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717" r:id="rId1"/>
  </p:sldMasterIdLst>
  <p:notesMasterIdLst>
    <p:notesMasterId r:id="rId19"/>
  </p:notesMasterIdLst>
  <p:handoutMasterIdLst>
    <p:handoutMasterId r:id="rId20"/>
  </p:handoutMasterIdLst>
  <p:sldIdLst>
    <p:sldId id="359" r:id="rId2"/>
    <p:sldId id="336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D7D3"/>
    <a:srgbClr val="D6D6D6"/>
    <a:srgbClr val="CFCDC9"/>
    <a:srgbClr val="E7E7E5"/>
    <a:srgbClr val="BA0C2F"/>
    <a:srgbClr val="FFFFFF"/>
    <a:srgbClr val="635C5B"/>
    <a:srgbClr val="6C6463"/>
    <a:srgbClr val="651D32"/>
    <a:srgbClr val="002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86475" autoAdjust="0"/>
  </p:normalViewPr>
  <p:slideViewPr>
    <p:cSldViewPr snapToObjects="1">
      <p:cViewPr varScale="1">
        <p:scale>
          <a:sx n="60" d="100"/>
          <a:sy n="60" d="100"/>
        </p:scale>
        <p:origin x="164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4D9E48-5E7F-D24C-87D5-695B18367D24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CB10C2-C6DD-5A4A-BF1B-B012B8BA42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97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6357CE-B3EB-1B4A-84E5-C1E2DF427ABD}" type="datetimeFigureOut">
              <a:rPr lang="en-US" smtClean="0"/>
              <a:t>11/27/2019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4A558B-E4E9-A94A-B9C1-029E46A76A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379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4A558B-E4E9-A94A-B9C1-029E46A76AB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699CB88-5E1A-4FAC-892A-60949ACB1F6F}" type="datetimeFigureOut">
              <a:rPr lang="en-US" smtClean="0"/>
              <a:pPr eaLnBrk="1" latinLnBrk="0" hangingPunct="1"/>
              <a:t>11/27/2019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974DF9-AD47-4691-BA21-BBFCE3637A9A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4036400"/>
      </p:ext>
    </p:extLst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105563"/>
      </p:ext>
    </p:extLst>
  </p:cSld>
  <p:clrMapOvr>
    <a:masterClrMapping/>
  </p:clrMapOvr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88694458"/>
      </p:ext>
    </p:extLst>
  </p:cSld>
  <p:clrMapOvr>
    <a:masterClrMapping/>
  </p:clrMapOvr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618532"/>
      </p:ext>
    </p:extLst>
  </p:cSld>
  <p:clrMapOvr>
    <a:masterClrMapping/>
  </p:clrMapOvr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104399"/>
      </p:ext>
    </p:extLst>
  </p:cSld>
  <p:clrMapOvr>
    <a:masterClrMapping/>
  </p:clrMapOvr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4590079"/>
      </p:ext>
    </p:extLst>
  </p:cSld>
  <p:clrMapOvr>
    <a:masterClrMapping/>
  </p:clrMapOvr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127596"/>
      </p:ext>
    </p:extLst>
  </p:cSld>
  <p:clrMapOvr>
    <a:masterClrMapping/>
  </p:clrMapOvr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00049"/>
      </p:ext>
    </p:extLst>
  </p:cSld>
  <p:clrMapOvr>
    <a:masterClrMapping/>
  </p:clrMapOvr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009667"/>
      </p:ext>
    </p:extLst>
  </p:cSld>
  <p:clrMapOvr>
    <a:masterClrMapping/>
  </p:clrMapOvr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117540"/>
      </p:ext>
    </p:extLst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3989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724615"/>
      </p:ext>
    </p:extLst>
  </p:cSld>
  <p:clrMapOvr>
    <a:masterClrMapping/>
  </p:clrMapOvr>
  <p:hf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- Full Red">
    <p:bg>
      <p:bgPr>
        <a:solidFill>
          <a:srgbClr val="BA0C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11" name="Picture 14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36" y="519976"/>
            <a:ext cx="1936336" cy="5760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19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561192"/>
            <a:ext cx="1447800" cy="493568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601188"/>
            <a:ext cx="1981200" cy="41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56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2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0425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141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1144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92527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1424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AB18E012-EC0C-1649-A039-CB178266D114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77147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11254051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193355D5-F1DA-0F48-9E7E-0A3FEBF9FF84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4608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1"/>
            <a:ext cx="3657600" cy="411479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035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/White 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BA0C2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79006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- Full Blue">
    <p:bg>
      <p:bgPr>
        <a:solidFill>
          <a:srgbClr val="002F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SAID_Logo_White_v02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05" y="685800"/>
            <a:ext cx="1828800" cy="544010"/>
          </a:xfrm>
          <a:prstGeom prst="rect">
            <a:avLst/>
          </a:prstGeom>
        </p:spPr>
      </p:pic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EB2C8F94-9D67-854F-8417-3B884156945E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3600"/>
            <a:ext cx="5486400" cy="1600200"/>
          </a:xfrm>
          <a:prstGeom prst="rect">
            <a:avLst/>
          </a:prstGeom>
        </p:spPr>
        <p:txBody>
          <a:bodyPr anchor="b" anchorCtr="0">
            <a:normAutofit/>
          </a:bodyPr>
          <a:lstStyle>
            <a:lvl1pPr>
              <a:defRPr sz="320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452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8995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102026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3 Content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22633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Bottom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38671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1 Content + Right Photo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4639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Gray Title Only">
    <p:bg>
      <p:bgPr>
        <a:solidFill>
          <a:srgbClr val="E7E7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FFFFFF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9362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14FB1AD-D69E-B741-965A-0BAE826C2FA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23190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2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38096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38103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6C6463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F1C838E6-2EFE-2E47-BF15-73F64BC0A44F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11832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3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6104" y="1600200"/>
            <a:ext cx="2514296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600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39C62A9A-2216-F44B-AFF9-136AA601C377}" type="datetime1">
              <a:rPr lang="en-US" smtClean="0"/>
              <a:t>11/27/2019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530079"/>
            <a:ext cx="2895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858000" y="6530079"/>
            <a:ext cx="2133600" cy="18466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13"/>
          </p:nvPr>
        </p:nvSpPr>
        <p:spPr>
          <a:xfrm>
            <a:off x="3314548" y="1600200"/>
            <a:ext cx="2514904" cy="45720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 sz="1600">
                <a:solidFill>
                  <a:srgbClr val="FFFFFF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6476668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Bottom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3429000"/>
            <a:ext cx="8839200" cy="32766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47082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7772400" cy="1600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6C6463"/>
                </a:solidFill>
              </a:defRPr>
            </a:lvl1pPr>
            <a:lvl2pPr>
              <a:defRPr>
                <a:solidFill>
                  <a:srgbClr val="6C6463"/>
                </a:solidFill>
              </a:defRPr>
            </a:lvl2pPr>
            <a:lvl3pPr>
              <a:defRPr>
                <a:solidFill>
                  <a:srgbClr val="6C6463"/>
                </a:solidFill>
              </a:defRPr>
            </a:lvl3pPr>
            <a:lvl4pPr>
              <a:defRPr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BCCE5460-4FB7-5647-9AB1-CEF5116A5DCA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0934"/>
            <a:ext cx="2895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r>
              <a:rPr lang="en-US" smtClean="0"/>
              <a:t>FOOTER GOES HERE</a:t>
            </a: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686104" y="457200"/>
            <a:ext cx="7772400" cy="914400"/>
          </a:xfrm>
          <a:prstGeom prst="rect">
            <a:avLst/>
          </a:prstGeom>
        </p:spPr>
        <p:txBody>
          <a:bodyPr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10409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1 Content + Righ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45720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7D8A49A0-1A63-6943-82D6-C193E6102C72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3657600" cy="41148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>
                <a:solidFill>
                  <a:srgbClr val="6C6463"/>
                </a:solidFill>
              </a:defRPr>
            </a:lvl1pPr>
            <a:lvl2pPr>
              <a:defRPr sz="1800">
                <a:solidFill>
                  <a:srgbClr val="6C6463"/>
                </a:solidFill>
              </a:defRPr>
            </a:lvl2pPr>
            <a:lvl3pPr>
              <a:defRPr sz="1600">
                <a:solidFill>
                  <a:srgbClr val="6C6463"/>
                </a:solidFill>
              </a:defRPr>
            </a:lvl3pPr>
            <a:lvl4pPr>
              <a:defRPr sz="1400">
                <a:solidFill>
                  <a:srgbClr val="6C6463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 hasCustomPrompt="1"/>
          </p:nvPr>
        </p:nvSpPr>
        <p:spPr>
          <a:xfrm>
            <a:off x="685800" y="408204"/>
            <a:ext cx="3657296" cy="1389888"/>
          </a:xfrm>
          <a:prstGeom prst="rect">
            <a:avLst/>
          </a:prstGeom>
        </p:spPr>
        <p:txBody>
          <a:bodyPr wrap="square" anchor="b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7461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/White Title + Left Phot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0" hasCustomPrompt="1"/>
          </p:nvPr>
        </p:nvSpPr>
        <p:spPr>
          <a:xfrm>
            <a:off x="152400" y="152400"/>
            <a:ext cx="4419600" cy="6553200"/>
          </a:xfrm>
          <a:prstGeom prst="rect">
            <a:avLst/>
          </a:prstGeom>
          <a:solidFill>
            <a:srgbClr val="E7E7E5"/>
          </a:solidFill>
        </p:spPr>
        <p:txBody>
          <a:bodyPr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1200">
                <a:solidFill>
                  <a:srgbClr val="6C6463"/>
                </a:solidFill>
              </a:defRPr>
            </a:lvl1pPr>
          </a:lstStyle>
          <a:p>
            <a:r>
              <a:rPr lang="en-US" dirty="0" smtClean="0"/>
              <a:t>ADD PHOTO HERE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1524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600" b="0" i="0">
                <a:solidFill>
                  <a:schemeClr val="bg1"/>
                </a:solidFill>
                <a:latin typeface="Gill Sans MT"/>
                <a:cs typeface="Gill Sans MT"/>
              </a:defRPr>
            </a:lvl1pPr>
          </a:lstStyle>
          <a:p>
            <a:fld id="{60FEB5C5-97E6-6B45-BBE4-F2449473BB96}" type="datetime1">
              <a:rPr lang="en-US" smtClean="0"/>
              <a:pPr/>
              <a:t>11/27/2019</a:t>
            </a:fld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520934"/>
            <a:ext cx="2133600" cy="18466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600" b="0" i="0">
                <a:solidFill>
                  <a:srgbClr val="6C6463"/>
                </a:solidFill>
                <a:latin typeface="Gill Sans MT"/>
                <a:cs typeface="Gill Sans MT"/>
              </a:defRPr>
            </a:lvl1pPr>
          </a:lstStyle>
          <a:p>
            <a:fld id="{42782948-4DBE-204D-AB9E-B65E067054A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31080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rgbClr val="FFFFFF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ADD PHOTO CREDIT HERE</a:t>
            </a:r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 hasCustomPrompt="1"/>
          </p:nvPr>
        </p:nvSpPr>
        <p:spPr>
          <a:xfrm>
            <a:off x="4877104" y="2971800"/>
            <a:ext cx="3885896" cy="954107"/>
          </a:xfrm>
          <a:prstGeom prst="rect">
            <a:avLst/>
          </a:prstGeom>
        </p:spPr>
        <p:txBody>
          <a:bodyPr wrap="square" anchor="ctr" anchorCtr="0">
            <a:spAutoFit/>
          </a:bodyPr>
          <a:lstStyle>
            <a:lvl1pPr>
              <a:defRPr>
                <a:solidFill>
                  <a:srgbClr val="0067B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38364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 - Full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USAID_Logo_White_v0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33400" y="490538"/>
            <a:ext cx="1936750" cy="576262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7" name="Picture 1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16288" y="452438"/>
            <a:ext cx="1500187" cy="511175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</p:pic>
      <p:pic>
        <p:nvPicPr>
          <p:cNvPr id="8" name="Picture 2" descr="C:\Users\User\Dropbox\ЦОТ-2.png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88938"/>
            <a:ext cx="13081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itle 1"/>
          <p:cNvSpPr>
            <a:spLocks noGrp="1"/>
          </p:cNvSpPr>
          <p:nvPr>
            <p:ph type="ctrTitle"/>
          </p:nvPr>
        </p:nvSpPr>
        <p:spPr>
          <a:xfrm>
            <a:off x="381000" y="2057400"/>
            <a:ext cx="5638800" cy="1600200"/>
          </a:xfrm>
          <a:prstGeom prst="rect">
            <a:avLst/>
          </a:prstGeom>
          <a:effectLst>
            <a:outerShdw blurRad="254000" dir="2700000" algn="tl" rotWithShape="0">
              <a:srgbClr val="000000">
                <a:alpha val="20000"/>
              </a:srgbClr>
            </a:outerShdw>
          </a:effectLst>
        </p:spPr>
        <p:txBody>
          <a:bodyPr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Subtitle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3429000" cy="1600200"/>
          </a:xfrm>
          <a:prstGeom prst="rect">
            <a:avLst/>
          </a:prstGeom>
          <a:effectLst>
            <a:outerShdw blurRad="254000" dir="5400000" algn="tl" rotWithShape="0">
              <a:srgbClr val="000000">
                <a:alpha val="40000"/>
              </a:srgbClr>
            </a:outerShdw>
          </a:effectLst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 rot="16200000">
            <a:off x="7527667" y="1431666"/>
            <a:ext cx="2743200" cy="184666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r">
              <a:buNone/>
              <a:defRPr sz="600" baseline="0">
                <a:solidFill>
                  <a:schemeClr val="bg1"/>
                </a:solidFill>
              </a:defRPr>
            </a:lvl1pPr>
            <a:lvl2pPr marL="230187" indent="0">
              <a:buNone/>
              <a:defRPr sz="1800">
                <a:solidFill>
                  <a:schemeClr val="bg1"/>
                </a:solidFill>
              </a:defRPr>
            </a:lvl2pPr>
            <a:lvl3pPr marL="460375" indent="0">
              <a:buNone/>
              <a:defRPr sz="1600">
                <a:solidFill>
                  <a:schemeClr val="bg1"/>
                </a:solidFill>
              </a:defRPr>
            </a:lvl3pPr>
            <a:lvl4pPr marL="684212" indent="0">
              <a:buNone/>
              <a:defRPr sz="1400">
                <a:solidFill>
                  <a:schemeClr val="bg1"/>
                </a:solidFill>
              </a:defRPr>
            </a:lvl4pPr>
            <a:lvl5pPr marL="1025525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3"/>
          </p:nvPr>
        </p:nvSpPr>
        <p:spPr>
          <a:xfrm>
            <a:off x="152400" y="6521450"/>
            <a:ext cx="2133600" cy="184150"/>
          </a:xfrm>
        </p:spPr>
        <p:txBody>
          <a:bodyPr rtlCol="0" anchor="ctr">
            <a:spAutoFit/>
          </a:bodyPr>
          <a:lstStyle>
            <a:lvl1pPr algn="l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>
              <a:defRPr/>
            </a:pPr>
            <a:fld id="{1C79CE77-938C-4491-926C-A88270E3B24D}" type="datetime1">
              <a:rPr lang="en-US"/>
              <a:pPr>
                <a:defRPr/>
              </a:pPr>
              <a:t>11/27/2019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4"/>
          </p:nvPr>
        </p:nvSpPr>
        <p:spPr>
          <a:xfrm>
            <a:off x="3124200" y="6521450"/>
            <a:ext cx="2895600" cy="184150"/>
          </a:xfrm>
        </p:spPr>
        <p:txBody>
          <a:bodyPr rtlCol="0" anchor="ctr">
            <a:spAutoFit/>
          </a:bodyPr>
          <a:lstStyle>
            <a:lvl1pPr algn="ctr">
              <a:defRPr sz="600" b="0" i="0">
                <a:solidFill>
                  <a:srgbClr val="FFFFFF"/>
                </a:solidFill>
                <a:latin typeface="Gill Sans MT"/>
                <a:cs typeface="Gill Sans MT"/>
              </a:defRPr>
            </a:lvl1pPr>
          </a:lstStyle>
          <a:p>
            <a:pPr>
              <a:defRPr/>
            </a:pPr>
            <a:r>
              <a:rPr lang="en-US"/>
              <a:t>FOOTER GOES HERE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5"/>
          </p:nvPr>
        </p:nvSpPr>
        <p:spPr>
          <a:xfrm>
            <a:off x="6858000" y="6521450"/>
            <a:ext cx="2133600" cy="184150"/>
          </a:xfrm>
        </p:spPr>
        <p:txBody>
          <a:bodyPr anchor="ctr">
            <a:spAutoFit/>
          </a:bodyPr>
          <a:lstStyle>
            <a:lvl1pPr>
              <a:defRPr sz="60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defRPr>
            </a:lvl1pPr>
          </a:lstStyle>
          <a:p>
            <a:fld id="{2CB1B07D-47A1-4F7E-812A-E18A3B17C10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7966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8610D08-7184-4A13-9E52-9B0C256F35D1}" type="datetimeFigureOut">
              <a:rPr lang="ru-RU" smtClean="0"/>
              <a:t>27.11.2019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4E00142-06A8-45AD-AB17-45310834113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6361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18" r:id="rId1"/>
    <p:sldLayoutId id="2147484719" r:id="rId2"/>
    <p:sldLayoutId id="2147484720" r:id="rId3"/>
    <p:sldLayoutId id="2147484721" r:id="rId4"/>
    <p:sldLayoutId id="2147484722" r:id="rId5"/>
    <p:sldLayoutId id="2147484723" r:id="rId6"/>
    <p:sldLayoutId id="2147484724" r:id="rId7"/>
    <p:sldLayoutId id="2147484725" r:id="rId8"/>
    <p:sldLayoutId id="2147484726" r:id="rId9"/>
    <p:sldLayoutId id="2147484727" r:id="rId10"/>
    <p:sldLayoutId id="2147484728" r:id="rId11"/>
    <p:sldLayoutId id="2147484730" r:id="rId12"/>
    <p:sldLayoutId id="2147483709" r:id="rId13"/>
    <p:sldLayoutId id="2147483711" r:id="rId14"/>
    <p:sldLayoutId id="2147483712" r:id="rId15"/>
    <p:sldLayoutId id="2147483714" r:id="rId16"/>
    <p:sldLayoutId id="2147483722" r:id="rId17"/>
    <p:sldLayoutId id="2147483723" r:id="rId18"/>
    <p:sldLayoutId id="2147483724" r:id="rId19"/>
    <p:sldLayoutId id="2147483725" r:id="rId20"/>
    <p:sldLayoutId id="2147483726" r:id="rId21"/>
    <p:sldLayoutId id="2147483730" r:id="rId22"/>
    <p:sldLayoutId id="2147483716" r:id="rId23"/>
    <p:sldLayoutId id="2147483718" r:id="rId24"/>
    <p:sldLayoutId id="2147483686" r:id="rId25"/>
    <p:sldLayoutId id="2147483720" r:id="rId26"/>
    <p:sldLayoutId id="2147483699" r:id="rId27"/>
    <p:sldLayoutId id="2147483694" r:id="rId28"/>
    <p:sldLayoutId id="2147483731" r:id="rId29"/>
    <p:sldLayoutId id="2147483732" r:id="rId30"/>
    <p:sldLayoutId id="2147483733" r:id="rId31"/>
    <p:sldLayoutId id="2147483734" r:id="rId32"/>
    <p:sldLayoutId id="2147483735" r:id="rId33"/>
    <p:sldLayoutId id="2147483736" r:id="rId34"/>
    <p:sldLayoutId id="2147483737" r:id="rId35"/>
    <p:sldLayoutId id="2147484733" r:id="rId36"/>
  </p:sldLayoutIdLst>
  <p:hf hdr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Date Placeholder 1"/>
          <p:cNvSpPr>
            <a:spLocks noGrp="1"/>
          </p:cNvSpPr>
          <p:nvPr>
            <p:ph type="dt" sz="quarter" idx="13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05AFD0B0-4023-41B5-8BB4-85CE121F1DF5}" type="datetime1">
              <a:rPr lang="en-US" altLang="ru-RU" sz="600" smtClean="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11/27/2019</a:t>
            </a:fld>
            <a:endParaRPr lang="en-US" altLang="ru-RU" sz="600" smtClean="0">
              <a:solidFill>
                <a:srgbClr val="FFFFFF"/>
              </a:solidFill>
              <a:latin typeface="Gill Sans MT" pitchFamily="34" charset="0"/>
              <a:cs typeface="Gill Sans MT" pitchFamily="34" charset="0"/>
            </a:endParaRPr>
          </a:p>
        </p:txBody>
      </p:sp>
      <p:sp>
        <p:nvSpPr>
          <p:cNvPr id="5123" name="Footer Placeholder 2"/>
          <p:cNvSpPr>
            <a:spLocks noGrp="1"/>
          </p:cNvSpPr>
          <p:nvPr>
            <p:ph type="ftr" sz="quarter" idx="14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600" smtClean="0">
                <a:solidFill>
                  <a:srgbClr val="FFFFFF"/>
                </a:solidFill>
                <a:latin typeface="Gill Sans MT" pitchFamily="34" charset="0"/>
                <a:cs typeface="Gill Sans MT" pitchFamily="34" charset="0"/>
              </a:rPr>
              <a:t>FOOTER GOES HERE</a:t>
            </a: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1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bg2"/>
              </a:buClr>
              <a:buSzPct val="75000"/>
              <a:buFont typeface="Wingdings" panose="05000000000000000000" pitchFamily="2" charset="2"/>
              <a:buChar char="p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65000"/>
              <a:buFont typeface="Wingdings" panose="05000000000000000000" pitchFamily="2" charset="2"/>
              <a:buChar char="p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6A9586FC-ED02-489E-82D6-6B08CEA607B5}" type="slidenum">
              <a:rPr lang="en-US" altLang="ru-RU" sz="600">
                <a:solidFill>
                  <a:srgbClr val="FFFFFF"/>
                </a:solidFill>
                <a:latin typeface="Gill Sans MT" pitchFamily="34" charset="0"/>
              </a:rPr>
              <a:pPr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en-US" altLang="ru-RU" sz="600">
              <a:solidFill>
                <a:srgbClr val="FFFFFF"/>
              </a:solidFill>
              <a:latin typeface="Gill Sans MT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862263"/>
            <a:ext cx="7772400" cy="16002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УКРЕПЛЕНИЕ ПОТЕНЦИАЛА И УСТОЙЧИВОСТИ ОСГО ПИЛОТНЫХ ГОСУДАРСТВЕННЫХ ОРГАНОВ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57200" y="5334000"/>
            <a:ext cx="8229600" cy="1187450"/>
          </a:xfrm>
        </p:spPr>
        <p:txBody>
          <a:bodyPr>
            <a:normAutofit lnSpcReduction="10000"/>
          </a:bodyPr>
          <a:lstStyle/>
          <a:p>
            <a:pPr algn="just">
              <a:defRPr/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общественных технологий реализует данный проект при поддержке Программы по совместному управлению, финансируемой Агентством США по международному развитию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(USAID)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осуществляемой Ист-Вест Менеджмент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Институтом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ru-RU" sz="2000" dirty="0" smtClean="0"/>
          </a:p>
        </p:txBody>
      </p:sp>
      <p:sp>
        <p:nvSpPr>
          <p:cNvPr id="5127" name="Text Placeholder 6"/>
          <p:cNvSpPr>
            <a:spLocks noGrp="1"/>
          </p:cNvSpPr>
          <p:nvPr>
            <p:ph type="body" sz="quarter" idx="12"/>
          </p:nvPr>
        </p:nvSpPr>
        <p:spPr>
          <a:xfrm rot="16200000">
            <a:off x="7527925" y="1431925"/>
            <a:ext cx="2743200" cy="184150"/>
          </a:xfrm>
        </p:spPr>
        <p:txBody>
          <a:bodyPr/>
          <a:lstStyle/>
          <a:p>
            <a:endParaRPr lang="en-US" altLang="ru-RU" smtClean="0"/>
          </a:p>
        </p:txBody>
      </p:sp>
    </p:spTree>
    <p:extLst>
      <p:ext uri="{BB962C8B-B14F-4D97-AF65-F5344CB8AC3E}">
        <p14:creationId xmlns:p14="http://schemas.microsoft.com/office/powerpoint/2010/main" val="30407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2782948-4DBE-204D-AB9E-B65E067054A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4203032" y="5257800"/>
            <a:ext cx="4305300" cy="1126958"/>
          </a:xfrm>
        </p:spPr>
        <p:txBody>
          <a:bodyPr>
            <a:normAutofit/>
          </a:bodyPr>
          <a:lstStyle/>
          <a:p>
            <a:pPr algn="just"/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общественных технологий реализует данный проект при поддержке Программы по совместному управлению, финансируемой Агентством США по международному развитию </a:t>
            </a:r>
            <a:r>
              <a:rPr lang="en-US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(USAID) </a:t>
            </a:r>
            <a:r>
              <a:rPr lang="ru-RU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осуществляемой Ист-Вест Менеджмент Институтом.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704" y="493295"/>
            <a:ext cx="2093495" cy="57350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</p:pic>
      <p:sp>
        <p:nvSpPr>
          <p:cNvPr id="5" name="Прямоугольник 4"/>
          <p:cNvSpPr/>
          <p:nvPr/>
        </p:nvSpPr>
        <p:spPr>
          <a:xfrm>
            <a:off x="1183105" y="2558223"/>
            <a:ext cx="71748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600" dirty="0">
                <a:latin typeface="Arial Black" panose="020B0A04020102020204" pitchFamily="34" charset="0"/>
              </a:rPr>
              <a:t>Публичная политика как способ взаимодействия граждан и государства </a:t>
            </a:r>
            <a:endParaRPr lang="ru-RU" sz="3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35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990600" y="1828800"/>
            <a:ext cx="74676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Развитие разного рода регуляторов общественных конфликтов внутри демократических государств и в отношениях между ними привело к сложению такой ситуации, что ни одна группа интересов не может диктовать правила игры - и сложился механизм согласования многих интересов – публичная политика</a:t>
            </a: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906962" y="685800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638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838200" y="2438400"/>
            <a:ext cx="7467600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тоталитарная система предполагает единую позицию для всех и формируется она из одного центра власти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демократическая система предполагает согласование позиций многих и наличие нескольких фокусов власти</a:t>
            </a: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754562" y="843537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036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990600" y="2603500"/>
            <a:ext cx="70104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смысл публичной политики – привлечь к процессу принятия политического решения всех заинтересованных в разрешении конкретной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endParaRPr lang="ru-RU" altLang="ru-RU" dirty="0">
              <a:cs typeface="Times New Roman" panose="02020603050405020304" pitchFamily="18" charset="0"/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678362" y="762000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454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066800" y="1828800"/>
            <a:ext cx="723900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для того, чтобы можно было строить взаимопонимание и взаимодействие поверх сложившихся традиционных и культурных форм администрирования, выработки и обсуждения принятых решений и т.п. в мировой практике выработаны стандарты на процедуры и документы принятия политических решений.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696619" y="725269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364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1066800" y="1778000"/>
            <a:ext cx="7239000" cy="4093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cs typeface="Times New Roman" panose="02020603050405020304" pitchFamily="18" charset="0"/>
              </a:rPr>
              <a:t> 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Работа в международных программах, особенно, связанных с технической помощью, невозможны без соблюдения принятых стандартов на процедуры и документы анализа или обсуждения процесса публичной политики.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754562" y="905094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679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998621" y="1981200"/>
            <a:ext cx="71628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cs typeface="Times New Roman" panose="02020603050405020304" pitchFamily="18" charset="0"/>
              </a:rPr>
              <a:t>Суть публичной политики в том</a:t>
            </a:r>
            <a:r>
              <a:rPr lang="ru-RU" altLang="ru-RU" sz="3600" dirty="0"/>
              <a:t>: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cs typeface="Times New Roman" panose="02020603050405020304" pitchFamily="18" charset="0"/>
              </a:rPr>
              <a:t>- чтобы в конкретном затруднении или конфликте выявить наличные общественные интересы</a:t>
            </a:r>
            <a:r>
              <a:rPr lang="ru-RU" altLang="ru-RU" sz="3600" dirty="0"/>
              <a:t>;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>
                <a:cs typeface="Times New Roman" panose="02020603050405020304" pitchFamily="18" charset="0"/>
              </a:rPr>
              <a:t>- обозначить в чем проблема их  </a:t>
            </a:r>
            <a:r>
              <a:rPr lang="ru-RU" altLang="ru-RU" sz="3600" dirty="0"/>
              <a:t>не</a:t>
            </a:r>
            <a:r>
              <a:rPr lang="ru-RU" altLang="ru-RU" sz="3600" dirty="0">
                <a:cs typeface="Times New Roman" panose="02020603050405020304" pitchFamily="18" charset="0"/>
              </a:rPr>
              <a:t>соглас</a:t>
            </a:r>
            <a:r>
              <a:rPr lang="ru-RU" altLang="ru-RU" sz="3600" dirty="0"/>
              <a:t>о</a:t>
            </a:r>
            <a:r>
              <a:rPr lang="ru-RU" altLang="ru-RU" sz="3600" dirty="0">
                <a:cs typeface="Times New Roman" panose="02020603050405020304" pitchFamily="18" charset="0"/>
              </a:rPr>
              <a:t>ванности</a:t>
            </a:r>
            <a:r>
              <a:rPr lang="ru-RU" altLang="ru-RU" sz="3600" dirty="0"/>
              <a:t>;</a:t>
            </a:r>
            <a:endParaRPr lang="ru-RU" altLang="ru-RU" dirty="0">
              <a:cs typeface="Times New Roman" panose="02020603050405020304" pitchFamily="18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54562" y="891141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50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219200" y="2667000"/>
            <a:ext cx="70104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проанализировать проблему по отношению к принятой стратегии развития общества, государства, общественной сферы или иной организованности общества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562100" y="905094"/>
            <a:ext cx="60197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398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47800" y="1900238"/>
            <a:ext cx="662940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- и за счет выполнения п</a:t>
            </a:r>
            <a:r>
              <a:rPr lang="ru-RU" altLang="ru-RU" dirty="0"/>
              <a:t>р</a:t>
            </a:r>
            <a:r>
              <a:rPr lang="ru-RU" altLang="ru-RU" dirty="0">
                <a:cs typeface="Times New Roman" panose="02020603050405020304" pitchFamily="18" charset="0"/>
              </a:rPr>
              <a:t>оцедур </a:t>
            </a:r>
            <a:r>
              <a:rPr lang="ru-RU" altLang="ru-RU" dirty="0"/>
              <a:t>анализа политики;</a:t>
            </a:r>
            <a:endParaRPr lang="ru-RU" altLang="ru-RU" dirty="0"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- найти согласова</a:t>
            </a:r>
            <a:r>
              <a:rPr lang="ru-RU" altLang="ru-RU" dirty="0"/>
              <a:t>н</a:t>
            </a:r>
            <a:r>
              <a:rPr lang="ru-RU" altLang="ru-RU" dirty="0">
                <a:cs typeface="Times New Roman" panose="02020603050405020304" pitchFamily="18" charset="0"/>
              </a:rPr>
              <a:t>ный вариант развития</a:t>
            </a:r>
            <a:r>
              <a:rPr lang="ru-RU" altLang="ru-RU" dirty="0"/>
              <a:t>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- оформить его в соответствующем документе</a:t>
            </a:r>
            <a:r>
              <a:rPr lang="ru-RU" altLang="ru-RU" dirty="0"/>
              <a:t>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- и предложить тем, кто принимает решение</a:t>
            </a:r>
            <a:r>
              <a:rPr lang="ru-RU" altLang="ru-RU" dirty="0" smtClean="0"/>
              <a:t>.</a:t>
            </a:r>
            <a:endParaRPr lang="ru-RU" altLang="ru-RU" dirty="0">
              <a:cs typeface="Times New Roman" panose="02020603050405020304" pitchFamily="18" charset="0"/>
            </a:endParaRP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696619" y="875099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0788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066800" y="1431643"/>
            <a:ext cx="71628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dirty="0">
                <a:cs typeface="Times New Roman" panose="02020603050405020304" pitchFamily="18" charset="0"/>
              </a:rPr>
              <a:t> 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ru-RU" altLang="ru-RU" sz="3600" dirty="0" smtClean="0">
                <a:cs typeface="Times New Roman" panose="02020603050405020304" pitchFamily="18" charset="0"/>
              </a:rPr>
              <a:t>	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Публичная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политика предусматривает согласование общественных интересов, а не борьбу или конкуренцию и этим она принципиально отличается от партийной политики, которая сосредоточена вокруг борьбы за власть.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96618" y="762000"/>
            <a:ext cx="563487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27133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102895" y="1981200"/>
            <a:ext cx="7162800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Публичная политика обязательно предусматривает совместную работу представителей правительства, местных властей, общественных организаций, независимых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исследователей,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экспертов и т.п., а не противопоставление их друг другу.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692608" y="873074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</a:t>
            </a:r>
            <a:r>
              <a:rPr lang="ru-RU" altLang="ru-RU" sz="3600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9161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022684" y="1676400"/>
            <a:ext cx="75438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cs typeface="Times New Roman" panose="02020603050405020304" pitchFamily="18" charset="0"/>
              </a:rPr>
              <a:t> 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Публичная политика осуществляется за счет развертывания процесса анализа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политики.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Анализ политики состоит из следующих этапов: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анализ проблемы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анализ возможных решений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§"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 обсуждение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754562" y="772894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161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066800" y="2057400"/>
            <a:ext cx="7162800" cy="2923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Анализ проблемы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На этом этапе следует определить проблему, обозначить цели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 выяснить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ограничения и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выбрать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способ решения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проблемы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754562" y="762000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026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990600" y="2286000"/>
            <a:ext cx="716280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cs typeface="Times New Roman" panose="02020603050405020304" pitchFamily="18" charset="0"/>
              </a:rPr>
              <a:t>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altLang="ru-RU" b="1" dirty="0">
                <a:latin typeface="Arial" panose="020B0604020202020204" pitchFamily="34" charset="0"/>
                <a:cs typeface="Arial" panose="020B0604020202020204" pitchFamily="34" charset="0"/>
              </a:rPr>
              <a:t>Анализ возможных решений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Этап предусматривает выбор критериев оценки, определения и оценки альтернативных решений, а также разработку рекомендаций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000" dirty="0">
              <a:cs typeface="Times New Roman" panose="02020603050405020304" pitchFamily="18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674394" y="1066800"/>
            <a:ext cx="57952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473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066800" y="2133600"/>
            <a:ext cx="71628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alt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Обсуждение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Объяснение смысла рекомендации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клиенту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754562" y="905094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671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1066800" y="1519238"/>
            <a:ext cx="708660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Научное исследование выделяет общие закономерности в виде моделей на идеальных объектах языком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теории решений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в виде рекомендаций клиенту понятным ему </a:t>
            </a: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языком.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Анализ </a:t>
            </a:r>
            <a: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  <a:t>политики обеспечивает принятие конкретных решений. </a:t>
            </a:r>
            <a:br>
              <a:rPr lang="ru-RU" alt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754562" y="907183"/>
            <a:ext cx="563487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altLang="ru-RU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anose="020B0A04020102020204" pitchFamily="34" charset="0"/>
              </a:rPr>
              <a:t>Публичная политика</a:t>
            </a:r>
            <a:endParaRPr lang="en-GB" altLang="ru-RU" sz="3600" dirty="0">
              <a:effectLst>
                <a:outerShdw blurRad="38100" dist="38100" dir="2700000" algn="tl">
                  <a:srgbClr val="FFFFFF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3200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1036</TotalTime>
  <Words>323</Words>
  <Application>Microsoft Office PowerPoint</Application>
  <PresentationFormat>Экран (4:3)</PresentationFormat>
  <Paragraphs>62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Gill Sans MT</vt:lpstr>
      <vt:lpstr>Times New Roman</vt:lpstr>
      <vt:lpstr>Wingdings</vt:lpstr>
      <vt:lpstr>Ретро</vt:lpstr>
      <vt:lpstr>УКРЕПЛЕНИЕ ПОТЕНЦИАЛА И УСТОЙЧИВОСТИ ОСГО ПИЛОТНЫХ ГОСУДАРСТВЕННЫХ ОРГАНОВ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USAID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COVER OPTION TITLE GOES HERE CAN  RUN THREE LINES</dc:title>
  <dc:creator>USAID</dc:creator>
  <cp:lastModifiedBy>USER</cp:lastModifiedBy>
  <cp:revision>69</cp:revision>
  <dcterms:created xsi:type="dcterms:W3CDTF">2016-05-03T20:02:08Z</dcterms:created>
  <dcterms:modified xsi:type="dcterms:W3CDTF">2019-11-27T09:02:57Z</dcterms:modified>
</cp:coreProperties>
</file>