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82" r:id="rId1"/>
  </p:sldMasterIdLst>
  <p:notesMasterIdLst>
    <p:notesMasterId r:id="rId11"/>
  </p:notesMasterIdLst>
  <p:handoutMasterIdLst>
    <p:handoutMasterId r:id="rId12"/>
  </p:handoutMasterIdLst>
  <p:sldIdLst>
    <p:sldId id="414" r:id="rId2"/>
    <p:sldId id="415" r:id="rId3"/>
    <p:sldId id="416" r:id="rId4"/>
    <p:sldId id="417" r:id="rId5"/>
    <p:sldId id="418" r:id="rId6"/>
    <p:sldId id="419" r:id="rId7"/>
    <p:sldId id="420" r:id="rId8"/>
    <p:sldId id="421" r:id="rId9"/>
    <p:sldId id="422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6C"/>
    <a:srgbClr val="D9D7D3"/>
    <a:srgbClr val="D6D6D6"/>
    <a:srgbClr val="CFCDC9"/>
    <a:srgbClr val="E7E7E5"/>
    <a:srgbClr val="BA0C2F"/>
    <a:srgbClr val="FFFFFF"/>
    <a:srgbClr val="635C5B"/>
    <a:srgbClr val="6C6463"/>
    <a:srgbClr val="65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475" autoAdjust="0"/>
  </p:normalViewPr>
  <p:slideViewPr>
    <p:cSldViewPr snapToObjects="1">
      <p:cViewPr varScale="1">
        <p:scale>
          <a:sx n="60" d="100"/>
          <a:sy n="60" d="100"/>
        </p:scale>
        <p:origin x="165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D9E48-5E7F-D24C-87D5-695B18367D24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B10C2-C6DD-5A4A-BF1B-B012B8BA4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7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357CE-B3EB-1B4A-84E5-C1E2DF427ABD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A558B-E4E9-A94A-B9C1-029E46A76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9379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67E9D0-4B2F-4C26-9A60-AC605CAA4D4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271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36594644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772846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4466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913513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713593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617004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277785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187624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28114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453524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38180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2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6042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70141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0114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39252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21424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77147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254051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414608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262035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279006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Blue">
    <p:bg>
      <p:bgPr>
        <a:solidFill>
          <a:srgbClr val="002F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05" y="685800"/>
            <a:ext cx="1828800" cy="544010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89452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298995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10202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3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22633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8386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824639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79362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42319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5118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476668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251040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967461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Title + Lef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47383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680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  <p:sldLayoutId id="2147484787" r:id="rId5"/>
    <p:sldLayoutId id="2147484788" r:id="rId6"/>
    <p:sldLayoutId id="2147484789" r:id="rId7"/>
    <p:sldLayoutId id="2147484790" r:id="rId8"/>
    <p:sldLayoutId id="2147484791" r:id="rId9"/>
    <p:sldLayoutId id="2147484792" r:id="rId10"/>
    <p:sldLayoutId id="2147484793" r:id="rId11"/>
    <p:sldLayoutId id="2147483709" r:id="rId12"/>
    <p:sldLayoutId id="2147483711" r:id="rId13"/>
    <p:sldLayoutId id="2147483712" r:id="rId14"/>
    <p:sldLayoutId id="2147483714" r:id="rId15"/>
    <p:sldLayoutId id="2147483722" r:id="rId16"/>
    <p:sldLayoutId id="2147483723" r:id="rId17"/>
    <p:sldLayoutId id="2147483724" r:id="rId18"/>
    <p:sldLayoutId id="2147483725" r:id="rId19"/>
    <p:sldLayoutId id="2147483726" r:id="rId20"/>
    <p:sldLayoutId id="2147483730" r:id="rId21"/>
    <p:sldLayoutId id="2147483716" r:id="rId22"/>
    <p:sldLayoutId id="2147483718" r:id="rId23"/>
    <p:sldLayoutId id="2147483686" r:id="rId24"/>
    <p:sldLayoutId id="2147483720" r:id="rId25"/>
    <p:sldLayoutId id="2147483699" r:id="rId26"/>
    <p:sldLayoutId id="2147483694" r:id="rId27"/>
    <p:sldLayoutId id="2147483731" r:id="rId28"/>
    <p:sldLayoutId id="2147483732" r:id="rId29"/>
    <p:sldLayoutId id="2147483733" r:id="rId30"/>
    <p:sldLayoutId id="2147483734" r:id="rId31"/>
    <p:sldLayoutId id="2147483735" r:id="rId32"/>
    <p:sldLayoutId id="2147483736" r:id="rId33"/>
    <p:sldLayoutId id="2147483737" r:id="rId3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ogp.el.kg/ru/koaliciya-otkrytoe-pravitelstvo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ogp.el.kg/ru/normativnye-akt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gp.el.k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gp.el.kg/ru/nacionalnyy-plan-deystvi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5-11-10 at 2.17.40 PM.png"/>
          <p:cNvPicPr>
            <a:picLocks noChangeAspect="1"/>
          </p:cNvPicPr>
          <p:nvPr/>
        </p:nvPicPr>
        <p:blipFill rotWithShape="1">
          <a:blip r:embed="rId2"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63" r="10526" b="24954"/>
          <a:stretch/>
        </p:blipFill>
        <p:spPr>
          <a:xfrm>
            <a:off x="-1651379" y="838200"/>
            <a:ext cx="11313994" cy="39395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4949" y="5181600"/>
            <a:ext cx="8454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Институциональные основы 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OGP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 в Кыргызстане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г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. Бишкек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Кыргызская Республика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97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6C84B-2915-41CC-BC5A-C56CFDCBE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321" y="1580158"/>
            <a:ext cx="2900101" cy="3697685"/>
          </a:xfrm>
        </p:spPr>
        <p:txBody>
          <a:bodyPr>
            <a:normAutofit/>
          </a:bodyPr>
          <a:lstStyle/>
          <a:p>
            <a:pPr algn="r"/>
            <a:r>
              <a:rPr lang="ru-RU" sz="3075" b="1" dirty="0">
                <a:solidFill>
                  <a:schemeClr val="accent1"/>
                </a:solidFill>
              </a:rPr>
              <a:t>Коалиция Открытого Правительства </a:t>
            </a:r>
            <a:endParaRPr lang="en-US" sz="3075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512A-758E-4439-BD27-57881CB15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2024" y="1580158"/>
            <a:ext cx="4783327" cy="3697685"/>
          </a:xfrm>
        </p:spPr>
        <p:txBody>
          <a:bodyPr anchor="ctr">
            <a:noAutofit/>
          </a:bodyPr>
          <a:lstStyle/>
          <a:p>
            <a:r>
              <a:rPr lang="ru-RU" sz="1400" dirty="0"/>
              <a:t>Разрабатывает гражданские инициативы по повышению прозрачности, подотчетности и гражданскому участию в процессах принятия государственных решений.</a:t>
            </a:r>
          </a:p>
          <a:p>
            <a:r>
              <a:rPr lang="ru-RU" sz="1400" dirty="0"/>
              <a:t>Продвигает гражданские инициативы по расширению доступа и раскрытию информации о деятельности государства на всех уровнях государственного и муниципального управления.</a:t>
            </a:r>
          </a:p>
          <a:p>
            <a:r>
              <a:rPr lang="ru-RU" sz="1400" dirty="0"/>
              <a:t>Активно участвует в процессах принятия решений на всех уровнях государственного и муниципального управления.</a:t>
            </a:r>
          </a:p>
          <a:p>
            <a:r>
              <a:rPr lang="ru-RU" sz="1400" dirty="0"/>
              <a:t>Разрабатывает и внедряет оценки соблюдения стандартов добросовестного исполнения своих функциональных обязанностей органами государственной власти.</a:t>
            </a:r>
          </a:p>
          <a:p>
            <a:r>
              <a:rPr lang="ru-RU" sz="1400" dirty="0"/>
              <a:t>Содействует расширению доступа к новым технологиям для построения открытого и подотчетного правительства.</a:t>
            </a:r>
          </a:p>
          <a:p>
            <a:r>
              <a:rPr lang="ru-RU" sz="1400" dirty="0"/>
              <a:t>Регулярно мониторит процесс построения Открытого Правительства.</a:t>
            </a:r>
          </a:p>
          <a:p>
            <a:r>
              <a:rPr lang="ru-RU" sz="1400" dirty="0"/>
              <a:t>Продвигает информацию об Открытом Правительстве.</a:t>
            </a:r>
          </a:p>
          <a:p>
            <a:pPr marL="0" indent="0">
              <a:buNone/>
            </a:pPr>
            <a:r>
              <a:rPr lang="ru-RU" sz="1400" b="1" dirty="0"/>
              <a:t>Зарегистрировано на 27 марта 2019 г</a:t>
            </a:r>
            <a:r>
              <a:rPr lang="ru-RU" sz="1400" b="1" dirty="0">
                <a:solidFill>
                  <a:srgbClr val="C00000"/>
                </a:solidFill>
              </a:rPr>
              <a:t>.</a:t>
            </a:r>
            <a:r>
              <a:rPr lang="ru-RU" sz="1400" b="1" dirty="0"/>
              <a:t> – 176 организаций</a:t>
            </a:r>
          </a:p>
          <a:p>
            <a:r>
              <a:rPr lang="en-US" sz="1400" dirty="0">
                <a:hlinkClick r:id="rId2"/>
              </a:rPr>
              <a:t>http://ogp.el.kg/ru/koaliciya-otkrytoe-pravitelstvo</a:t>
            </a:r>
            <a:r>
              <a:rPr lang="ru-RU" sz="1400" dirty="0"/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94032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38027-244C-4082-BC2E-317DDFD1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951" y="1580158"/>
            <a:ext cx="2951471" cy="3697685"/>
          </a:xfrm>
        </p:spPr>
        <p:txBody>
          <a:bodyPr>
            <a:normAutofit/>
          </a:bodyPr>
          <a:lstStyle/>
          <a:p>
            <a:pPr algn="r"/>
            <a:r>
              <a:rPr lang="ru-RU" sz="2550" b="1" dirty="0">
                <a:solidFill>
                  <a:schemeClr val="accent1"/>
                </a:solidFill>
              </a:rPr>
              <a:t>НАЦИОНАЛЬНЫЙ ФОРУМ</a:t>
            </a:r>
            <a:endParaRPr lang="en-US" sz="255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21F0F-CB58-4591-8A04-BEDAD7830A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2024" y="1580158"/>
            <a:ext cx="4783327" cy="3697685"/>
          </a:xfrm>
        </p:spPr>
        <p:txBody>
          <a:bodyPr anchor="ctr">
            <a:normAutofit lnSpcReduction="10000"/>
          </a:bodyPr>
          <a:lstStyle/>
          <a:p>
            <a:r>
              <a:rPr lang="ru-RU" sz="1800" dirty="0"/>
              <a:t>Создан 27 июня 2018 года Распоряжением №226 Премьер министра КР Абулгазиева М.А.</a:t>
            </a:r>
          </a:p>
          <a:p>
            <a:r>
              <a:rPr lang="ru-RU" sz="1800" dirty="0"/>
              <a:t>19 представителей гражданского общества и 19 представителей государственных органов </a:t>
            </a:r>
          </a:p>
          <a:p>
            <a:r>
              <a:rPr lang="ru-RU" sz="1800" dirty="0"/>
              <a:t>Сопредседатели – Вице-премьер-министр КР Омурбекова А.С. и директор Альянса по продвижению гражданских инициатив Сатыбеков Б.Э.</a:t>
            </a:r>
          </a:p>
          <a:p>
            <a:r>
              <a:rPr lang="ru-RU" sz="1800" dirty="0"/>
              <a:t>Разработаны Положение и Регламент деятельности Национального форума</a:t>
            </a:r>
            <a:r>
              <a:rPr lang="en-US" sz="1800" dirty="0"/>
              <a:t> </a:t>
            </a:r>
            <a:r>
              <a:rPr lang="en-US" sz="1800" dirty="0">
                <a:hlinkClick r:id="rId2"/>
              </a:rPr>
              <a:t>http://ogp.el.kg/ru/normativnye-akty</a:t>
            </a:r>
            <a:r>
              <a:rPr lang="en-US" sz="1800" dirty="0"/>
              <a:t> </a:t>
            </a:r>
            <a:endParaRPr lang="ru-RU" sz="1800" dirty="0"/>
          </a:p>
          <a:p>
            <a:r>
              <a:rPr lang="ru-RU" sz="1800" dirty="0"/>
              <a:t>Проведено 5 заседаний НФОП </a:t>
            </a:r>
          </a:p>
        </p:txBody>
      </p:sp>
    </p:spTree>
    <p:extLst>
      <p:ext uri="{BB962C8B-B14F-4D97-AF65-F5344CB8AC3E}">
        <p14:creationId xmlns:p14="http://schemas.microsoft.com/office/powerpoint/2010/main" val="512155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442E9-4CD6-4949-9919-4CB18CA6F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80158"/>
            <a:ext cx="3249422" cy="3697685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accent1"/>
                </a:solidFill>
              </a:rPr>
              <a:t>Секретариат НФОП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68AC135-787A-47F7-B624-57C00057777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732024" y="1580158"/>
            <a:ext cx="4783327" cy="369768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68580" tIns="0" rIns="68580" bIns="66654" numCol="1" rtlCol="0" anchor="ctr" anchorCtr="0" compatLnSpc="1">
            <a:prstTxWarp prst="textNoShape">
              <a:avLst/>
            </a:prstTxWarp>
            <a:no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defTabSz="685800">
              <a:spcAft>
                <a:spcPts val="450"/>
              </a:spcAft>
              <a:buNone/>
            </a:pPr>
            <a:r>
              <a:rPr lang="en-US" altLang="en-US" sz="1700" dirty="0" err="1">
                <a:latin typeface="+mn-lt"/>
              </a:rPr>
              <a:t>Секретариат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отвечает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за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организационную</a:t>
            </a:r>
            <a:r>
              <a:rPr lang="en-US" altLang="en-US" sz="1700" dirty="0">
                <a:latin typeface="+mn-lt"/>
              </a:rPr>
              <a:t> и </a:t>
            </a:r>
            <a:r>
              <a:rPr lang="en-US" altLang="en-US" sz="1700" dirty="0" err="1">
                <a:latin typeface="+mn-lt"/>
              </a:rPr>
              <a:t>техническую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помощь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Форуму</a:t>
            </a:r>
            <a:r>
              <a:rPr lang="ru-RU" altLang="en-US" sz="1700" dirty="0">
                <a:latin typeface="+mn-lt"/>
              </a:rPr>
              <a:t>:</a:t>
            </a:r>
            <a:endParaRPr lang="en-US" altLang="en-US" sz="1700" dirty="0">
              <a:latin typeface="+mn-lt"/>
            </a:endParaRPr>
          </a:p>
          <a:p>
            <a:pPr marL="0" indent="0" defTabSz="685800">
              <a:spcAft>
                <a:spcPts val="450"/>
              </a:spcAft>
              <a:buFontTx/>
              <a:buChar char="•"/>
            </a:pPr>
            <a:r>
              <a:rPr lang="en-US" altLang="en-US" sz="1700" dirty="0" err="1">
                <a:latin typeface="+mn-lt"/>
              </a:rPr>
              <a:t>разрабатывает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Календарь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заседаний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Форума</a:t>
            </a:r>
            <a:r>
              <a:rPr lang="en-US" altLang="en-US" sz="1700" dirty="0">
                <a:latin typeface="+mn-lt"/>
              </a:rPr>
              <a:t> и </a:t>
            </a:r>
            <a:r>
              <a:rPr lang="en-US" altLang="en-US" sz="1700" dirty="0" err="1">
                <a:latin typeface="+mn-lt"/>
              </a:rPr>
              <a:t>публикует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на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официальном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сайте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Правительства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Кыргызской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Республики</a:t>
            </a:r>
            <a:r>
              <a:rPr lang="en-US" altLang="en-US" sz="1700" dirty="0">
                <a:latin typeface="+mn-lt"/>
              </a:rPr>
              <a:t>, а </a:t>
            </a:r>
            <a:r>
              <a:rPr lang="en-US" altLang="en-US" sz="1700" dirty="0" err="1">
                <a:latin typeface="+mn-lt"/>
              </a:rPr>
              <a:t>также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на</a:t>
            </a:r>
            <a:r>
              <a:rPr lang="en-US" altLang="en-US" sz="1700" dirty="0">
                <a:latin typeface="+mn-lt"/>
              </a:rPr>
              <a:t> </a:t>
            </a:r>
            <a:r>
              <a:rPr lang="en-US" altLang="en-US" sz="1700" dirty="0">
                <a:latin typeface="+mn-lt"/>
                <a:hlinkClick r:id="rId2"/>
              </a:rPr>
              <a:t>www.ogp.el.kg</a:t>
            </a:r>
            <a:r>
              <a:rPr lang="en-US" altLang="en-US" sz="1700" dirty="0">
                <a:latin typeface="+mn-lt"/>
              </a:rPr>
              <a:t>, </a:t>
            </a:r>
            <a:r>
              <a:rPr lang="en-US" altLang="en-US" sz="1700" dirty="0" err="1">
                <a:latin typeface="+mn-lt"/>
              </a:rPr>
              <a:t>после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утверждения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Форумом</a:t>
            </a:r>
            <a:r>
              <a:rPr lang="en-US" altLang="en-US" sz="1700" dirty="0">
                <a:latin typeface="+mn-lt"/>
              </a:rPr>
              <a:t>;</a:t>
            </a:r>
          </a:p>
          <a:p>
            <a:pPr marL="0" indent="0" defTabSz="685800">
              <a:spcAft>
                <a:spcPts val="450"/>
              </a:spcAft>
              <a:buFontTx/>
              <a:buChar char="•"/>
            </a:pPr>
            <a:r>
              <a:rPr lang="en-US" altLang="en-US" sz="1700" dirty="0" err="1">
                <a:latin typeface="+mn-lt"/>
              </a:rPr>
              <a:t>формируют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повестку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заседания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Форума</a:t>
            </a:r>
            <a:r>
              <a:rPr lang="en-US" altLang="en-US" sz="1700" dirty="0">
                <a:latin typeface="+mn-lt"/>
              </a:rPr>
              <a:t>;</a:t>
            </a:r>
          </a:p>
          <a:p>
            <a:pPr marL="0" indent="0" defTabSz="685800">
              <a:spcAft>
                <a:spcPts val="450"/>
              </a:spcAft>
              <a:buFontTx/>
              <a:buChar char="•"/>
            </a:pPr>
            <a:r>
              <a:rPr lang="en-US" altLang="en-US" sz="1700" dirty="0" err="1">
                <a:latin typeface="+mn-lt"/>
              </a:rPr>
              <a:t>созывает</a:t>
            </a:r>
            <a:r>
              <a:rPr lang="en-US" altLang="en-US" sz="1700" dirty="0">
                <a:latin typeface="+mn-lt"/>
              </a:rPr>
              <a:t> и </a:t>
            </a:r>
            <a:r>
              <a:rPr lang="en-US" altLang="en-US" sz="1700" dirty="0" err="1">
                <a:latin typeface="+mn-lt"/>
              </a:rPr>
              <a:t>организует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заседания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Форума</a:t>
            </a:r>
            <a:r>
              <a:rPr lang="en-US" altLang="en-US" sz="1700" dirty="0">
                <a:latin typeface="+mn-lt"/>
              </a:rPr>
              <a:t>, </a:t>
            </a:r>
            <a:r>
              <a:rPr lang="en-US" altLang="en-US" sz="1700" dirty="0" err="1">
                <a:latin typeface="+mn-lt"/>
              </a:rPr>
              <a:t>ведет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аудиозапись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заседаний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Форума</a:t>
            </a:r>
            <a:r>
              <a:rPr lang="en-US" altLang="en-US" sz="1700" dirty="0">
                <a:latin typeface="+mn-lt"/>
              </a:rPr>
              <a:t>;</a:t>
            </a:r>
          </a:p>
          <a:p>
            <a:pPr marL="0" indent="0" defTabSz="685800">
              <a:spcAft>
                <a:spcPts val="450"/>
              </a:spcAft>
              <a:buFontTx/>
              <a:buChar char="•"/>
            </a:pPr>
            <a:r>
              <a:rPr lang="en-US" altLang="en-US" sz="1700" dirty="0" err="1">
                <a:latin typeface="+mn-lt"/>
              </a:rPr>
              <a:t>готовит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стенографические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протоколы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заседаний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Форума</a:t>
            </a:r>
            <a:r>
              <a:rPr lang="en-US" altLang="en-US" sz="1700" dirty="0">
                <a:latin typeface="+mn-lt"/>
              </a:rPr>
              <a:t>, </a:t>
            </a:r>
            <a:r>
              <a:rPr lang="en-US" altLang="en-US" sz="1700" dirty="0" err="1">
                <a:latin typeface="+mn-lt"/>
              </a:rPr>
              <a:t>которые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публикуются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на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официальном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сайте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Правительства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Кыргызской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Республики</a:t>
            </a:r>
            <a:r>
              <a:rPr lang="en-US" altLang="en-US" sz="1700" dirty="0">
                <a:latin typeface="+mn-lt"/>
              </a:rPr>
              <a:t>, а </a:t>
            </a:r>
            <a:r>
              <a:rPr lang="en-US" altLang="en-US" sz="1700" dirty="0" err="1">
                <a:latin typeface="+mn-lt"/>
              </a:rPr>
              <a:t>также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на</a:t>
            </a:r>
            <a:r>
              <a:rPr lang="en-US" altLang="en-US" sz="1700" dirty="0">
                <a:latin typeface="+mn-lt"/>
              </a:rPr>
              <a:t> www.ogp.el.kg;</a:t>
            </a:r>
          </a:p>
          <a:p>
            <a:pPr marL="0" indent="0" defTabSz="685800">
              <a:spcAft>
                <a:spcPts val="450"/>
              </a:spcAft>
              <a:buFontTx/>
              <a:buChar char="•"/>
            </a:pPr>
            <a:r>
              <a:rPr lang="en-US" altLang="en-US" sz="1700" dirty="0" err="1">
                <a:latin typeface="+mn-lt"/>
              </a:rPr>
              <a:t>осуществляют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сбор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информации</a:t>
            </a:r>
            <a:r>
              <a:rPr lang="en-US" altLang="en-US" sz="1700" dirty="0">
                <a:latin typeface="+mn-lt"/>
              </a:rPr>
              <a:t> и </a:t>
            </a:r>
            <a:r>
              <a:rPr lang="en-US" altLang="en-US" sz="1700" dirty="0" err="1">
                <a:latin typeface="+mn-lt"/>
              </a:rPr>
              <a:t>отчетности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от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соответствующих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государственных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органов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для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предоставления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членам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Форума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по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их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запросу</a:t>
            </a:r>
            <a:r>
              <a:rPr lang="en-US" altLang="en-US" sz="1700" dirty="0">
                <a:latin typeface="+mn-lt"/>
              </a:rPr>
              <a:t>;</a:t>
            </a:r>
          </a:p>
          <a:p>
            <a:pPr marL="0" indent="0" defTabSz="685800">
              <a:spcAft>
                <a:spcPts val="450"/>
              </a:spcAft>
              <a:buFontTx/>
              <a:buChar char="•"/>
            </a:pPr>
            <a:r>
              <a:rPr lang="en-US" altLang="en-US" sz="1700" dirty="0" err="1">
                <a:latin typeface="+mn-lt"/>
              </a:rPr>
              <a:t>оказывают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поддержку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Форуму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при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подготовке</a:t>
            </a:r>
            <a:r>
              <a:rPr lang="en-US" altLang="en-US" sz="1700" dirty="0">
                <a:latin typeface="+mn-lt"/>
              </a:rPr>
              <a:t> </a:t>
            </a:r>
            <a:r>
              <a:rPr lang="en-US" altLang="en-US" sz="1700" dirty="0" err="1">
                <a:latin typeface="+mn-lt"/>
              </a:rPr>
              <a:t>отчета</a:t>
            </a:r>
            <a:r>
              <a:rPr lang="en-US" altLang="en-US" sz="1700" dirty="0">
                <a:latin typeface="+mn-lt"/>
              </a:rPr>
              <a:t> о </a:t>
            </a:r>
            <a:r>
              <a:rPr lang="en-US" altLang="en-US" sz="1700" dirty="0" err="1">
                <a:latin typeface="+mn-lt"/>
              </a:rPr>
              <a:t>реализации</a:t>
            </a:r>
            <a:r>
              <a:rPr lang="en-US" altLang="en-US" sz="1700" dirty="0">
                <a:latin typeface="+mn-lt"/>
              </a:rPr>
              <a:t> НПД</a:t>
            </a:r>
            <a:r>
              <a:rPr lang="ru-RU" altLang="en-US" sz="1700" dirty="0">
                <a:latin typeface="+mn-lt"/>
              </a:rPr>
              <a:t>.</a:t>
            </a:r>
          </a:p>
          <a:p>
            <a:pPr marL="0" indent="0" defTabSz="685800">
              <a:spcAft>
                <a:spcPts val="450"/>
              </a:spcAft>
              <a:buNone/>
            </a:pPr>
            <a:endParaRPr lang="en-US" altLang="en-US" sz="1700" dirty="0"/>
          </a:p>
        </p:txBody>
      </p:sp>
    </p:spTree>
    <p:extLst>
      <p:ext uri="{BB962C8B-B14F-4D97-AF65-F5344CB8AC3E}">
        <p14:creationId xmlns:p14="http://schemas.microsoft.com/office/powerpoint/2010/main" val="668439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C6F96-9C5D-4926-B983-4FD42612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789" y="1580158"/>
            <a:ext cx="2807633" cy="3697685"/>
          </a:xfrm>
        </p:spPr>
        <p:txBody>
          <a:bodyPr>
            <a:normAutofit/>
          </a:bodyPr>
          <a:lstStyle/>
          <a:p>
            <a:pPr algn="r"/>
            <a:r>
              <a:rPr lang="ru-RU" sz="3075" dirty="0">
                <a:solidFill>
                  <a:schemeClr val="accent1"/>
                </a:solidFill>
              </a:rPr>
              <a:t>Национальный план действий </a:t>
            </a:r>
            <a:endParaRPr lang="en-US" sz="3075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C62F2-F876-4D95-956A-B3A5CA705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2024" y="1580158"/>
            <a:ext cx="4783327" cy="3697685"/>
          </a:xfrm>
        </p:spPr>
        <p:txBody>
          <a:bodyPr anchor="ctr">
            <a:noAutofit/>
          </a:bodyPr>
          <a:lstStyle/>
          <a:p>
            <a:r>
              <a:rPr lang="ru-RU" sz="1500" dirty="0"/>
              <a:t>Страны-участницы OGP создают Национальный план действий (НПД) совместно с гражданским обществом. НПД составляют основу участия страны в OGP. </a:t>
            </a:r>
          </a:p>
          <a:p>
            <a:r>
              <a:rPr lang="ru-RU" sz="1500" dirty="0"/>
              <a:t>Он является результатом процесса совместного создания и участия, в котором правительство и гражданское общество совместно разрабатывают обязательства. </a:t>
            </a:r>
          </a:p>
          <a:p>
            <a:r>
              <a:rPr lang="ru-RU" sz="1500" dirty="0"/>
              <a:t>Успешные планы действий OGP сфокусированы на:</a:t>
            </a:r>
          </a:p>
          <a:p>
            <a:pPr lvl="1"/>
            <a:r>
              <a:rPr lang="ru-RU" sz="1100" dirty="0"/>
              <a:t> значительных национальных приоритетах открытого правительства и амбициозных реформах; </a:t>
            </a:r>
          </a:p>
          <a:p>
            <a:pPr lvl="1"/>
            <a:r>
              <a:rPr lang="ru-RU" sz="1100" dirty="0"/>
              <a:t>связаны с ценностями прозрачности, подотчетности и участия общественности; </a:t>
            </a:r>
          </a:p>
          <a:p>
            <a:pPr lvl="1"/>
            <a:r>
              <a:rPr lang="ru-RU" sz="1100" dirty="0"/>
              <a:t>и содержат конкретные, поддающиеся измерению и ограниченные во времени обязательства.</a:t>
            </a:r>
          </a:p>
          <a:p>
            <a:r>
              <a:rPr lang="ru-RU" sz="1500" dirty="0"/>
              <a:t>Страны-участницы OGP работают в двухлетнем календарном цикле НПД без перерывов между окончанием последнего плана действий и началом нового. Это означает, что каждая страна будет всегда осуществлять НПД, хотя отдельные обязательства и этапы могут различаться по продолжительности.</a:t>
            </a:r>
          </a:p>
          <a:p>
            <a:r>
              <a:rPr lang="en-US" sz="1500" dirty="0">
                <a:hlinkClick r:id="rId2"/>
              </a:rPr>
              <a:t>http://ogp.el.kg/ru/nacionalnyy-plan-deystviy</a:t>
            </a:r>
            <a:r>
              <a:rPr lang="ru-RU" sz="1500" dirty="0"/>
              <a:t> 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2923398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5D5F8-3864-4755-BBA3-749FC7BC4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80158"/>
            <a:ext cx="2620772" cy="3697685"/>
          </a:xfrm>
        </p:spPr>
        <p:txBody>
          <a:bodyPr>
            <a:normAutofit/>
          </a:bodyPr>
          <a:lstStyle/>
          <a:p>
            <a:pPr algn="r"/>
            <a:r>
              <a:rPr lang="ru-RU">
                <a:solidFill>
                  <a:schemeClr val="accent1"/>
                </a:solidFill>
              </a:rPr>
              <a:t>Тематики НПД</a:t>
            </a:r>
            <a:r>
              <a:rPr lang="en-US">
                <a:solidFill>
                  <a:schemeClr val="accent1"/>
                </a:solidFill>
              </a:rPr>
              <a:t/>
            </a:r>
            <a:br>
              <a:rPr lang="en-US">
                <a:solidFill>
                  <a:schemeClr val="accent1"/>
                </a:solidFill>
              </a:rPr>
            </a:br>
            <a:endParaRPr lang="en-US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094E00-C6F1-473C-955C-285A15361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2024" y="1580158"/>
            <a:ext cx="4783327" cy="3697685"/>
          </a:xfrm>
        </p:spPr>
        <p:txBody>
          <a:bodyPr anchor="ctr">
            <a:normAutofit fontScale="92500" lnSpcReduction="10000"/>
          </a:bodyPr>
          <a:lstStyle/>
          <a:p>
            <a:r>
              <a:rPr lang="ru-RU" sz="1650" dirty="0"/>
              <a:t>Ветви власти</a:t>
            </a:r>
          </a:p>
          <a:p>
            <a:r>
              <a:rPr lang="ru-RU" sz="1650" dirty="0"/>
              <a:t>Взаимодействие граждан и государственных органов</a:t>
            </a:r>
          </a:p>
          <a:p>
            <a:r>
              <a:rPr lang="ru-RU" sz="1650" dirty="0"/>
              <a:t>Вовлечение граждан</a:t>
            </a:r>
          </a:p>
          <a:p>
            <a:r>
              <a:rPr lang="ru-RU" sz="1650" dirty="0"/>
              <a:t>Выборы и политическое финансирование</a:t>
            </a:r>
          </a:p>
          <a:p>
            <a:r>
              <a:rPr lang="ru-RU" sz="1650" dirty="0"/>
              <a:t>Государственные закупки</a:t>
            </a:r>
          </a:p>
          <a:p>
            <a:r>
              <a:rPr lang="ru-RU" sz="1650" dirty="0"/>
              <a:t>Доступ к информации и открытые данные</a:t>
            </a:r>
          </a:p>
          <a:p>
            <a:r>
              <a:rPr lang="ru-RU" sz="1650" dirty="0"/>
              <a:t>Меры для обеспечения добросовестности государственных служащих</a:t>
            </a:r>
          </a:p>
          <a:p>
            <a:r>
              <a:rPr lang="ru-RU" sz="1650" dirty="0"/>
              <a:t>Правосудие, государственная безопасность и верховенство права</a:t>
            </a:r>
          </a:p>
          <a:p>
            <a:r>
              <a:rPr lang="ru-RU" sz="1650" dirty="0"/>
              <a:t>Природные ресурсы</a:t>
            </a:r>
          </a:p>
          <a:p>
            <a:r>
              <a:rPr lang="ru-RU" sz="1650" dirty="0"/>
              <a:t>Финансовая прозрачность </a:t>
            </a:r>
            <a:endParaRPr lang="en-US" sz="1650" dirty="0"/>
          </a:p>
        </p:txBody>
      </p:sp>
    </p:spTree>
    <p:extLst>
      <p:ext uri="{BB962C8B-B14F-4D97-AF65-F5344CB8AC3E}">
        <p14:creationId xmlns:p14="http://schemas.microsoft.com/office/powerpoint/2010/main" val="2910929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C6F96-9C5D-4926-B983-4FD42612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742" y="1580158"/>
            <a:ext cx="3629282" cy="3697685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accent1"/>
                </a:solidFill>
              </a:rPr>
              <a:t>Мониторинг и оценка НПД 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C62F2-F876-4D95-956A-B3A5CA705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2024" y="1580158"/>
            <a:ext cx="4783327" cy="3697685"/>
          </a:xfrm>
        </p:spPr>
        <p:txBody>
          <a:bodyPr anchor="ctr">
            <a:noAutofit/>
          </a:bodyPr>
          <a:lstStyle/>
          <a:p>
            <a:r>
              <a:rPr lang="ru-RU" sz="1700" b="1" dirty="0">
                <a:latin typeface="+mj-lt"/>
              </a:rPr>
              <a:t>Национальный Форум </a:t>
            </a:r>
            <a:r>
              <a:rPr lang="en-US" sz="1700" dirty="0">
                <a:latin typeface="+mj-lt"/>
              </a:rPr>
              <a:t>- </a:t>
            </a:r>
            <a:r>
              <a:rPr lang="ru-RU" sz="1700" dirty="0">
                <a:latin typeface="+mj-lt"/>
              </a:rPr>
              <a:t>каждое полугодие готовит и публикует отчеты, о реализации НПД в соответствии с утвержденной Форумом методологией, на официальном сайте Правительства </a:t>
            </a:r>
            <a:r>
              <a:rPr lang="ru-RU" sz="1700" dirty="0" err="1">
                <a:latin typeface="+mj-lt"/>
              </a:rPr>
              <a:t>Кыргызской</a:t>
            </a:r>
            <a:r>
              <a:rPr lang="ru-RU" sz="1700" dirty="0">
                <a:latin typeface="+mj-lt"/>
              </a:rPr>
              <a:t> Республики</a:t>
            </a:r>
          </a:p>
          <a:p>
            <a:r>
              <a:rPr lang="ru-RU" sz="1700" b="1" dirty="0">
                <a:latin typeface="+mj-lt"/>
              </a:rPr>
              <a:t>Независимый Механизм Отчетности - </a:t>
            </a:r>
            <a:r>
              <a:rPr lang="ru-RU" sz="1700" dirty="0">
                <a:latin typeface="+mj-lt"/>
              </a:rPr>
              <a:t>(</a:t>
            </a:r>
            <a:r>
              <a:rPr lang="en-US" sz="1700" dirty="0">
                <a:latin typeface="+mj-lt"/>
              </a:rPr>
              <a:t>Independent Report Mechanism</a:t>
            </a:r>
            <a:r>
              <a:rPr lang="ru-RU" sz="1700" dirty="0">
                <a:latin typeface="+mj-lt"/>
              </a:rPr>
              <a:t>)</a:t>
            </a:r>
            <a:r>
              <a:rPr lang="en-US" sz="1700" dirty="0">
                <a:latin typeface="+mj-lt"/>
              </a:rPr>
              <a:t> - </a:t>
            </a:r>
            <a:r>
              <a:rPr lang="ru-RU" sz="1700" dirty="0">
                <a:latin typeface="+mj-lt"/>
              </a:rPr>
              <a:t>ключевой инструмент, посредством которого все заинтересованные стороны могут отследить прогресс OGP в участвующих странах. </a:t>
            </a:r>
          </a:p>
          <a:p>
            <a:r>
              <a:rPr lang="ru-RU" sz="1700" b="1" dirty="0">
                <a:latin typeface="+mj-lt"/>
              </a:rPr>
              <a:t>Альтернативный отчет </a:t>
            </a:r>
            <a:r>
              <a:rPr lang="ru-RU" sz="1700" dirty="0">
                <a:latin typeface="+mj-lt"/>
              </a:rPr>
              <a:t>– независимое участие представителей гражданского общества в </a:t>
            </a:r>
            <a:r>
              <a:rPr lang="ru-RU" sz="1700" dirty="0" err="1">
                <a:latin typeface="+mj-lt"/>
              </a:rPr>
              <a:t>мониториге</a:t>
            </a:r>
            <a:r>
              <a:rPr lang="ru-RU" sz="1700" dirty="0">
                <a:latin typeface="+mj-lt"/>
              </a:rPr>
              <a:t> исполнения НПД, при этом мониторинг ГО обеспечивает альтернативное мнение и неправительственный источник информации, обеспечивая объективность и правомерность отчетов мониторинга НПД.</a:t>
            </a:r>
            <a:endParaRPr lang="en-US" sz="17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77684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C6F96-9C5D-4926-B983-4FD42612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853" y="1580158"/>
            <a:ext cx="3575407" cy="3697685"/>
          </a:xfrm>
        </p:spPr>
        <p:txBody>
          <a:bodyPr>
            <a:normAutofit/>
          </a:bodyPr>
          <a:lstStyle/>
          <a:p>
            <a:pPr algn="r"/>
            <a:r>
              <a:rPr lang="ru-RU" b="1" dirty="0">
                <a:solidFill>
                  <a:schemeClr val="accent1"/>
                </a:solidFill>
              </a:rPr>
              <a:t>Независимый Механизм Отчетности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C62F2-F876-4D95-956A-B3A5CA705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9975" y="1580157"/>
            <a:ext cx="4783327" cy="3697685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ru-RU" sz="1700" b="1" dirty="0">
                <a:latin typeface="+mj-lt"/>
              </a:rPr>
              <a:t>Сферы исследования: </a:t>
            </a:r>
          </a:p>
          <a:p>
            <a:r>
              <a:rPr lang="ru-RU" sz="1700" dirty="0">
                <a:latin typeface="+mj-lt"/>
              </a:rPr>
              <a:t>Являются ли разработка, осуществление и мониторинг  НПД совместным и открытым?</a:t>
            </a:r>
          </a:p>
          <a:p>
            <a:r>
              <a:rPr lang="ru-RU" sz="1700" dirty="0">
                <a:latin typeface="+mj-lt"/>
              </a:rPr>
              <a:t>Являются ли планы действий релевантными, подотчетными и поддающимися проверке?</a:t>
            </a:r>
          </a:p>
          <a:p>
            <a:r>
              <a:rPr lang="ru-RU" sz="1700" dirty="0">
                <a:latin typeface="+mj-lt"/>
              </a:rPr>
              <a:t>Выполняются ли более амбициозные действия?</a:t>
            </a:r>
          </a:p>
          <a:p>
            <a:pPr marL="0" indent="0">
              <a:buNone/>
            </a:pPr>
            <a:r>
              <a:rPr lang="ru-RU" sz="1700" b="1" dirty="0">
                <a:latin typeface="+mj-lt"/>
              </a:rPr>
              <a:t>Метод сбора данных:</a:t>
            </a:r>
          </a:p>
          <a:p>
            <a:r>
              <a:rPr lang="ru-RU" sz="1700" dirty="0">
                <a:latin typeface="+mj-lt"/>
              </a:rPr>
              <a:t>Кабинетное исследование</a:t>
            </a:r>
          </a:p>
          <a:p>
            <a:r>
              <a:rPr lang="ru-RU" sz="1700" dirty="0">
                <a:latin typeface="+mj-lt"/>
              </a:rPr>
              <a:t>Отчеты учреждений-исполнителей</a:t>
            </a:r>
          </a:p>
          <a:p>
            <a:r>
              <a:rPr lang="ru-RU" sz="1700" dirty="0">
                <a:latin typeface="+mj-lt"/>
              </a:rPr>
              <a:t>Отчеты ОГО</a:t>
            </a:r>
          </a:p>
          <a:p>
            <a:r>
              <a:rPr lang="ru-RU" sz="1700" dirty="0">
                <a:latin typeface="+mj-lt"/>
              </a:rPr>
              <a:t>Интервью с госорганами, ОГО, экспертами, бенефициарами</a:t>
            </a:r>
          </a:p>
          <a:p>
            <a:r>
              <a:rPr lang="ru-RU" sz="1700" dirty="0">
                <a:latin typeface="+mj-lt"/>
              </a:rPr>
              <a:t>Фокус группы с заинтересованными сторонами</a:t>
            </a:r>
          </a:p>
          <a:p>
            <a:r>
              <a:rPr lang="ru-RU" sz="1700" dirty="0">
                <a:latin typeface="+mj-lt"/>
              </a:rPr>
              <a:t>Опросы </a:t>
            </a:r>
          </a:p>
        </p:txBody>
      </p:sp>
    </p:spTree>
    <p:extLst>
      <p:ext uri="{BB962C8B-B14F-4D97-AF65-F5344CB8AC3E}">
        <p14:creationId xmlns:p14="http://schemas.microsoft.com/office/powerpoint/2010/main" val="3312017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C6F96-9C5D-4926-B983-4FD42612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2741" y="1181528"/>
            <a:ext cx="3834766" cy="4096316"/>
          </a:xfrm>
        </p:spPr>
        <p:txBody>
          <a:bodyPr>
            <a:normAutofit/>
          </a:bodyPr>
          <a:lstStyle/>
          <a:p>
            <a:pPr algn="r"/>
            <a:r>
              <a:rPr lang="ru-RU" b="1" dirty="0">
                <a:solidFill>
                  <a:schemeClr val="accent1"/>
                </a:solidFill>
              </a:rPr>
              <a:t>Независимый Механизм Отчетности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C62F2-F876-4D95-956A-B3A5CA705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8057" y="902063"/>
            <a:ext cx="4783327" cy="4774409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ru-RU" sz="1500" dirty="0">
                <a:latin typeface="+mj-lt"/>
              </a:rPr>
              <a:t>Имеет две отчетности:</a:t>
            </a:r>
          </a:p>
          <a:p>
            <a:pPr marL="0" indent="0">
              <a:buNone/>
            </a:pPr>
            <a:r>
              <a:rPr lang="ru-RU" sz="1500" b="1" dirty="0">
                <a:latin typeface="+mj-lt"/>
              </a:rPr>
              <a:t>Отчет разработки </a:t>
            </a:r>
            <a:r>
              <a:rPr lang="ru-RU" sz="1500" dirty="0">
                <a:latin typeface="+mj-lt"/>
              </a:rPr>
              <a:t>– включает в себя описание процесса формирования НПД, содержание обязательств. Проводится в первое полугодие после утверждения НПД:</a:t>
            </a:r>
          </a:p>
          <a:p>
            <a:r>
              <a:rPr lang="ru-RU" sz="1500" dirty="0">
                <a:latin typeface="+mj-lt"/>
              </a:rPr>
              <a:t>Процесс разработки и консультации</a:t>
            </a:r>
          </a:p>
          <a:p>
            <a:r>
              <a:rPr lang="ru-RU" sz="1500" dirty="0">
                <a:latin typeface="+mj-lt"/>
              </a:rPr>
              <a:t>Разработка плана действий</a:t>
            </a:r>
          </a:p>
          <a:p>
            <a:r>
              <a:rPr lang="ru-RU" sz="1500" dirty="0">
                <a:latin typeface="+mj-lt"/>
              </a:rPr>
              <a:t>Оформление обязательств: Каковы были обязательства? В чем их </a:t>
            </a:r>
            <a:r>
              <a:rPr lang="ru-RU" sz="1500" dirty="0" err="1">
                <a:latin typeface="+mj-lt"/>
              </a:rPr>
              <a:t>амбициозность</a:t>
            </a:r>
            <a:r>
              <a:rPr lang="ru-RU" sz="1500" dirty="0">
                <a:latin typeface="+mj-lt"/>
              </a:rPr>
              <a:t>?</a:t>
            </a:r>
          </a:p>
          <a:p>
            <a:r>
              <a:rPr lang="ru-RU" sz="1500" dirty="0">
                <a:latin typeface="+mj-lt"/>
              </a:rPr>
              <a:t>Рекомендации </a:t>
            </a:r>
          </a:p>
          <a:p>
            <a:pPr marL="0" indent="0">
              <a:buNone/>
            </a:pPr>
            <a:r>
              <a:rPr lang="ru-RU" sz="1500" b="1" dirty="0">
                <a:latin typeface="+mj-lt"/>
              </a:rPr>
              <a:t>Отчет исполнения </a:t>
            </a:r>
            <a:r>
              <a:rPr lang="ru-RU" sz="1500" dirty="0">
                <a:latin typeface="+mj-lt"/>
              </a:rPr>
              <a:t>– проводится по завершению НПД,</a:t>
            </a:r>
            <a:r>
              <a:rPr lang="en-US" sz="1500" dirty="0">
                <a:latin typeface="+mj-lt"/>
              </a:rPr>
              <a:t> </a:t>
            </a:r>
            <a:r>
              <a:rPr lang="ru-RU" sz="1500" dirty="0">
                <a:latin typeface="+mj-lt"/>
              </a:rPr>
              <a:t>включает реализацию за два года цикла, ранние результаты, присваивает звездность обязательствам:</a:t>
            </a:r>
          </a:p>
          <a:p>
            <a:r>
              <a:rPr lang="ru-RU" sz="1500" dirty="0">
                <a:latin typeface="+mj-lt"/>
              </a:rPr>
              <a:t>Поддаются оценке</a:t>
            </a:r>
          </a:p>
          <a:p>
            <a:r>
              <a:rPr lang="ru-RU" sz="1500" dirty="0">
                <a:latin typeface="+mj-lt"/>
              </a:rPr>
              <a:t>Релевантность к принципам OGP</a:t>
            </a:r>
          </a:p>
          <a:p>
            <a:r>
              <a:rPr lang="ru-RU" sz="1500" dirty="0">
                <a:latin typeface="+mj-lt"/>
              </a:rPr>
              <a:t>Доступ к информации</a:t>
            </a:r>
          </a:p>
          <a:p>
            <a:r>
              <a:rPr lang="ru-RU" sz="1500" dirty="0">
                <a:latin typeface="+mj-lt"/>
              </a:rPr>
              <a:t>Гражданское участие</a:t>
            </a:r>
          </a:p>
          <a:p>
            <a:r>
              <a:rPr lang="ru-RU" sz="1500" dirty="0">
                <a:latin typeface="+mj-lt"/>
              </a:rPr>
              <a:t>Общественная подотчетность</a:t>
            </a:r>
          </a:p>
          <a:p>
            <a:r>
              <a:rPr lang="ru-RU" sz="1500" dirty="0">
                <a:latin typeface="+mj-lt"/>
              </a:rPr>
              <a:t>Потенциально имеет воздействие</a:t>
            </a:r>
          </a:p>
          <a:p>
            <a:r>
              <a:rPr lang="ru-RU" sz="1500" dirty="0">
                <a:latin typeface="+mj-lt"/>
              </a:rPr>
              <a:t>Существенно или полностью завершено</a:t>
            </a:r>
          </a:p>
          <a:p>
            <a:pPr marL="0" indent="0">
              <a:buNone/>
            </a:pPr>
            <a:endParaRPr lang="ru-RU" sz="1500" dirty="0">
              <a:latin typeface="+mj-lt"/>
            </a:endParaRPr>
          </a:p>
          <a:p>
            <a:pPr marL="0" indent="0">
              <a:buNone/>
            </a:pPr>
            <a:endParaRPr lang="ru-RU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48712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1934</TotalTime>
  <Words>609</Words>
  <Application>Microsoft Office PowerPoint</Application>
  <PresentationFormat>Экран (4:3)</PresentationFormat>
  <Paragraphs>78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Gill Sans MT</vt:lpstr>
      <vt:lpstr>Office Theme</vt:lpstr>
      <vt:lpstr>Презентация PowerPoint</vt:lpstr>
      <vt:lpstr>Коалиция Открытого Правительства </vt:lpstr>
      <vt:lpstr>НАЦИОНАЛЬНЫЙ ФОРУМ</vt:lpstr>
      <vt:lpstr>Секретариат НФОП</vt:lpstr>
      <vt:lpstr>Национальный план действий </vt:lpstr>
      <vt:lpstr>Тематики НПД </vt:lpstr>
      <vt:lpstr>Мониторинг и оценка НПД </vt:lpstr>
      <vt:lpstr>Независимый Механизм Отчетности </vt:lpstr>
      <vt:lpstr>Независимый Механизм Отчетности </vt:lpstr>
    </vt:vector>
  </TitlesOfParts>
  <Company>USAID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COVER OPTION TITLE GOES HERE CAN  RUN THREE LINES</dc:title>
  <dc:creator>USAID</dc:creator>
  <cp:lastModifiedBy>USER</cp:lastModifiedBy>
  <cp:revision>191</cp:revision>
  <dcterms:created xsi:type="dcterms:W3CDTF">2016-05-03T20:02:08Z</dcterms:created>
  <dcterms:modified xsi:type="dcterms:W3CDTF">2019-11-27T09:08:16Z</dcterms:modified>
</cp:coreProperties>
</file>