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82" r:id="rId1"/>
  </p:sldMasterIdLst>
  <p:notesMasterIdLst>
    <p:notesMasterId r:id="rId21"/>
  </p:notesMasterIdLst>
  <p:handoutMasterIdLst>
    <p:handoutMasterId r:id="rId22"/>
  </p:handoutMasterIdLst>
  <p:sldIdLst>
    <p:sldId id="363" r:id="rId2"/>
    <p:sldId id="364" r:id="rId3"/>
    <p:sldId id="365" r:id="rId4"/>
    <p:sldId id="366" r:id="rId5"/>
    <p:sldId id="367" r:id="rId6"/>
    <p:sldId id="368" r:id="rId7"/>
    <p:sldId id="369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77" r:id="rId16"/>
    <p:sldId id="378" r:id="rId17"/>
    <p:sldId id="379" r:id="rId18"/>
    <p:sldId id="380" r:id="rId19"/>
    <p:sldId id="381" r:id="rId20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6C"/>
    <a:srgbClr val="D9D7D3"/>
    <a:srgbClr val="D6D6D6"/>
    <a:srgbClr val="CFCDC9"/>
    <a:srgbClr val="E7E7E5"/>
    <a:srgbClr val="BA0C2F"/>
    <a:srgbClr val="FFFFFF"/>
    <a:srgbClr val="635C5B"/>
    <a:srgbClr val="6C6463"/>
    <a:srgbClr val="65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475" autoAdjust="0"/>
  </p:normalViewPr>
  <p:slideViewPr>
    <p:cSldViewPr snapToObjects="1">
      <p:cViewPr varScale="1">
        <p:scale>
          <a:sx n="60" d="100"/>
          <a:sy n="60" d="100"/>
        </p:scale>
        <p:origin x="165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D9E48-5E7F-D24C-87D5-695B18367D24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B10C2-C6DD-5A4A-BF1B-B012B8BA4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7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357CE-B3EB-1B4A-84E5-C1E2DF427ABD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558B-E4E9-A94A-B9C1-029E46A76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379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36594644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772846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4466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91351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713593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617004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277785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187624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28114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453524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38180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6042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70141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0114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39252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2142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77147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254051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41460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262035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7900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Blue">
    <p:bg>
      <p:bgPr>
        <a:solidFill>
          <a:srgbClr val="002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05" y="685800"/>
            <a:ext cx="1828800" cy="54401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89452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298995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10202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22633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8386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824639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79362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42319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5118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476668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25104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967461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Title + Lef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4738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680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  <p:sldLayoutId id="2147483709" r:id="rId12"/>
    <p:sldLayoutId id="2147483711" r:id="rId13"/>
    <p:sldLayoutId id="2147483712" r:id="rId14"/>
    <p:sldLayoutId id="2147483714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30" r:id="rId21"/>
    <p:sldLayoutId id="2147483716" r:id="rId22"/>
    <p:sldLayoutId id="2147483718" r:id="rId23"/>
    <p:sldLayoutId id="2147483686" r:id="rId24"/>
    <p:sldLayoutId id="2147483720" r:id="rId25"/>
    <p:sldLayoutId id="2147483699" r:id="rId26"/>
    <p:sldLayoutId id="2147483694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11-10 at 2.17.40 PM.png"/>
          <p:cNvPicPr>
            <a:picLocks noChangeAspect="1"/>
          </p:cNvPicPr>
          <p:nvPr/>
        </p:nvPicPr>
        <p:blipFill rotWithShape="1">
          <a:blip r:embed="rId2"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63" r="10526" b="24954"/>
          <a:stretch/>
        </p:blipFill>
        <p:spPr>
          <a:xfrm>
            <a:off x="-1041441" y="281418"/>
            <a:ext cx="10285068" cy="45099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949" y="4791398"/>
            <a:ext cx="845446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Звездные реформы </a:t>
            </a:r>
          </a:p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Партнерства «Открытое правительство»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г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. Бишкек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Кыргызская Республика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655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Украина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/>
              <a:t>РАСКРЫТИЕ КОММУНИСТИЧЕСКОГО ПРОШЛОГО СТРАНЫ</a:t>
            </a:r>
            <a:endParaRPr lang="en-US" b="1" dirty="0"/>
          </a:p>
          <a:p>
            <a:r>
              <a:rPr lang="ru-RU" dirty="0" smtClean="0"/>
              <a:t>В </a:t>
            </a:r>
            <a:r>
              <a:rPr lang="ru-RU" dirty="0"/>
              <a:t>2014 году участники протестной акции «</a:t>
            </a:r>
            <a:r>
              <a:rPr lang="ru-RU" dirty="0" err="1"/>
              <a:t>Евромайдан</a:t>
            </a:r>
            <a:r>
              <a:rPr lang="ru-RU" dirty="0"/>
              <a:t>» запустили амбициозную программу реформ в Украине. </a:t>
            </a:r>
          </a:p>
          <a:p>
            <a:r>
              <a:rPr lang="ru-RU" dirty="0"/>
              <a:t>Реформаторы украинского правительства и гражданского сектора присоединились к </a:t>
            </a:r>
            <a:r>
              <a:rPr lang="en-US" dirty="0"/>
              <a:t>OGP</a:t>
            </a:r>
            <a:r>
              <a:rPr lang="ru-RU" dirty="0"/>
              <a:t> в целях консолидации реализуемых реформ и разработки новой политики по обеспечению открытости исторически непрозрачных государственных институтов. </a:t>
            </a:r>
          </a:p>
          <a:p>
            <a:r>
              <a:rPr lang="ru-RU" dirty="0"/>
              <a:t>Новый закон, в рамках которого общественность получает полный доступ к секретным архивам советской эпохи, является наиболее ярким воплощением принятого Украиной обязательства по повышению открытости.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176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Украина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ОБЩЕСТВЕННЫЙ ДОСТУП К СОВЕТСКИМ АРХИВАМ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ru-RU" dirty="0" smtClean="0"/>
              <a:t>В </a:t>
            </a:r>
            <a:r>
              <a:rPr lang="ru-RU" dirty="0"/>
              <a:t>Украине принят Закон «О доступе к архивам репрессивных органов коммунистического тоталитарного режима 1917-1991 годов», устанавливающий открытый и фактический доступ к секретным документам о борьбе Украины за независимость в </a:t>
            </a:r>
            <a:r>
              <a:rPr lang="en-US" dirty="0"/>
              <a:t>XX</a:t>
            </a:r>
            <a:r>
              <a:rPr lang="ru-RU" dirty="0"/>
              <a:t> веке. </a:t>
            </a:r>
          </a:p>
          <a:p>
            <a:r>
              <a:rPr lang="ru-RU" dirty="0"/>
              <a:t>Разработанный в тесном сотрудничестве с местными НПО, закон обязывает службы безопасности и правоохранительные органы страны передать все секретные документы в специальный государственный архив под управлением Украинского института национальной памяти. </a:t>
            </a:r>
          </a:p>
          <a:p>
            <a:r>
              <a:rPr lang="ru-RU" dirty="0"/>
              <a:t>Теперь у жителей Украины есть возможность изучить свидетельства политических преследований и нарушений прав своих родственников и знакомых советским государством.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258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Украина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ПОЧЕМУ ЭТО ВАЖНО</a:t>
            </a:r>
            <a:endParaRPr lang="en-US" b="1" dirty="0"/>
          </a:p>
          <a:p>
            <a:r>
              <a:rPr lang="ru-RU" dirty="0" smtClean="0"/>
              <a:t>Изучение </a:t>
            </a:r>
            <a:r>
              <a:rPr lang="ru-RU" dirty="0"/>
              <a:t>трудного прошлого страны и противостояние ему открывает возможности для диалога о будущем развитии демократии в Украине. </a:t>
            </a:r>
          </a:p>
          <a:p>
            <a:r>
              <a:rPr lang="ru-RU" dirty="0"/>
              <a:t>Обеспечивая беспрепятственный доступ к документам, которые долгое время находились под грифом «секретно» и однозначно представляют интерес для общественности, данный закон знаменует собой уход от тоталитарного прошлого республики. </a:t>
            </a:r>
          </a:p>
          <a:p>
            <a:r>
              <a:rPr lang="ru-RU" dirty="0"/>
              <a:t>Открытый доступ к архивам закрепляет право народа Украины на правду о злоупотреблениях советского режима и помогает понять, при каких обстоятельствах эти нарушения происходили. </a:t>
            </a:r>
          </a:p>
          <a:p>
            <a:r>
              <a:rPr lang="ru-RU" dirty="0"/>
              <a:t>Решающие шаги в направлении большей прозрачности, принятые сразу же после </a:t>
            </a:r>
            <a:r>
              <a:rPr lang="ru-RU" dirty="0" err="1"/>
              <a:t>Евромайдана</a:t>
            </a:r>
            <a:r>
              <a:rPr lang="ru-RU" dirty="0"/>
              <a:t>, могут послужить трамплином для долгосрочных реформ по обеспечению открытости правительства.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604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Монголия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/>
              <a:t>УСИЛЕНИЕ СИСТЕМЫ УПРАВЛЕНИЯ ПРИРОДНЫМИ РЕСУРСАМИ</a:t>
            </a:r>
          </a:p>
          <a:p>
            <a:r>
              <a:rPr lang="ru-RU" dirty="0" smtClean="0"/>
              <a:t>Богатые </a:t>
            </a:r>
            <a:r>
              <a:rPr lang="ru-RU" dirty="0"/>
              <a:t>запасы угля, меди, золота и других полезных ископаемых, а также значительные природные ресурсы с годами обеспечили быстрый рост экономики Монголии. </a:t>
            </a:r>
          </a:p>
          <a:p>
            <a:r>
              <a:rPr lang="ru-RU" dirty="0"/>
              <a:t>Однако падение цен на минерально-сырьевые ресурсы ослабило этот рост, в результате чего экономика страны стала более чувствительной к внешним факторам. </a:t>
            </a:r>
          </a:p>
          <a:p>
            <a:r>
              <a:rPr lang="ru-RU" dirty="0"/>
              <a:t>В условиях экономических потрясений чрезмерная роль добывающей отрасли в экономике Монголии остается спорным моментом. </a:t>
            </a:r>
          </a:p>
          <a:p>
            <a:r>
              <a:rPr lang="ru-RU" dirty="0"/>
              <a:t>Гражданский сектор требует большей подотчетности в отрасли за счет повышения прозрачности доходов и контрактов. </a:t>
            </a:r>
          </a:p>
          <a:p>
            <a:r>
              <a:rPr lang="ru-RU" dirty="0"/>
              <a:t>Монголия является активным участником Инициативы прозрачности добывающих отраслей (ИПДО), и часть договоров, касающихся иностранных инвестиций и основных гарантий стабильности, в настоящее время прозрачны, однако другие контракты на использование природных ресурсов, особенно соглашения о разделе нефтяной продукции, остаются закрытыми для общественности.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Монголия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ПОВЫШЕНИЕ ПРОЗРАЧНОСТИ СОГЛАШЕНИЙ И ОПУБЛИКОВАНИЕ ЭКОЛОГИЧЕСКИХ ДАННЫХ</a:t>
            </a:r>
          </a:p>
          <a:p>
            <a:r>
              <a:rPr lang="ru-RU" sz="1600" dirty="0" smtClean="0"/>
              <a:t>Монголия </a:t>
            </a:r>
            <a:r>
              <a:rPr lang="ru-RU" sz="1600" dirty="0"/>
              <a:t>повышает прозрачность в секторе природопользования, разрабатывая комплексные политические и системные меры для обнародования данных о лицензиях и контрактах, а также экологической информации. </a:t>
            </a:r>
          </a:p>
          <a:p>
            <a:r>
              <a:rPr lang="ru-RU" sz="1600" dirty="0"/>
              <a:t>Например, правительством страны публикуется информация о потенциально опасной для окружающей среды и здоровья населения деятельности компаний и других юридических лиц. </a:t>
            </a:r>
          </a:p>
          <a:p>
            <a:r>
              <a:rPr lang="ru-RU" sz="1600" dirty="0"/>
              <a:t>Поскольку в стране отсутствует единый реестр лицензий на пользование природными ресурсами, в настоящее время предпринимаются шаги по созданию централизованной базы данных владельцев лицензий на добычу твердых полезных ископаемых и нефти и землепользование. </a:t>
            </a:r>
          </a:p>
          <a:p>
            <a:r>
              <a:rPr lang="ru-RU" sz="1600" dirty="0"/>
              <a:t>База данных будет находиться в общественном доступе. </a:t>
            </a:r>
          </a:p>
          <a:p>
            <a:r>
              <a:rPr lang="ru-RU" sz="1600" dirty="0"/>
              <a:t>Также принимаются меры по обнародованию инвестиционных соглашений, договоров о гарантиях стабильности и соглашений о разделе продукции в отношении таких природных ресурсов, как вода, твердые полезные ископаемые, нефть и земли.  </a:t>
            </a:r>
            <a:endParaRPr lang="en-US" sz="16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25579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Монголия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ПОЧЕМУ ЭТО ВАЖНО</a:t>
            </a:r>
          </a:p>
          <a:p>
            <a:r>
              <a:rPr lang="ru-RU" sz="1800" dirty="0" smtClean="0"/>
              <a:t>Управление </a:t>
            </a:r>
            <a:r>
              <a:rPr lang="ru-RU" sz="1800" dirty="0"/>
              <a:t>природными ресурсами – важный вопрос для Монголии, учитывая значительные природные богатства страны. </a:t>
            </a:r>
          </a:p>
          <a:p>
            <a:r>
              <a:rPr lang="ru-RU" sz="1800" dirty="0"/>
              <a:t>Длительная эксплуатация природных ресурсов требует прозрачности и подотчетности для защиты интересов населения, привлечения к ответственности нарушителей, предотвращения коррупции и обеспечения устойчивого развития. </a:t>
            </a:r>
          </a:p>
          <a:p>
            <a:r>
              <a:rPr lang="ru-RU" sz="1800" dirty="0"/>
              <a:t>Реформы уже ведутся. К примеру, управлением по делам полезных ископаемых Монголии создана компьютеризированная система регистрации </a:t>
            </a:r>
            <a:r>
              <a:rPr lang="ru-RU" sz="1800" dirty="0" err="1"/>
              <a:t>недропользователей</a:t>
            </a:r>
            <a:r>
              <a:rPr lang="ru-RU" sz="1800" dirty="0"/>
              <a:t>, а министерством окружающей среды опубликованы 22 пакета экологических данных, в том числе о загрязнении природной среды. </a:t>
            </a:r>
          </a:p>
          <a:p>
            <a:r>
              <a:rPr lang="ru-RU" sz="1800" dirty="0"/>
              <a:t>Полный потенциал открытого правительства в сфере управления природных ресурсами может быть реализован после завершения текущих преобразований.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75165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США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ОБНАРОДОВАНИЕ ФЕДЕРАЛЬНЫХ РАСХОДОВ</a:t>
            </a:r>
          </a:p>
          <a:p>
            <a:r>
              <a:rPr lang="ru-RU" sz="1600" dirty="0" smtClean="0"/>
              <a:t>Президент </a:t>
            </a:r>
            <a:r>
              <a:rPr lang="ru-RU" sz="1600" dirty="0"/>
              <a:t>Обама вступил в должность посреди крупнейшего финансового кризиса со времен Великой депрессии. </a:t>
            </a:r>
          </a:p>
          <a:p>
            <a:r>
              <a:rPr lang="ru-RU" sz="1600" dirty="0"/>
              <a:t>Падение цен на недвижимость, ослабление биржевого рынка, устойчиво высокий уровень безработицы и сокращение кредитования нанесли тяжелый урон многим семьям и представителям бизнеса в США. </a:t>
            </a:r>
          </a:p>
          <a:p>
            <a:r>
              <a:rPr lang="ru-RU" sz="1600" dirty="0"/>
              <a:t>В качестве ответной меры в феврале 2009 года Президентом был подписан Закон «О восстановлении и реинвестировании американской экономики» для вывода последней из глубокой рецессии. </a:t>
            </a:r>
          </a:p>
          <a:p>
            <a:r>
              <a:rPr lang="ru-RU" sz="1600" dirty="0"/>
              <a:t>Закон с бюджетом в 800 миллиардов долларов США повлек за собой многочисленные положения о доходах и расходах, которые позволили стране встать на путь к восстановлению. </a:t>
            </a:r>
          </a:p>
          <a:p>
            <a:r>
              <a:rPr lang="ru-RU" sz="1600" dirty="0"/>
              <a:t>Огромный размер пакета мер по стимулированию экономики обусловил необходимость в беспрецедентном уровне прозрачности и подотчетности для быстрого и справедливого распределения денег налогоплательщиков и недопущения мошенничества, расточительства и злоупотреблений.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18153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82674"/>
          </a:xfrm>
        </p:spPr>
        <p:txBody>
          <a:bodyPr/>
          <a:lstStyle/>
          <a:p>
            <a:r>
              <a:rPr lang="ru-RU" b="1" dirty="0"/>
              <a:t>США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47801"/>
            <a:ext cx="7886700" cy="4729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ОПУБЛИКОВАНИЕ БЮДЖЕТА В ОТКРЫТОМ ФОРМАТЕ</a:t>
            </a:r>
          </a:p>
          <a:p>
            <a:r>
              <a:rPr lang="ru-RU" sz="1600" dirty="0" smtClean="0"/>
              <a:t>В </a:t>
            </a:r>
            <a:r>
              <a:rPr lang="ru-RU" sz="1600" dirty="0"/>
              <a:t>2015 году бюджет правительства Соединенных Штатов Америки (США) был впервые представлен в открытом формате, в результате чего у американцев появился инструмент, с помощью которого они могут отслеживать, как федеральное правительство распоряжается их налоговыми отчислениями. </a:t>
            </a:r>
          </a:p>
          <a:p>
            <a:r>
              <a:rPr lang="ru-RU" sz="1600" dirty="0"/>
              <a:t>Усилия правительства по обеспечению налоговой прозрачности были поддержаны повторным запуском сайта </a:t>
            </a:r>
            <a:r>
              <a:rPr lang="en-US" sz="1600" dirty="0" err="1"/>
              <a:t>USAspending</a:t>
            </a:r>
            <a:r>
              <a:rPr lang="ru-RU" sz="1600" dirty="0"/>
              <a:t>.</a:t>
            </a:r>
            <a:r>
              <a:rPr lang="en-US" sz="1600" dirty="0" err="1"/>
              <a:t>gov</a:t>
            </a:r>
            <a:r>
              <a:rPr lang="ru-RU" sz="1600" dirty="0"/>
              <a:t>, который обеспечивает революционную прозрачность федеральных расходов из одной точки доступа. </a:t>
            </a:r>
          </a:p>
          <a:p>
            <a:r>
              <a:rPr lang="ru-RU" sz="1600" dirty="0"/>
              <a:t>Усовершенствованный дизайн сайта позволяет представить информацию в более понятной форме, облегчая изучение и понимание данных при помощи интерактивных функций, включая карты. </a:t>
            </a:r>
          </a:p>
          <a:p>
            <a:r>
              <a:rPr lang="ru-RU" sz="1600" dirty="0"/>
              <a:t>Помимо обнародования данных о федеральных расходах, правительство также регулярно взаимодействует с заинтересованными сторонами, проводя общественные собрания и интерактивные семинары и используя онлайн-инструменты для определения приоритетных мер по повышению финансовой открытости.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98840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30274"/>
          </a:xfrm>
        </p:spPr>
        <p:txBody>
          <a:bodyPr/>
          <a:lstStyle/>
          <a:p>
            <a:r>
              <a:rPr lang="ru-RU" b="1" dirty="0"/>
              <a:t>США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47800"/>
            <a:ext cx="7886700" cy="47291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ПОЧЕМУ ЭТО ВАЖНО</a:t>
            </a:r>
          </a:p>
          <a:p>
            <a:r>
              <a:rPr lang="ru-RU" sz="1800" dirty="0" smtClean="0"/>
              <a:t>Усовершенствование </a:t>
            </a:r>
            <a:r>
              <a:rPr lang="ru-RU" sz="1800" dirty="0"/>
              <a:t>фискальной прозрачности – повторяющаяся тема Национальных планов действий США. </a:t>
            </a:r>
          </a:p>
          <a:p>
            <a:r>
              <a:rPr lang="ru-RU" sz="1800" dirty="0"/>
              <a:t>Детальные данные о федеральных расходах позволяют гражданам, СМИ и общественным организациям быстро отслеживать гранты, контракты, займы, страховки и другие федеральные выплаты вплоть до их получателей. </a:t>
            </a:r>
          </a:p>
          <a:p>
            <a:r>
              <a:rPr lang="ru-RU" sz="1800" dirty="0"/>
              <a:t>Объединяя разные базы данных финансовой отчетности в «единое окно», веб-портал </a:t>
            </a:r>
            <a:r>
              <a:rPr lang="en-US" sz="1800" dirty="0" err="1"/>
              <a:t>USAspending</a:t>
            </a:r>
            <a:r>
              <a:rPr lang="ru-RU" sz="1800" dirty="0"/>
              <a:t>.</a:t>
            </a:r>
            <a:r>
              <a:rPr lang="en-US" sz="1800" dirty="0" err="1"/>
              <a:t>gov</a:t>
            </a:r>
            <a:r>
              <a:rPr lang="en-US" sz="1800" dirty="0"/>
              <a:t> </a:t>
            </a:r>
            <a:r>
              <a:rPr lang="ru-RU" sz="1800" dirty="0"/>
              <a:t>обеспечивает обществу беспрецедентный и постоянный доступ к информации о федеральных обязательствах и выплатах. </a:t>
            </a:r>
          </a:p>
          <a:p>
            <a:r>
              <a:rPr lang="ru-RU" sz="1800" dirty="0"/>
              <a:t>Повышение прозрачности и подотчетности федеральных расходов при помощи открытых инструментов бюджетного планирования может обеспечить справедливое и своевременное распределение денег налогоплательщиков при минимизации коррупции.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67510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Грузия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24000"/>
            <a:ext cx="7886700" cy="4652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ОБНАРУЖЕНИЕ ГОСУДАРСТВЕННОЙ СЛЕЖКИ</a:t>
            </a:r>
            <a:r>
              <a:rPr lang="ru-RU" sz="2000" dirty="0"/>
              <a:t> 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«Революция роз» в 2003 году предоставила Грузии возможность оборвать свои связи с советским прошлым. </a:t>
            </a:r>
          </a:p>
          <a:p>
            <a:r>
              <a:rPr lang="ru-RU" sz="2000" dirty="0"/>
              <a:t>В течение 10 лет после революции в стране была запущена амбициозная программа по преобразованию бюрократической машины бывшего авторитарного государства в систему открытых и подотчетных институтов. </a:t>
            </a:r>
          </a:p>
          <a:p>
            <a:r>
              <a:rPr lang="ru-RU" sz="2000" dirty="0"/>
              <a:t>Эти усилия были продолжены правительствами последующих составов, и сегодня Грузия продолжает реформировать государственную службу и совершенствовать государственные услуги, реализуя различные инициативы в сфере открытого государства. </a:t>
            </a:r>
          </a:p>
          <a:p>
            <a:r>
              <a:rPr lang="ru-RU" sz="2000" dirty="0"/>
              <a:t>То, что начиналось с исполнительной ветви власти, сейчас закрепляется и в других государственных структурах, включая законодательные, судебные и правоохранительные.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7681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Грузия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24000"/>
            <a:ext cx="7886700" cy="4652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ОБНАРОДОВАНИЕ РЕЗУЛЬТАТОВ ПРОСЛУШИВАНИЯ ТЕЛЕФОННЫХ РАЗГОВОРОВ</a:t>
            </a:r>
          </a:p>
          <a:p>
            <a:r>
              <a:rPr lang="ru-RU" sz="2000" dirty="0" smtClean="0"/>
              <a:t>Верховный </a:t>
            </a:r>
            <a:r>
              <a:rPr lang="ru-RU" sz="2000" dirty="0"/>
              <a:t>суд Грузии в инициативном порядке публикует записи прослушивания телефонов с целью освещения деятельности государства в области негласного наблюдения. </a:t>
            </a:r>
          </a:p>
          <a:p>
            <a:r>
              <a:rPr lang="ru-RU" sz="2000" dirty="0"/>
              <a:t>С учетом значительного интереса общественного к данному вопросу, Верховный суд начал сбор статистических данных о прослушивании телефонов для внутреннего пользования. </a:t>
            </a:r>
          </a:p>
          <a:p>
            <a:r>
              <a:rPr lang="ru-RU" sz="2000" dirty="0"/>
              <a:t>Затем, в ответ на активные действия со стороны гражданского сектора, суд стал публиковать эти данные на своем вебсайте. </a:t>
            </a:r>
          </a:p>
          <a:p>
            <a:r>
              <a:rPr lang="ru-RU" sz="2000" dirty="0"/>
              <a:t>Впоследствии суд начал публиковать годовую статистику, включая количество поданных прокуратурой ходатайств о прослушивании телефонов, а также число ходатайств, удовлетворенных судом. Эти данные ежеквартально размещаются на веб-сайте суда.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71071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Грузия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24000"/>
            <a:ext cx="7886700" cy="4652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ПОЧЕМУ ЭТО ВАЖНО</a:t>
            </a:r>
          </a:p>
          <a:p>
            <a:r>
              <a:rPr lang="ru-RU" sz="1800" dirty="0" smtClean="0"/>
              <a:t>Грузия </a:t>
            </a:r>
            <a:r>
              <a:rPr lang="ru-RU" sz="1800" dirty="0"/>
              <a:t>– одна из немногих стран мира, где данные наблюдения публикуются в инициативном порядке. </a:t>
            </a:r>
          </a:p>
          <a:p>
            <a:r>
              <a:rPr lang="ru-RU" sz="1800" dirty="0"/>
              <a:t>Такая практика позволяет контролировать деятельность правоохранительных органов. </a:t>
            </a:r>
          </a:p>
          <a:p>
            <a:r>
              <a:rPr lang="ru-RU" sz="1800" dirty="0"/>
              <a:t>Инициатива Верховного суда по повышению прозрачности в системе наблюдения подчеркивает принцип совместной ответственности открытого правительства. </a:t>
            </a:r>
          </a:p>
          <a:p>
            <a:r>
              <a:rPr lang="ru-RU" sz="1800" dirty="0"/>
              <a:t>Повышение открытости государства не должно быть задачей исключительно исполнительной власти. </a:t>
            </a:r>
          </a:p>
          <a:p>
            <a:r>
              <a:rPr lang="ru-RU" sz="1800" dirty="0"/>
              <a:t>Опыт Грузии ясно показывает, что все ветви власти, включая судебную, играют роль в обеспечении того, чтобы государственные организации служили общественным интересам, становясь более открытыми, прозрачными и подотчетными.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38633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Болгария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47800"/>
            <a:ext cx="7886700" cy="47291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ИНТЕГРАЦИЯ ЗАКОНОДАТЕЛЬСТВА О ДОСТУПЕ К ИНФОРМАЦИИ И ОТКРЫТЫХ ДАННЫХ</a:t>
            </a:r>
          </a:p>
          <a:p>
            <a:r>
              <a:rPr lang="ru-RU" sz="1800" dirty="0" smtClean="0"/>
              <a:t>Болгария </a:t>
            </a:r>
            <a:r>
              <a:rPr lang="ru-RU" sz="1800" dirty="0"/>
              <a:t>продолжает совершенствовать государственные услуги и модернизировать систему правовой прозрачности и подотчетности – процесс, начавшийся с интеграции болгарского законодательства в систему Европейского Союза. </a:t>
            </a:r>
          </a:p>
          <a:p>
            <a:r>
              <a:rPr lang="ru-RU" sz="1800" dirty="0"/>
              <a:t>Однако в свете постоянных сообщений о коррупции, в Болгарии по-прежнему отмечается низкий уровень доверия населения к органам власти, включая парламент. </a:t>
            </a:r>
          </a:p>
          <a:p>
            <a:r>
              <a:rPr lang="ru-RU" sz="1800" dirty="0"/>
              <a:t>Недавние меры по усилению законодательства о доступе к информации могут повысить уровень общественного доверия, сократив информационный разрыв между гражданами и правительством страны и предоставив общественности новые инструменты контроля.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17776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Болгария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95400"/>
            <a:ext cx="7886700" cy="48815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УСИЛЕНИЕ ЗАКОНОДАТЕЛЬСТВА О ДОСТУПЕ К ИНФОРМАЦИИ</a:t>
            </a:r>
          </a:p>
          <a:p>
            <a:r>
              <a:rPr lang="ru-RU" sz="1800" dirty="0" smtClean="0"/>
              <a:t>Реформируя </a:t>
            </a:r>
            <a:r>
              <a:rPr lang="ru-RU" sz="1800" dirty="0"/>
              <a:t>свое законодательство о доступе к информации с тем, чтобы привести его в соответствие с политикой Европейского Союза, Болгария укрепляет основы прозрачного и подотчетного государства. </a:t>
            </a:r>
          </a:p>
          <a:p>
            <a:r>
              <a:rPr lang="ru-RU" sz="1800" dirty="0"/>
              <a:t>В рамках этой работы правительство вносит в закон поправки о раскрытии данных в инициативном порядке и расширяет перечень данных, которые госорганы должны размещать в интернете. </a:t>
            </a:r>
          </a:p>
          <a:p>
            <a:r>
              <a:rPr lang="ru-RU" sz="1800" dirty="0"/>
              <a:t>Законодательная реформа также подразумевает усиление механизмов исполнения, контроля и обеспечения соблюдения закона, для чего необходима платформа для обработки запросов и административные санкции на случай нарушения требований закона. </a:t>
            </a:r>
          </a:p>
          <a:p>
            <a:r>
              <a:rPr lang="ru-RU" sz="1800" dirty="0"/>
              <a:t>Закон о доступе к информации также интегрируется в систему открытых данных путем установления стандартов данных для всех уровней правительства и определения приоритетной информации для опубликования. </a:t>
            </a:r>
          </a:p>
          <a:p>
            <a:r>
              <a:rPr lang="ru-RU" sz="1800" dirty="0"/>
              <a:t>К настоящему времени правительством определены 119 высокоприоритетных баз данных.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591172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Болгария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ПОЧЕМУ ЭТО ВАЖНО</a:t>
            </a:r>
          </a:p>
          <a:p>
            <a:r>
              <a:rPr lang="ru-RU" sz="1800" dirty="0" smtClean="0"/>
              <a:t>Усиление </a:t>
            </a:r>
            <a:r>
              <a:rPr lang="ru-RU" sz="1800" dirty="0"/>
              <a:t>законодательства Болгарии о доступе к информации может помочь инициативному раскрытию данных, создать общую точку доступа для всех информационных запросов и внедрить общие стандарты открытых данных на всех уровнях правительства. </a:t>
            </a:r>
          </a:p>
          <a:p>
            <a:r>
              <a:rPr lang="ru-RU" sz="1800" dirty="0"/>
              <a:t>Более того, определение приоритетной информации при участии общественности может обеспечить соответствие публикуемой информации нуждам тех, кто пользуется государственными данными. </a:t>
            </a:r>
          </a:p>
          <a:p>
            <a:r>
              <a:rPr lang="ru-RU" sz="1800" dirty="0"/>
              <a:t>В результате может быть сокращен информационный разрыв между государством и населением, устранены бюрократические  препятствия, повышена подотчетность сектора государственных услуг и обеспечено рациональное использование государственных ресурсов.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686016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Парагвай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РАСШИРЕНИЕ ПРАВ И ВОЗМОЖНОСТЕЙ ГРАЖДАН НА МЕСТНОМ УРОВНЕ</a:t>
            </a:r>
          </a:p>
          <a:p>
            <a:r>
              <a:rPr lang="ru-RU" sz="2000" dirty="0" smtClean="0"/>
              <a:t>Коррупция </a:t>
            </a:r>
            <a:r>
              <a:rPr lang="ru-RU" sz="2000" dirty="0"/>
              <a:t>в местных органах власти часто сказывается на качестве и эффективности государственных услуг в Парагвае. </a:t>
            </a:r>
          </a:p>
          <a:p>
            <a:r>
              <a:rPr lang="ru-RU" sz="2000" dirty="0"/>
              <a:t>Недостаток прозрачности и отчетности дополняется тем, что общественность в целом не участвует в местном управлении. </a:t>
            </a:r>
          </a:p>
          <a:p>
            <a:r>
              <a:rPr lang="ru-RU" sz="2000" dirty="0"/>
              <a:t>Признав, что общественный контроль может сыграть важную роль в борьбе с коррупцией, правительство Парагвая запустило амбициозную программу по созданию более 50 Советов по муниципальному развитию во всех городах страны.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20849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Парагвай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71600"/>
            <a:ext cx="7886700" cy="4805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СОЗДАНИЕ СОВЕТОВ ПО МУНИЦИПАЛЬНОМУ РАЗВИТИЮ</a:t>
            </a:r>
          </a:p>
          <a:p>
            <a:r>
              <a:rPr lang="ru-RU" sz="2000" dirty="0" smtClean="0"/>
              <a:t>Государством </a:t>
            </a:r>
            <a:r>
              <a:rPr lang="ru-RU" sz="2000" dirty="0"/>
              <a:t>уже учреждены 17 Советов по муниципальному развитию и еще 40 будут созданы в ближайшем будущем. </a:t>
            </a:r>
          </a:p>
          <a:p>
            <a:r>
              <a:rPr lang="ru-RU" sz="2000" dirty="0"/>
              <a:t>Эти советы предоставят гражданам страны беспрецедентную возможность участия в принятии решений на уровне местного управления. </a:t>
            </a:r>
          </a:p>
          <a:p>
            <a:r>
              <a:rPr lang="ru-RU" sz="2000" dirty="0"/>
              <a:t>Созданные для того, чтобы жители страны могли совместно обсуждать вопросы управления государственными средствами и услугами, такие советы предоставляют людям площадку для разработки, мониторинга и рассмотрения, в рамках слушаний, инициатив местного развития. </a:t>
            </a:r>
          </a:p>
          <a:p>
            <a:r>
              <a:rPr lang="ru-RU" sz="2000" dirty="0"/>
              <a:t>Это поможет повысить восприимчивость государственного сектора к нуждам населения.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27082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7CCE0-9424-E14D-8FAA-6B4C60AF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Парагвай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75A0E-922F-0140-ABF3-01B7FB4A8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47800"/>
            <a:ext cx="7886700" cy="47291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/>
              <a:t>ПОЧЕМУ ЭТО ВАЖНО</a:t>
            </a:r>
            <a:endParaRPr lang="ru-RU" sz="1800" b="1" dirty="0"/>
          </a:p>
          <a:p>
            <a:r>
              <a:rPr lang="ru-RU" sz="1700" dirty="0" smtClean="0"/>
              <a:t>С </a:t>
            </a:r>
            <a:r>
              <a:rPr lang="ru-RU" sz="1700" dirty="0"/>
              <a:t>ростом урбанизации необходимость в эффективном местном самоуправлении возросла как никогда ранее. </a:t>
            </a:r>
          </a:p>
          <a:p>
            <a:r>
              <a:rPr lang="ru-RU" sz="1700" dirty="0"/>
              <a:t>Увеличение открытости правительства на местах может напрямую улучшить жизнь населения, поскольку многие виды государственных услуг оказываются на местном уровне. </a:t>
            </a:r>
          </a:p>
          <a:p>
            <a:r>
              <a:rPr lang="ru-RU" sz="1700" dirty="0"/>
              <a:t>Повышение прозрачности и активное участие общественности в обсуждении и принятии решений может повысить восприимчивость и подотчетность местных органов власти. </a:t>
            </a:r>
          </a:p>
          <a:p>
            <a:r>
              <a:rPr lang="ru-RU" sz="1700" dirty="0"/>
              <a:t>Советы по муниципальному развитию представляют собой одну из наиболее прямых форм открытого правительства, поскольку предоставляют гражданам страны непосредственную возможность участвовать в принятии решений. </a:t>
            </a:r>
          </a:p>
          <a:p>
            <a:r>
              <a:rPr lang="ru-RU" sz="1700" dirty="0"/>
              <a:t>Правительство Парагвая признает, что обеспечение общественного участия в деятельности муниципалитетов может положительно повлиять на результаты государственного управления и качество государственных услуг. </a:t>
            </a:r>
          </a:p>
          <a:p>
            <a:r>
              <a:rPr lang="ru-RU" sz="1700" dirty="0"/>
              <a:t>Создание таких советов по всей стране может изменить практику деятельности органов местного самоуправления.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148266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1946</TotalTime>
  <Words>1871</Words>
  <Application>Microsoft Office PowerPoint</Application>
  <PresentationFormat>Экран (4:3)</PresentationFormat>
  <Paragraphs>114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Gill Sans MT</vt:lpstr>
      <vt:lpstr>Office Theme</vt:lpstr>
      <vt:lpstr>Презентация PowerPoint</vt:lpstr>
      <vt:lpstr>Украина</vt:lpstr>
      <vt:lpstr>Украина</vt:lpstr>
      <vt:lpstr>Украина</vt:lpstr>
      <vt:lpstr>Монголия</vt:lpstr>
      <vt:lpstr>Монголия</vt:lpstr>
      <vt:lpstr>Монголия</vt:lpstr>
      <vt:lpstr>США</vt:lpstr>
      <vt:lpstr>США</vt:lpstr>
      <vt:lpstr>США</vt:lpstr>
      <vt:lpstr>Грузия</vt:lpstr>
      <vt:lpstr>Грузия</vt:lpstr>
      <vt:lpstr>Грузия</vt:lpstr>
      <vt:lpstr>Болгария</vt:lpstr>
      <vt:lpstr>Болгария</vt:lpstr>
      <vt:lpstr>Болгария</vt:lpstr>
      <vt:lpstr>Парагвай</vt:lpstr>
      <vt:lpstr>Парагвай</vt:lpstr>
      <vt:lpstr>Парагвай</vt:lpstr>
    </vt:vector>
  </TitlesOfParts>
  <Company>USAID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COVER OPTION TITLE GOES HERE CAN  RUN THREE LINES</dc:title>
  <dc:creator>USAID</dc:creator>
  <cp:lastModifiedBy>USER</cp:lastModifiedBy>
  <cp:revision>194</cp:revision>
  <cp:lastPrinted>2019-05-14T08:24:03Z</cp:lastPrinted>
  <dcterms:created xsi:type="dcterms:W3CDTF">2016-05-03T20:02:08Z</dcterms:created>
  <dcterms:modified xsi:type="dcterms:W3CDTF">2019-11-27T09:09:08Z</dcterms:modified>
</cp:coreProperties>
</file>