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77" r:id="rId7"/>
    <p:sldId id="278" r:id="rId8"/>
    <p:sldId id="279" r:id="rId9"/>
    <p:sldId id="266" r:id="rId10"/>
    <p:sldId id="262" r:id="rId11"/>
    <p:sldId id="263" r:id="rId12"/>
    <p:sldId id="280" r:id="rId13"/>
    <p:sldId id="281" r:id="rId14"/>
    <p:sldId id="282" r:id="rId15"/>
    <p:sldId id="264" r:id="rId16"/>
    <p:sldId id="265" r:id="rId17"/>
    <p:sldId id="267" r:id="rId18"/>
    <p:sldId id="272" r:id="rId19"/>
    <p:sldId id="273" r:id="rId20"/>
    <p:sldId id="274" r:id="rId21"/>
    <p:sldId id="275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 snapToGrid="0">
      <p:cViewPr varScale="1">
        <p:scale>
          <a:sx n="77" d="100"/>
          <a:sy n="77" d="100"/>
        </p:scale>
        <p:origin x="200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89213" y="309282"/>
            <a:ext cx="8915399" cy="4468099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sz="2700" b="1" dirty="0"/>
              <a:t>Проект ПРООН </a:t>
            </a:r>
            <a:br>
              <a:rPr lang="ru-RU" sz="2700" dirty="0"/>
            </a:br>
            <a:r>
              <a:rPr lang="ru-RU" sz="2700" b="1" dirty="0"/>
              <a:t>“Совершенствование Верховенства права и доступ к правосудию в целях обеспечения устойчивого мира”</a:t>
            </a:r>
            <a:br>
              <a:rPr lang="ru-RU" sz="2700" b="1" dirty="0"/>
            </a:br>
            <a:br>
              <a:rPr lang="ru-RU" sz="2700" b="1" dirty="0"/>
            </a:br>
            <a:br>
              <a:rPr lang="ru-RU" sz="2700" dirty="0"/>
            </a:br>
            <a:r>
              <a:rPr lang="ru-RU" dirty="0"/>
              <a:t>Общественный мониторинг</a:t>
            </a:r>
            <a:endParaRPr lang="ky-KG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89213" y="5035639"/>
            <a:ext cx="8915399" cy="868023"/>
          </a:xfrm>
        </p:spPr>
        <p:txBody>
          <a:bodyPr/>
          <a:lstStyle/>
          <a:p>
            <a:pPr algn="r"/>
            <a:endParaRPr lang="ky-KG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1D371B-AD2E-714A-9364-82886D642ED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634" y="216216"/>
            <a:ext cx="1418590" cy="1075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UNDP_Logo_w_Tagline_Russian">
            <a:extLst>
              <a:ext uri="{FF2B5EF4-FFF2-40B4-BE49-F238E27FC236}">
                <a16:creationId xmlns:a16="http://schemas.microsoft.com/office/drawing/2014/main" id="{71EF7451-0219-7C47-9472-2986539C295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5067" y="257743"/>
            <a:ext cx="666115" cy="13931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74113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/>
              <a:t>Общественный мониторинг</a:t>
            </a:r>
            <a:endParaRPr lang="ky-KG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000" dirty="0"/>
              <a:t>это мониторинг силами самих жителей, который может стать эффективным механизмом улучшения качества государственного и муниципального управления, особенно в части услуг, снижения уровня коррупции – новой формой «народного контроля», выгодного и государству и жителям.</a:t>
            </a:r>
            <a:endParaRPr lang="ky-KG" sz="3000" dirty="0"/>
          </a:p>
        </p:txBody>
      </p:sp>
    </p:spTree>
    <p:extLst>
      <p:ext uri="{BB962C8B-B14F-4D97-AF65-F5344CB8AC3E}">
        <p14:creationId xmlns:p14="http://schemas.microsoft.com/office/powerpoint/2010/main" val="18306255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741051"/>
          </a:xfrm>
        </p:spPr>
        <p:txBody>
          <a:bodyPr/>
          <a:lstStyle/>
          <a:p>
            <a:r>
              <a:rPr lang="ru-RU" dirty="0"/>
              <a:t>Зачем это нужно?</a:t>
            </a:r>
            <a:endParaRPr lang="ky-K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571223"/>
            <a:ext cx="8915400" cy="4507605"/>
          </a:xfrm>
        </p:spPr>
        <p:txBody>
          <a:bodyPr>
            <a:noAutofit/>
          </a:bodyPr>
          <a:lstStyle/>
          <a:p>
            <a:r>
              <a:rPr lang="ru-RU" sz="2000" dirty="0"/>
              <a:t>позволит улучшить качество управления стратегиями устойчивого развития и услуг,</a:t>
            </a:r>
          </a:p>
          <a:p>
            <a:r>
              <a:rPr lang="ru-RU" sz="2000" dirty="0"/>
              <a:t>улучшит информирование жителей о  реальных затратах на реализацию стратегий,</a:t>
            </a:r>
          </a:p>
          <a:p>
            <a:r>
              <a:rPr lang="ru-RU" sz="2000" dirty="0"/>
              <a:t>отношения между властью и жителями станут более цивилизованными и взаимовыгодными, минимизируют  конфликтность и коррупцию,</a:t>
            </a:r>
          </a:p>
          <a:p>
            <a:r>
              <a:rPr lang="ru-RU" sz="2000" dirty="0"/>
              <a:t>конструктивный диалог с населением,</a:t>
            </a:r>
          </a:p>
          <a:p>
            <a:r>
              <a:rPr lang="ru-RU" sz="2000" dirty="0"/>
              <a:t>улучшение показателей эффективности органов управления в целом, так и отдельных служащих,</a:t>
            </a:r>
          </a:p>
          <a:p>
            <a:r>
              <a:rPr lang="ru-RU" sz="2000" dirty="0"/>
              <a:t>дает в распоряжение органов власти самый мощный инструмент управления – инициативы и интересы самих жителей.</a:t>
            </a:r>
            <a:endParaRPr lang="ky-KG" sz="2000" dirty="0"/>
          </a:p>
        </p:txBody>
      </p:sp>
    </p:spTree>
    <p:extLst>
      <p:ext uri="{BB962C8B-B14F-4D97-AF65-F5344CB8AC3E}">
        <p14:creationId xmlns:p14="http://schemas.microsoft.com/office/powerpoint/2010/main" val="18680416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Система общественного мониторинга</a:t>
            </a:r>
            <a:endParaRPr lang="ky-K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000" dirty="0"/>
              <a:t>позволит соблюсти интересы всех участвующих сторон, повысить качество оказываемых населению услуг и улучшит материально-техническую базу поставщиков услуг.</a:t>
            </a:r>
          </a:p>
          <a:p>
            <a:endParaRPr lang="ky-KG" dirty="0"/>
          </a:p>
        </p:txBody>
      </p:sp>
    </p:spTree>
    <p:extLst>
      <p:ext uri="{BB962C8B-B14F-4D97-AF65-F5344CB8AC3E}">
        <p14:creationId xmlns:p14="http://schemas.microsoft.com/office/powerpoint/2010/main" val="1917643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y-KG" dirty="0"/>
              <a:t>Общими задачами мониторинга являются: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4074017"/>
          </a:xfrm>
        </p:spPr>
        <p:txBody>
          <a:bodyPr>
            <a:noAutofit/>
          </a:bodyPr>
          <a:lstStyle/>
          <a:p>
            <a:pPr lvl="0"/>
            <a:r>
              <a:rPr lang="ru-RU" sz="2000" dirty="0"/>
              <a:t>Выявление препятствий на пути к целям устойчивого развития;</a:t>
            </a:r>
            <a:endParaRPr lang="ky-KG" sz="2000" dirty="0"/>
          </a:p>
          <a:p>
            <a:pPr lvl="0"/>
            <a:r>
              <a:rPr lang="ru-RU" sz="2000" dirty="0"/>
              <a:t>Оценка доступности и качества предоставляемых услуг; </a:t>
            </a:r>
            <a:endParaRPr lang="ky-KG" sz="2000" dirty="0"/>
          </a:p>
          <a:p>
            <a:pPr lvl="0"/>
            <a:r>
              <a:rPr lang="ru-RU" sz="2000" dirty="0"/>
              <a:t>Обеспечение прозрачности управления, особенно в части предоставления услуг;</a:t>
            </a:r>
            <a:endParaRPr lang="ky-KG" sz="2000" dirty="0"/>
          </a:p>
          <a:p>
            <a:pPr lvl="0"/>
            <a:r>
              <a:rPr lang="ru-RU" sz="2000" dirty="0"/>
              <a:t>Выявление эффективности управления в стоимостном выражении; </a:t>
            </a:r>
            <a:endParaRPr lang="ky-KG" sz="2000" dirty="0"/>
          </a:p>
          <a:p>
            <a:pPr lvl="0"/>
            <a:r>
              <a:rPr lang="ru-RU" sz="2000" dirty="0"/>
              <a:t>Содействие в подотчетности органов управления; </a:t>
            </a:r>
            <a:endParaRPr lang="ky-KG" sz="2000" dirty="0"/>
          </a:p>
          <a:p>
            <a:pPr lvl="0"/>
            <a:r>
              <a:rPr lang="ru-RU" sz="2000" dirty="0"/>
              <a:t>Выработка рекомендаций по улучшению управления.</a:t>
            </a:r>
            <a:endParaRPr lang="ky-KG" sz="2000" dirty="0"/>
          </a:p>
        </p:txBody>
      </p:sp>
    </p:spTree>
    <p:extLst>
      <p:ext uri="{BB962C8B-B14F-4D97-AF65-F5344CB8AC3E}">
        <p14:creationId xmlns:p14="http://schemas.microsoft.com/office/powerpoint/2010/main" val="2583706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Нормативное обеспечение оценки качества и эффективности государственных услуг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Закон КР «О </a:t>
            </a:r>
            <a:r>
              <a:rPr lang="ru-RU" dirty="0" err="1"/>
              <a:t>гму</a:t>
            </a:r>
            <a:r>
              <a:rPr lang="ru-RU" dirty="0"/>
              <a:t>»</a:t>
            </a:r>
          </a:p>
          <a:p>
            <a:r>
              <a:rPr lang="ru-RU" dirty="0"/>
              <a:t>Статья 4. Основные принципы предоставления государственных и муниципальных услуг</a:t>
            </a:r>
          </a:p>
          <a:p>
            <a:r>
              <a:rPr lang="ru-RU" dirty="0"/>
              <a:t>1. Предоставление государственных и муниципальных услуг в </a:t>
            </a:r>
            <a:r>
              <a:rPr lang="ru-RU" dirty="0" err="1"/>
              <a:t>Кыргызской</a:t>
            </a:r>
            <a:r>
              <a:rPr lang="ru-RU" dirty="0"/>
              <a:t> Республике основывается и осуществляется на принципах: доступности услуг, обеспечения безопасности и качества услуг, ориентации на потребителя, добросовестности, подотчетности, прозрачности, равного права доступа к получению услуг независимо от пола, расы, языка, инвалидности, этнической принадлежности, вероисповедания, возраста, политических или иных убеждений, образования, происхождения, имущественного или иного положения, а также других обстоятельств, участия потребителей услуг в принятии решений по всем затрагивающим их права и интересы вопросам на всех стадиях планирования, предоставления, оценки качества и эффективности предоставляемых услуг.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2162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Нормативное обеспечение оценки качества и эффективности государственных услуг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1560" y="1538345"/>
            <a:ext cx="8915400" cy="473863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Статья 14. Оценка качества предоставления государственной и муниципальной услуги</a:t>
            </a:r>
          </a:p>
          <a:p>
            <a:r>
              <a:rPr lang="ru-RU" dirty="0"/>
              <a:t>1. Проведение оценки качества предоставления государственных и муниципальных услуг осуществляется:</a:t>
            </a:r>
          </a:p>
          <a:p>
            <a:r>
              <a:rPr lang="ru-RU" dirty="0"/>
              <a:t>1) общественными объединениями (ассоциациями и союзами) потребителей;</a:t>
            </a:r>
          </a:p>
          <a:p>
            <a:r>
              <a:rPr lang="ru-RU" dirty="0"/>
              <a:t>2) учреждением, предоставляющим государственную или муниципальную услугу;</a:t>
            </a:r>
          </a:p>
          <a:p>
            <a:r>
              <a:rPr lang="ru-RU" dirty="0"/>
              <a:t>3) уполномоченным органом.</a:t>
            </a:r>
          </a:p>
          <a:p>
            <a:r>
              <a:rPr lang="ru-RU" dirty="0"/>
              <a:t>2. Оценка качества государственной или муниципальной услуги, предоставляемой потребителю, проводится на соответствие установленным критериям качества, указанным в стандарте государственной или муниципальной услуги.</a:t>
            </a:r>
          </a:p>
          <a:p>
            <a:r>
              <a:rPr lang="ru-RU" dirty="0"/>
              <a:t>Методика проведения оценки субъектами, указанными в пункте 1 настоящей статьи, определяется самостоятельно.</a:t>
            </a:r>
          </a:p>
        </p:txBody>
      </p:sp>
    </p:spTree>
    <p:extLst>
      <p:ext uri="{BB962C8B-B14F-4D97-AF65-F5344CB8AC3E}">
        <p14:creationId xmlns:p14="http://schemas.microsoft.com/office/powerpoint/2010/main" val="30737704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Нормативное обеспечение оценки качества и эффективности государственных услуг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51560" y="1538345"/>
            <a:ext cx="8915400" cy="4738638"/>
          </a:xfrm>
        </p:spPr>
        <p:txBody>
          <a:bodyPr>
            <a:normAutofit/>
          </a:bodyPr>
          <a:lstStyle/>
          <a:p>
            <a:r>
              <a:rPr lang="ru-RU" dirty="0"/>
              <a:t>3. Учреждением, предоставляющим государственную и муниципальную услугу, уполномоченным органом проводится внутренняя оценка качества предоставления государственной и муниципальной услуги, по результатам которой принимается решение о целесообразности внесения изменений в стандарт и/или административный регламент предоставления соответствующей государственной и муниципальной услуги.</a:t>
            </a:r>
          </a:p>
          <a:p>
            <a:r>
              <a:rPr lang="ru-RU" dirty="0"/>
              <a:t>Необходимые изменения инициируются в порядке, установленном настоящим Законом.</a:t>
            </a:r>
          </a:p>
          <a:p>
            <a:r>
              <a:rPr lang="ru-RU" dirty="0"/>
              <a:t>4. Общественными объединениями потребителей (ассоциациями и союзами) проводится внешняя оценка качества предоставления государственной и муниципальной услуги, по результатам которой они вправе требовать пересмотра стандарта и административного регламента государственной и муниципальной услуги в порядке, установленном настоящим Законом.</a:t>
            </a:r>
          </a:p>
        </p:txBody>
      </p:sp>
    </p:spTree>
    <p:extLst>
      <p:ext uri="{BB962C8B-B14F-4D97-AF65-F5344CB8AC3E}">
        <p14:creationId xmlns:p14="http://schemas.microsoft.com/office/powerpoint/2010/main" val="2335156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y-KG" dirty="0"/>
              <a:t>Уровни мониторинга: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000" dirty="0"/>
              <a:t>1. национальный </a:t>
            </a:r>
            <a:endParaRPr lang="ky-KG" sz="3000" dirty="0"/>
          </a:p>
          <a:p>
            <a:r>
              <a:rPr lang="ru-RU" sz="3000" dirty="0"/>
              <a:t>2. сообщество </a:t>
            </a:r>
            <a:endParaRPr lang="ky-KG" sz="3000" dirty="0"/>
          </a:p>
          <a:p>
            <a:r>
              <a:rPr lang="ru-RU" sz="3000" dirty="0"/>
              <a:t>3. гражданин/житель страны</a:t>
            </a:r>
            <a:endParaRPr lang="ky-KG" sz="3000" dirty="0"/>
          </a:p>
          <a:p>
            <a:endParaRPr lang="ky-KG" dirty="0"/>
          </a:p>
        </p:txBody>
      </p:sp>
    </p:spTree>
    <p:extLst>
      <p:ext uri="{BB962C8B-B14F-4D97-AF65-F5344CB8AC3E}">
        <p14:creationId xmlns:p14="http://schemas.microsoft.com/office/powerpoint/2010/main" val="1827918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y-KG" dirty="0"/>
              <a:t>Субъекты мониторинга: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ru-RU" sz="2400" dirty="0"/>
              <a:t>органы, предоставляющие государственную или муниципальную услугу</a:t>
            </a:r>
            <a:endParaRPr lang="ky-KG" sz="2400" dirty="0"/>
          </a:p>
          <a:p>
            <a:pPr lvl="0"/>
            <a:r>
              <a:rPr lang="ru-RU" sz="2400" dirty="0"/>
              <a:t>уполномоченные государственные органы, осуществляющие надзор </a:t>
            </a:r>
            <a:endParaRPr lang="ky-KG" sz="2400" dirty="0"/>
          </a:p>
          <a:p>
            <a:pPr lvl="0"/>
            <a:r>
              <a:rPr lang="ru-RU" sz="2400" dirty="0"/>
              <a:t>Общественные советы при государственных органах	</a:t>
            </a:r>
            <a:endParaRPr lang="ky-KG" sz="2400" dirty="0"/>
          </a:p>
          <a:p>
            <a:pPr lvl="0"/>
            <a:r>
              <a:rPr lang="ru-RU" sz="2400" dirty="0"/>
              <a:t>общественные организации и группы граждан</a:t>
            </a:r>
            <a:endParaRPr lang="ky-KG" sz="2400" dirty="0"/>
          </a:p>
          <a:p>
            <a:pPr lvl="0"/>
            <a:r>
              <a:rPr lang="ru-RU" sz="2400" dirty="0"/>
              <a:t>непосредственно граждане/получатели услуги</a:t>
            </a:r>
            <a:endParaRPr lang="ky-KG" sz="2400" dirty="0"/>
          </a:p>
        </p:txBody>
      </p:sp>
    </p:spTree>
    <p:extLst>
      <p:ext uri="{BB962C8B-B14F-4D97-AF65-F5344CB8AC3E}">
        <p14:creationId xmlns:p14="http://schemas.microsoft.com/office/powerpoint/2010/main" val="3535011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y-KG" dirty="0"/>
              <a:t>Методы общественного мониторинга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000" dirty="0"/>
              <a:t>Опросы заинтересованных лиц, </a:t>
            </a:r>
            <a:endParaRPr lang="ky-KG" sz="3000" dirty="0"/>
          </a:p>
          <a:p>
            <a:r>
              <a:rPr lang="ru-RU" sz="3000" dirty="0"/>
              <a:t>Докладные карточки граждан,</a:t>
            </a:r>
            <a:endParaRPr lang="ky-KG" sz="3000" dirty="0"/>
          </a:p>
          <a:p>
            <a:r>
              <a:rPr lang="ru-RU" sz="3000" dirty="0"/>
              <a:t>Голосовая карта сообщества,</a:t>
            </a:r>
            <a:endParaRPr lang="ky-KG" sz="3000" dirty="0"/>
          </a:p>
          <a:p>
            <a:r>
              <a:rPr lang="ru-RU" sz="3000" dirty="0"/>
              <a:t>Контрольная закупка,</a:t>
            </a:r>
            <a:endParaRPr lang="ky-KG" sz="3000" dirty="0"/>
          </a:p>
          <a:p>
            <a:r>
              <a:rPr lang="ru-RU" sz="3000" dirty="0"/>
              <a:t>Социальный аудит и др.</a:t>
            </a:r>
            <a:endParaRPr lang="ky-KG" sz="3000" dirty="0"/>
          </a:p>
          <a:p>
            <a:endParaRPr lang="ky-KG" dirty="0"/>
          </a:p>
        </p:txBody>
      </p:sp>
    </p:spTree>
    <p:extLst>
      <p:ext uri="{BB962C8B-B14F-4D97-AF65-F5344CB8AC3E}">
        <p14:creationId xmlns:p14="http://schemas.microsoft.com/office/powerpoint/2010/main" val="18779915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28172"/>
          </a:xfrm>
        </p:spPr>
        <p:txBody>
          <a:bodyPr>
            <a:normAutofit fontScale="90000"/>
          </a:bodyPr>
          <a:lstStyle/>
          <a:p>
            <a:r>
              <a:rPr lang="ky-KG" dirty="0"/>
              <a:t>Методы общественного мониторинга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382358"/>
            <a:ext cx="8915400" cy="4528864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Объект мониторинга: деятельность организаций (их должностных лиц), связанная с взаимодействием с гражданами, обращающимися за получением государственной услуги.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Предмет мониторинга: </a:t>
            </a:r>
          </a:p>
          <a:p>
            <a:pPr marL="0" indent="0">
              <a:buNone/>
            </a:pPr>
            <a:r>
              <a:rPr lang="ru-RU" dirty="0"/>
              <a:t>а) соответствие качества государственной услуги ожиданиям граждан;</a:t>
            </a:r>
          </a:p>
          <a:p>
            <a:pPr marL="0" indent="0">
              <a:buNone/>
            </a:pPr>
            <a:r>
              <a:rPr lang="ru-RU" dirty="0"/>
              <a:t>б) качество предоставления государственных услуг в соответствии со стандартом услуги, разработанным уполномоченным государственным органом. 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Критерий: Соответствие качества оказания услуг требованиям, закрепленных в стандартах (проектах стандартов) государственных услуг.</a:t>
            </a:r>
          </a:p>
          <a:p>
            <a:pPr marL="0" indent="0">
              <a:buNone/>
            </a:pPr>
            <a:endParaRPr lang="ky-KG" dirty="0"/>
          </a:p>
        </p:txBody>
      </p:sp>
    </p:spTree>
    <p:extLst>
      <p:ext uri="{BB962C8B-B14F-4D97-AF65-F5344CB8AC3E}">
        <p14:creationId xmlns:p14="http://schemas.microsoft.com/office/powerpoint/2010/main" val="3392850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28172"/>
          </a:xfrm>
        </p:spPr>
        <p:txBody>
          <a:bodyPr>
            <a:normAutofit fontScale="90000"/>
          </a:bodyPr>
          <a:lstStyle/>
          <a:p>
            <a:r>
              <a:rPr lang="ky-KG" dirty="0"/>
              <a:t>Методы общественного мониторинга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6181" y="1350085"/>
            <a:ext cx="8915400" cy="4528864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Субъекты мониторинга: </a:t>
            </a:r>
          </a:p>
          <a:p>
            <a:pPr marL="0" indent="0">
              <a:buNone/>
            </a:pPr>
            <a:r>
              <a:rPr lang="ru-RU" dirty="0"/>
              <a:t>Субъектов мониторинга можно условно подразделить на три большие группы:</a:t>
            </a:r>
          </a:p>
          <a:p>
            <a:pPr marL="0" indent="0">
              <a:buNone/>
            </a:pPr>
            <a:r>
              <a:rPr lang="ru-RU" dirty="0"/>
              <a:t>- лица, предоставляющие информацию;</a:t>
            </a:r>
          </a:p>
          <a:p>
            <a:pPr marL="0" indent="0">
              <a:buNone/>
            </a:pPr>
            <a:r>
              <a:rPr lang="ru-RU" dirty="0"/>
              <a:t>- лица, собирающие и обрабатывающие информацию;</a:t>
            </a:r>
          </a:p>
          <a:p>
            <a:pPr marL="0" indent="0">
              <a:buNone/>
            </a:pPr>
            <a:r>
              <a:rPr lang="ru-RU" dirty="0"/>
              <a:t>- заказчики мониторинга.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Результаты:</a:t>
            </a:r>
          </a:p>
          <a:p>
            <a:pPr marL="0" indent="0">
              <a:buNone/>
            </a:pPr>
            <a:r>
              <a:rPr lang="ru-RU" dirty="0"/>
              <a:t>Общественный мониторинг дает в распоряжение органов власти самый мощный инструмент управления – инициативы и интересы самих жителей, являющихся конечными потребителями государственных и коммунальных услуг.</a:t>
            </a:r>
          </a:p>
          <a:p>
            <a:pPr marL="0" indent="0">
              <a:buNone/>
            </a:pPr>
            <a:endParaRPr lang="ky-KG" dirty="0"/>
          </a:p>
        </p:txBody>
      </p:sp>
    </p:spTree>
    <p:extLst>
      <p:ext uri="{BB962C8B-B14F-4D97-AF65-F5344CB8AC3E}">
        <p14:creationId xmlns:p14="http://schemas.microsoft.com/office/powerpoint/2010/main" val="24347127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28172"/>
          </a:xfrm>
        </p:spPr>
        <p:txBody>
          <a:bodyPr>
            <a:normAutofit fontScale="90000"/>
          </a:bodyPr>
          <a:lstStyle/>
          <a:p>
            <a:r>
              <a:rPr lang="ky-KG" dirty="0"/>
              <a:t>Методы общественного мониторинга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46181" y="1350085"/>
            <a:ext cx="8915400" cy="45288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ky-KG" sz="3200" dirty="0"/>
              <a:t>Инструменты:</a:t>
            </a:r>
          </a:p>
          <a:p>
            <a:pPr>
              <a:buAutoNum type="arabicPeriod"/>
            </a:pPr>
            <a:r>
              <a:rPr lang="ky-KG" sz="3200" dirty="0"/>
              <a:t>Контрольная закупка</a:t>
            </a:r>
          </a:p>
          <a:p>
            <a:pPr>
              <a:buAutoNum type="arabicPeriod"/>
            </a:pPr>
            <a:r>
              <a:rPr lang="ky-KG" sz="3200" dirty="0"/>
              <a:t>Фокус-группа</a:t>
            </a:r>
          </a:p>
          <a:p>
            <a:pPr>
              <a:buAutoNum type="arabicPeriod"/>
            </a:pPr>
            <a:r>
              <a:rPr lang="ky-KG" sz="3200" dirty="0"/>
              <a:t>Опрос на выходе</a:t>
            </a:r>
          </a:p>
          <a:p>
            <a:pPr>
              <a:buAutoNum type="arabicPeriod"/>
            </a:pPr>
            <a:r>
              <a:rPr lang="ky-KG" sz="3200" dirty="0"/>
              <a:t>Общественное обсуждение</a:t>
            </a:r>
          </a:p>
        </p:txBody>
      </p:sp>
    </p:spTree>
    <p:extLst>
      <p:ext uri="{BB962C8B-B14F-4D97-AF65-F5344CB8AC3E}">
        <p14:creationId xmlns:p14="http://schemas.microsoft.com/office/powerpoint/2010/main" val="13561000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y-KG" dirty="0"/>
              <a:t>Основа технологии общественного мониторинга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133599"/>
            <a:ext cx="8915400" cy="3983865"/>
          </a:xfrm>
        </p:spPr>
        <p:txBody>
          <a:bodyPr>
            <a:noAutofit/>
          </a:bodyPr>
          <a:lstStyle/>
          <a:p>
            <a:r>
              <a:rPr lang="ru-RU" sz="2400" dirty="0"/>
              <a:t>вынесение на публичное общественное обсуждение двух ключевых вопросов:</a:t>
            </a:r>
          </a:p>
          <a:p>
            <a:pPr marL="0" indent="0">
              <a:buNone/>
            </a:pPr>
            <a:r>
              <a:rPr lang="ru-RU" sz="2400" dirty="0"/>
              <a:t>- данные мониторинга и результаты проверок контролирующих организаций;</a:t>
            </a:r>
          </a:p>
          <a:p>
            <a:pPr marL="0" indent="0">
              <a:buNone/>
            </a:pPr>
            <a:r>
              <a:rPr lang="ru-RU" sz="2400" dirty="0"/>
              <a:t>- обобщенное общественное мнение о реальном состоянии дел, полученное инициативной группой общественного мониторинга.</a:t>
            </a:r>
          </a:p>
        </p:txBody>
      </p:sp>
    </p:spTree>
    <p:extLst>
      <p:ext uri="{BB962C8B-B14F-4D97-AF65-F5344CB8AC3E}">
        <p14:creationId xmlns:p14="http://schemas.microsoft.com/office/powerpoint/2010/main" val="42398333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805445"/>
          </a:xfrm>
        </p:spPr>
        <p:txBody>
          <a:bodyPr/>
          <a:lstStyle/>
          <a:p>
            <a:r>
              <a:rPr lang="ru-RU" dirty="0"/>
              <a:t>Цикл общественного мониторинга</a:t>
            </a:r>
            <a:endParaRPr lang="ky-K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1429555"/>
            <a:ext cx="8915400" cy="47909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1.	Формирование инициативной группы из наиболее значимых и активных представителей гражданского общества.</a:t>
            </a:r>
          </a:p>
          <a:p>
            <a:pPr marL="0" indent="0">
              <a:buNone/>
            </a:pPr>
            <a:r>
              <a:rPr lang="ru-RU" sz="2000" dirty="0"/>
              <a:t>2.	Вовлечение в этот процесс представителей формальной власти.</a:t>
            </a:r>
          </a:p>
          <a:p>
            <a:pPr marL="0" indent="0">
              <a:buNone/>
            </a:pPr>
            <a:r>
              <a:rPr lang="ru-RU" sz="2000" dirty="0"/>
              <a:t>3.	Обозначение системы общественного мониторинга как партнера, а не как еще одной «контрольной» инстанции, обсуждение с ними общих интересов.</a:t>
            </a:r>
          </a:p>
          <a:p>
            <a:pPr marL="0" indent="0">
              <a:buNone/>
            </a:pPr>
            <a:r>
              <a:rPr lang="ru-RU" sz="2000" dirty="0"/>
              <a:t>4.	Регулярность проведения мероприятий по мониторингу, накопление материалов, характеризующих процесс в динамике.</a:t>
            </a:r>
          </a:p>
          <a:p>
            <a:pPr marL="0" indent="0">
              <a:buNone/>
            </a:pPr>
            <a:r>
              <a:rPr lang="ru-RU" sz="2000" dirty="0"/>
              <a:t>5.	Конструктивный диалог со всеми сторонами, постоянное информирование их о результатах мониторинга и предложение вариантов решения проблем.</a:t>
            </a:r>
          </a:p>
          <a:p>
            <a:endParaRPr lang="ky-KG" dirty="0"/>
          </a:p>
        </p:txBody>
      </p:sp>
    </p:spTree>
    <p:extLst>
      <p:ext uri="{BB962C8B-B14F-4D97-AF65-F5344CB8AC3E}">
        <p14:creationId xmlns:p14="http://schemas.microsoft.com/office/powerpoint/2010/main" val="15888041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509490"/>
          </a:xfrm>
        </p:spPr>
        <p:txBody>
          <a:bodyPr>
            <a:normAutofit fontScale="90000"/>
          </a:bodyPr>
          <a:lstStyle/>
          <a:p>
            <a:r>
              <a:rPr lang="ru-RU" dirty="0"/>
              <a:t>Задание: Дайте ответы на вопросы, связанные с общественным мониторингом</a:t>
            </a:r>
            <a:endParaRPr lang="ky-K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89212" y="2678806"/>
            <a:ext cx="8915400" cy="3232416"/>
          </a:xfrm>
        </p:spPr>
        <p:txBody>
          <a:bodyPr>
            <a:normAutofit fontScale="850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ru-RU" sz="3000" dirty="0"/>
              <a:t>Что </a:t>
            </a:r>
            <a:r>
              <a:rPr lang="ru-RU" sz="3000" dirty="0" err="1"/>
              <a:t>мониторим</a:t>
            </a:r>
            <a:r>
              <a:rPr lang="ru-RU" sz="3000" dirty="0"/>
              <a:t>? Почему?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000" dirty="0"/>
              <a:t>Кто и как будем </a:t>
            </a:r>
            <a:r>
              <a:rPr lang="ru-RU" sz="3000" dirty="0" err="1"/>
              <a:t>мониторить</a:t>
            </a:r>
            <a:r>
              <a:rPr lang="ru-RU" sz="3000" dirty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000" dirty="0"/>
              <a:t>Зачем </a:t>
            </a:r>
            <a:r>
              <a:rPr lang="ru-RU" sz="3000" dirty="0" err="1"/>
              <a:t>мониторим</a:t>
            </a:r>
            <a:r>
              <a:rPr lang="ru-RU" sz="3000" dirty="0"/>
              <a:t>? Кому направим результаты?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000" dirty="0"/>
              <a:t>Как использовать возможности ОС и местного </a:t>
            </a:r>
            <a:r>
              <a:rPr lang="ru-RU" sz="3000" dirty="0" err="1"/>
              <a:t>кенеша</a:t>
            </a:r>
            <a:r>
              <a:rPr lang="ru-RU" sz="3000" dirty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ru-RU" sz="3000" dirty="0"/>
              <a:t>Что делать, если поставщики услуг не отреагировали на результаты мониторинга?</a:t>
            </a:r>
          </a:p>
          <a:p>
            <a:pPr marL="514350" indent="-514350">
              <a:buFont typeface="+mj-lt"/>
              <a:buAutoNum type="arabicPeriod"/>
            </a:pPr>
            <a:endParaRPr lang="ru-RU" sz="3000" dirty="0"/>
          </a:p>
          <a:p>
            <a:pPr marL="514350" indent="-514350">
              <a:buFont typeface="+mj-lt"/>
              <a:buAutoNum type="arabicPeriod"/>
            </a:pP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15895313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Проблема</a:t>
            </a:r>
            <a:endParaRPr lang="ky-K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000" dirty="0"/>
              <a:t>Получатели услуг не активизируются и проблемы при получении услуг решают «привычными» способами</a:t>
            </a:r>
          </a:p>
          <a:p>
            <a:r>
              <a:rPr lang="ru-RU" sz="3000" dirty="0"/>
              <a:t>Денег на общественный мониторинг и оценку услуг практически нет </a:t>
            </a:r>
          </a:p>
          <a:p>
            <a:r>
              <a:rPr lang="ru-RU" sz="3000" dirty="0"/>
              <a:t>Как обеспечить запуск в существующей ситуации?</a:t>
            </a:r>
          </a:p>
          <a:p>
            <a:endParaRPr lang="ky-KG" sz="3000" dirty="0"/>
          </a:p>
        </p:txBody>
      </p:sp>
    </p:spTree>
    <p:extLst>
      <p:ext uri="{BB962C8B-B14F-4D97-AF65-F5344CB8AC3E}">
        <p14:creationId xmlns:p14="http://schemas.microsoft.com/office/powerpoint/2010/main" val="2931505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91166"/>
          </a:xfrm>
        </p:spPr>
        <p:txBody>
          <a:bodyPr/>
          <a:lstStyle/>
          <a:p>
            <a:r>
              <a:rPr lang="ru-RU" dirty="0"/>
              <a:t>Создание массива информации</a:t>
            </a:r>
            <a:endParaRPr lang="ky-K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468193"/>
            <a:ext cx="8596668" cy="4573170"/>
          </a:xfrm>
        </p:spPr>
        <p:txBody>
          <a:bodyPr>
            <a:noAutofit/>
          </a:bodyPr>
          <a:lstStyle/>
          <a:p>
            <a:r>
              <a:rPr lang="ru-RU" sz="2800" dirty="0"/>
              <a:t>Книга жалоб и предложений в каждой точке предоставления услуг</a:t>
            </a:r>
          </a:p>
          <a:p>
            <a:r>
              <a:rPr lang="ru-RU" sz="2800" dirty="0"/>
              <a:t>Включение в </a:t>
            </a:r>
            <a:r>
              <a:rPr lang="ru-RU" sz="2800" dirty="0" err="1"/>
              <a:t>адмрегламент</a:t>
            </a:r>
            <a:r>
              <a:rPr lang="ru-RU" sz="2800" dirty="0"/>
              <a:t> пункта об обязанности предложить клиенту оставить запись в Книге</a:t>
            </a:r>
          </a:p>
          <a:p>
            <a:r>
              <a:rPr lang="ru-RU" sz="2800" dirty="0"/>
              <a:t>Включение в стандарт пункта о возможности оставить запись</a:t>
            </a:r>
          </a:p>
          <a:p>
            <a:r>
              <a:rPr lang="ru-RU" sz="2800" dirty="0"/>
              <a:t>Предусмотреть свободный доступ к Книге группами мониторов и оценщиков из гражданского сектора</a:t>
            </a:r>
          </a:p>
        </p:txBody>
      </p:sp>
    </p:spTree>
    <p:extLst>
      <p:ext uri="{BB962C8B-B14F-4D97-AF65-F5344CB8AC3E}">
        <p14:creationId xmlns:p14="http://schemas.microsoft.com/office/powerpoint/2010/main" val="3786653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8439"/>
          </a:xfrm>
        </p:spPr>
        <p:txBody>
          <a:bodyPr/>
          <a:lstStyle/>
          <a:p>
            <a:r>
              <a:rPr lang="ky-KG" dirty="0"/>
              <a:t>Создание массива информации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378039"/>
            <a:ext cx="8596668" cy="4663323"/>
          </a:xfrm>
        </p:spPr>
        <p:txBody>
          <a:bodyPr>
            <a:noAutofit/>
          </a:bodyPr>
          <a:lstStyle/>
          <a:p>
            <a:r>
              <a:rPr lang="ru-RU" sz="2400" dirty="0"/>
              <a:t>Переговоры с компаниями, предоставляющими телефонную и другие виды связи и создать единый бесплатный номер (или очень дешевый звонок/СМС/сообщение на сайт) на котором будут собираться жалобы, предложения и пр. от граждан по поводу услуг</a:t>
            </a:r>
          </a:p>
          <a:p>
            <a:r>
              <a:rPr lang="ru-RU" sz="2400" dirty="0"/>
              <a:t>Расширение блока вопросов оценки госорганов в части услуг: максимально дезагрегировать показатели</a:t>
            </a:r>
          </a:p>
          <a:p>
            <a:r>
              <a:rPr lang="ru-RU" sz="2400" dirty="0"/>
              <a:t>Нормативно обязать органы государственного управления и ОМСУ заслушивать на регулярной основе отчеты поставщиков услуг и обобщённое мнение граждан  об их качестве и доступности</a:t>
            </a:r>
            <a:endParaRPr lang="ky-KG" sz="2400" dirty="0"/>
          </a:p>
        </p:txBody>
      </p:sp>
    </p:spTree>
    <p:extLst>
      <p:ext uri="{BB962C8B-B14F-4D97-AF65-F5344CB8AC3E}">
        <p14:creationId xmlns:p14="http://schemas.microsoft.com/office/powerpoint/2010/main" val="3423882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endParaRPr lang="ru-RU" sz="3200" dirty="0"/>
          </a:p>
          <a:p>
            <a:pPr algn="ctr"/>
            <a:r>
              <a:rPr lang="ru-RU" sz="3200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3189833806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161</TotalTime>
  <Words>1097</Words>
  <Application>Microsoft Macintosh PowerPoint</Application>
  <PresentationFormat>Широкоэкранный</PresentationFormat>
  <Paragraphs>105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Century Gothic</vt:lpstr>
      <vt:lpstr>Wingdings 3</vt:lpstr>
      <vt:lpstr>Легкий дым</vt:lpstr>
      <vt:lpstr> Проект ПРООН  “Совершенствование Верховенства права и доступ к правосудию в целях обеспечения устойчивого мира”   Общественный мониторинг</vt:lpstr>
      <vt:lpstr>Общественный мониторинг</vt:lpstr>
      <vt:lpstr>Зачем это нужно?</vt:lpstr>
      <vt:lpstr>Система общественного мониторинга</vt:lpstr>
      <vt:lpstr>Общими задачами мониторинга являются: </vt:lpstr>
      <vt:lpstr>Нормативное обеспечение оценки качества и эффективности государственных услуг</vt:lpstr>
      <vt:lpstr>Нормативное обеспечение оценки качества и эффективности государственных услуг</vt:lpstr>
      <vt:lpstr>Нормативное обеспечение оценки качества и эффективности государственных услуг</vt:lpstr>
      <vt:lpstr>Уровни мониторинга: </vt:lpstr>
      <vt:lpstr>Субъекты мониторинга: </vt:lpstr>
      <vt:lpstr>Методы общественного мониторинга </vt:lpstr>
      <vt:lpstr>Методы общественного мониторинга </vt:lpstr>
      <vt:lpstr>Методы общественного мониторинга </vt:lpstr>
      <vt:lpstr>Методы общественного мониторинга </vt:lpstr>
      <vt:lpstr>Основа технологии общественного мониторинга </vt:lpstr>
      <vt:lpstr>Цикл общественного мониторинга</vt:lpstr>
      <vt:lpstr>Задание: Дайте ответы на вопросы, связанные с общественным мониторингом</vt:lpstr>
      <vt:lpstr>Проблема</vt:lpstr>
      <vt:lpstr>Создание массива информации</vt:lpstr>
      <vt:lpstr>Создание массива информации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Общественный мониторинг</dc:title>
  <dc:creator>Ahmat</dc:creator>
  <cp:lastModifiedBy>Aynura Kaparova</cp:lastModifiedBy>
  <cp:revision>17</cp:revision>
  <dcterms:created xsi:type="dcterms:W3CDTF">2014-03-09T05:26:41Z</dcterms:created>
  <dcterms:modified xsi:type="dcterms:W3CDTF">2019-12-12T15:39:41Z</dcterms:modified>
</cp:coreProperties>
</file>