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82" r:id="rId1"/>
  </p:sldMasterIdLst>
  <p:notesMasterIdLst>
    <p:notesMasterId r:id="rId17"/>
  </p:notesMasterIdLst>
  <p:handoutMasterIdLst>
    <p:handoutMasterId r:id="rId18"/>
  </p:handoutMasterIdLst>
  <p:sldIdLst>
    <p:sldId id="363" r:id="rId2"/>
    <p:sldId id="364" r:id="rId3"/>
    <p:sldId id="365" r:id="rId4"/>
    <p:sldId id="366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6C"/>
    <a:srgbClr val="D9D7D3"/>
    <a:srgbClr val="D6D6D6"/>
    <a:srgbClr val="CFCDC9"/>
    <a:srgbClr val="E7E7E5"/>
    <a:srgbClr val="BA0C2F"/>
    <a:srgbClr val="FFFFFF"/>
    <a:srgbClr val="635C5B"/>
    <a:srgbClr val="6C6463"/>
    <a:srgbClr val="651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5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FCFBF0-4AFB-4EB5-B456-B05C23FBA8C3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F26CDB-0052-4A79-A7CE-63FCEF4EB669}">
      <dgm:prSet phldrT="[Текст]" custT="1"/>
      <dgm:spPr/>
      <dgm:t>
        <a:bodyPr/>
        <a:lstStyle/>
        <a:p>
          <a:r>
            <a:rPr lang="ru-RU" sz="4000" b="1" i="0" u="none" dirty="0">
              <a:solidFill>
                <a:schemeClr val="bg1"/>
              </a:solidFill>
              <a:latin typeface="Cambria" pitchFamily="18" charset="0"/>
            </a:rPr>
            <a:t>Цели</a:t>
          </a:r>
          <a:endParaRPr lang="ru-RU" sz="4000" b="1" i="0" u="none" dirty="0">
            <a:solidFill>
              <a:schemeClr val="bg1"/>
            </a:solidFill>
          </a:endParaRPr>
        </a:p>
      </dgm:t>
    </dgm:pt>
    <dgm:pt modelId="{3CB2FE90-5092-43C6-876B-599148EC6D9E}" type="parTrans" cxnId="{E1CC4C4A-2971-40F0-936F-411491E02B00}">
      <dgm:prSet/>
      <dgm:spPr/>
      <dgm:t>
        <a:bodyPr/>
        <a:lstStyle/>
        <a:p>
          <a:endParaRPr lang="ru-RU"/>
        </a:p>
      </dgm:t>
    </dgm:pt>
    <dgm:pt modelId="{F221360C-34C9-4C2D-9F96-BBF2480B8079}" type="sibTrans" cxnId="{E1CC4C4A-2971-40F0-936F-411491E02B00}">
      <dgm:prSet/>
      <dgm:spPr/>
      <dgm:t>
        <a:bodyPr/>
        <a:lstStyle/>
        <a:p>
          <a:endParaRPr lang="ru-RU"/>
        </a:p>
      </dgm:t>
    </dgm:pt>
    <dgm:pt modelId="{B2F2FB08-DA3C-42A8-A4E0-2D314A9F5787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1"/>
              </a:solidFill>
              <a:latin typeface="Cambria" pitchFamily="18" charset="0"/>
            </a:rPr>
            <a:t>выполнение правительствами обязательств по содействию прозрачности гос. управления</a:t>
          </a:r>
          <a:endParaRPr lang="ru-RU" sz="1600" b="1" dirty="0">
            <a:solidFill>
              <a:schemeClr val="bg1"/>
            </a:solidFill>
          </a:endParaRPr>
        </a:p>
      </dgm:t>
    </dgm:pt>
    <dgm:pt modelId="{0DEA73A8-6DBF-43EC-A69E-B23888B1D413}" type="parTrans" cxnId="{98B84A97-8D1E-4347-ACCC-B33C01BD798D}">
      <dgm:prSet/>
      <dgm:spPr/>
      <dgm:t>
        <a:bodyPr/>
        <a:lstStyle/>
        <a:p>
          <a:endParaRPr lang="ru-RU"/>
        </a:p>
      </dgm:t>
    </dgm:pt>
    <dgm:pt modelId="{B80D7A20-998F-4F8F-A437-1684F2B1900B}" type="sibTrans" cxnId="{98B84A97-8D1E-4347-ACCC-B33C01BD798D}">
      <dgm:prSet/>
      <dgm:spPr/>
      <dgm:t>
        <a:bodyPr/>
        <a:lstStyle/>
        <a:p>
          <a:endParaRPr lang="ru-RU" sz="1600" b="1">
            <a:solidFill>
              <a:schemeClr val="bg1"/>
            </a:solidFill>
          </a:endParaRPr>
        </a:p>
      </dgm:t>
    </dgm:pt>
    <dgm:pt modelId="{ABB02852-AC85-4438-AA6C-216DAC6F7ABD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1"/>
              </a:solidFill>
              <a:latin typeface="Cambria" pitchFamily="18" charset="0"/>
            </a:rPr>
            <a:t>привлечение граждан к участию</a:t>
          </a:r>
          <a:r>
            <a:rPr lang="en-US" sz="1600" b="1" dirty="0">
              <a:solidFill>
                <a:schemeClr val="bg1"/>
              </a:solidFill>
              <a:latin typeface="Cambria" pitchFamily="18" charset="0"/>
            </a:rPr>
            <a:t> </a:t>
          </a:r>
          <a:r>
            <a:rPr lang="ru-RU" sz="1600" b="1" dirty="0">
              <a:solidFill>
                <a:schemeClr val="bg1"/>
              </a:solidFill>
              <a:latin typeface="Cambria" pitchFamily="18" charset="0"/>
            </a:rPr>
            <a:t>в гос. управлении</a:t>
          </a:r>
          <a:endParaRPr lang="ru-RU" sz="1600" b="1" dirty="0">
            <a:solidFill>
              <a:schemeClr val="bg1"/>
            </a:solidFill>
          </a:endParaRPr>
        </a:p>
      </dgm:t>
    </dgm:pt>
    <dgm:pt modelId="{5EEBC4CA-8EEE-4B73-B7D0-709E7ABA3F0F}" type="parTrans" cxnId="{F94C7E41-B3F4-4917-B51F-EE61764B7155}">
      <dgm:prSet/>
      <dgm:spPr/>
      <dgm:t>
        <a:bodyPr/>
        <a:lstStyle/>
        <a:p>
          <a:endParaRPr lang="ru-RU"/>
        </a:p>
      </dgm:t>
    </dgm:pt>
    <dgm:pt modelId="{B414BD64-BD53-4016-99A5-678DF80EB0F4}" type="sibTrans" cxnId="{F94C7E41-B3F4-4917-B51F-EE61764B7155}">
      <dgm:prSet/>
      <dgm:spPr/>
      <dgm:t>
        <a:bodyPr/>
        <a:lstStyle/>
        <a:p>
          <a:endParaRPr lang="ru-RU" sz="1600" b="1">
            <a:solidFill>
              <a:schemeClr val="bg1"/>
            </a:solidFill>
          </a:endParaRPr>
        </a:p>
      </dgm:t>
    </dgm:pt>
    <dgm:pt modelId="{5156A4C1-AEF0-44C4-A7EF-11DAF4DDC229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1"/>
              </a:solidFill>
              <a:latin typeface="Cambria" pitchFamily="18" charset="0"/>
            </a:rPr>
            <a:t>борьба с коррупцией</a:t>
          </a:r>
          <a:endParaRPr lang="ru-RU" sz="1600" b="1" dirty="0">
            <a:solidFill>
              <a:schemeClr val="bg1"/>
            </a:solidFill>
          </a:endParaRPr>
        </a:p>
      </dgm:t>
    </dgm:pt>
    <dgm:pt modelId="{E172A420-57A6-4AF6-9B07-5247E75B5D04}" type="parTrans" cxnId="{653C1153-9E76-44E4-A2D3-16ADF1A8BCCC}">
      <dgm:prSet/>
      <dgm:spPr/>
      <dgm:t>
        <a:bodyPr/>
        <a:lstStyle/>
        <a:p>
          <a:endParaRPr lang="ru-RU"/>
        </a:p>
      </dgm:t>
    </dgm:pt>
    <dgm:pt modelId="{40A954B0-BE3B-4222-9E0B-325F344005B3}" type="sibTrans" cxnId="{653C1153-9E76-44E4-A2D3-16ADF1A8BCCC}">
      <dgm:prSet/>
      <dgm:spPr/>
      <dgm:t>
        <a:bodyPr/>
        <a:lstStyle/>
        <a:p>
          <a:endParaRPr lang="ru-RU" sz="1600" b="1">
            <a:solidFill>
              <a:schemeClr val="bg1"/>
            </a:solidFill>
          </a:endParaRPr>
        </a:p>
      </dgm:t>
    </dgm:pt>
    <dgm:pt modelId="{74F981E1-C933-4F95-948D-4E41A8626B96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bg1"/>
              </a:solidFill>
              <a:latin typeface="Cambria" pitchFamily="18" charset="0"/>
            </a:rPr>
            <a:t>использование новых технологий для улучшения гос. управления</a:t>
          </a:r>
          <a:endParaRPr lang="ru-RU" sz="1600" b="1" dirty="0">
            <a:solidFill>
              <a:schemeClr val="bg1"/>
            </a:solidFill>
          </a:endParaRPr>
        </a:p>
      </dgm:t>
    </dgm:pt>
    <dgm:pt modelId="{D1A747AA-2131-402E-969A-3202084F8258}" type="parTrans" cxnId="{0FBB97CB-4499-4295-A3DD-2C1C138A04AC}">
      <dgm:prSet/>
      <dgm:spPr/>
      <dgm:t>
        <a:bodyPr/>
        <a:lstStyle/>
        <a:p>
          <a:endParaRPr lang="ru-RU"/>
        </a:p>
      </dgm:t>
    </dgm:pt>
    <dgm:pt modelId="{B7ACBBFA-01E0-4207-BA8D-631871103C09}" type="sibTrans" cxnId="{0FBB97CB-4499-4295-A3DD-2C1C138A04AC}">
      <dgm:prSet/>
      <dgm:spPr/>
      <dgm:t>
        <a:bodyPr/>
        <a:lstStyle/>
        <a:p>
          <a:endParaRPr lang="ru-RU" sz="1600" b="1">
            <a:solidFill>
              <a:schemeClr val="bg1"/>
            </a:solidFill>
          </a:endParaRPr>
        </a:p>
      </dgm:t>
    </dgm:pt>
    <dgm:pt modelId="{56CCB10E-2D67-49B2-A376-23DEF51FF3BD}" type="pres">
      <dgm:prSet presAssocID="{A0FCFBF0-4AFB-4EB5-B456-B05C23FBA8C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64524F-4FFD-46EB-8DB9-61CD80FBD320}" type="pres">
      <dgm:prSet presAssocID="{7EF26CDB-0052-4A79-A7CE-63FCEF4EB669}" presName="centerShape" presStyleLbl="node0" presStyleIdx="0" presStyleCnt="1" custLinFactNeighborX="4687" custLinFactNeighborY="623"/>
      <dgm:spPr/>
      <dgm:t>
        <a:bodyPr/>
        <a:lstStyle/>
        <a:p>
          <a:endParaRPr lang="ru-RU"/>
        </a:p>
      </dgm:t>
    </dgm:pt>
    <dgm:pt modelId="{A1577D2F-0406-4195-A1CE-694BF877A3DD}" type="pres">
      <dgm:prSet presAssocID="{B2F2FB08-DA3C-42A8-A4E0-2D314A9F5787}" presName="node" presStyleLbl="node1" presStyleIdx="0" presStyleCnt="4" custScaleX="205047" custRadScaleRad="100580" custRadScaleInc="18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883BA-15DC-4984-9583-4D74E890137B}" type="pres">
      <dgm:prSet presAssocID="{B2F2FB08-DA3C-42A8-A4E0-2D314A9F5787}" presName="dummy" presStyleCnt="0"/>
      <dgm:spPr/>
    </dgm:pt>
    <dgm:pt modelId="{716286B4-4FDB-4264-AC3F-4A25BF259878}" type="pres">
      <dgm:prSet presAssocID="{B80D7A20-998F-4F8F-A437-1684F2B1900B}" presName="sibTrans" presStyleLbl="sibTrans2D1" presStyleIdx="0" presStyleCnt="4" custLinFactNeighborX="6300" custLinFactNeighborY="-6087"/>
      <dgm:spPr/>
      <dgm:t>
        <a:bodyPr/>
        <a:lstStyle/>
        <a:p>
          <a:endParaRPr lang="ru-RU"/>
        </a:p>
      </dgm:t>
    </dgm:pt>
    <dgm:pt modelId="{41894C39-9633-45A7-9A7F-5181D8FD176F}" type="pres">
      <dgm:prSet presAssocID="{ABB02852-AC85-4438-AA6C-216DAC6F7ABD}" presName="node" presStyleLbl="node1" presStyleIdx="1" presStyleCnt="4" custScaleX="154928" custScaleY="111393" custRadScaleRad="121637" custRadScaleInc="-2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01465-9DB5-4896-AC31-2814695F7368}" type="pres">
      <dgm:prSet presAssocID="{ABB02852-AC85-4438-AA6C-216DAC6F7ABD}" presName="dummy" presStyleCnt="0"/>
      <dgm:spPr/>
    </dgm:pt>
    <dgm:pt modelId="{35EF8095-C810-4D2D-8343-DE6935D8809D}" type="pres">
      <dgm:prSet presAssocID="{B414BD64-BD53-4016-99A5-678DF80EB0F4}" presName="sibTrans" presStyleLbl="sibTrans2D1" presStyleIdx="1" presStyleCnt="4" custLinFactNeighborX="6263" custLinFactNeighborY="4386"/>
      <dgm:spPr/>
      <dgm:t>
        <a:bodyPr/>
        <a:lstStyle/>
        <a:p>
          <a:endParaRPr lang="ru-RU"/>
        </a:p>
      </dgm:t>
    </dgm:pt>
    <dgm:pt modelId="{90E0160A-0733-42CD-A9CE-1354062F3835}" type="pres">
      <dgm:prSet presAssocID="{5156A4C1-AEF0-44C4-A7EF-11DAF4DDC229}" presName="node" presStyleLbl="node1" presStyleIdx="2" presStyleCnt="4" custScaleX="154390" custRadScaleRad="100434" custRadScaleInc="-150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2C3C8-F193-438C-93E5-50E9E659F482}" type="pres">
      <dgm:prSet presAssocID="{5156A4C1-AEF0-44C4-A7EF-11DAF4DDC229}" presName="dummy" presStyleCnt="0"/>
      <dgm:spPr/>
    </dgm:pt>
    <dgm:pt modelId="{09E591D6-FBE5-48DB-B38C-02492DEECBB1}" type="pres">
      <dgm:prSet presAssocID="{40A954B0-BE3B-4222-9E0B-325F344005B3}" presName="sibTrans" presStyleLbl="sibTrans2D1" presStyleIdx="2" presStyleCnt="4" custLinFactNeighborX="-4720" custLinFactNeighborY="3350"/>
      <dgm:spPr/>
      <dgm:t>
        <a:bodyPr/>
        <a:lstStyle/>
        <a:p>
          <a:endParaRPr lang="ru-RU"/>
        </a:p>
      </dgm:t>
    </dgm:pt>
    <dgm:pt modelId="{EB261686-5529-4C3A-B5F3-72A95CDFF6A8}" type="pres">
      <dgm:prSet presAssocID="{74F981E1-C933-4F95-948D-4E41A8626B96}" presName="node" presStyleLbl="node1" presStyleIdx="3" presStyleCnt="4" custScaleX="165116" custScaleY="122783" custRadScaleRad="112181" custRadScaleInc="27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9D1E40-82BB-4119-8052-103E6FDEA441}" type="pres">
      <dgm:prSet presAssocID="{74F981E1-C933-4F95-948D-4E41A8626B96}" presName="dummy" presStyleCnt="0"/>
      <dgm:spPr/>
    </dgm:pt>
    <dgm:pt modelId="{7243597F-6557-481D-AEFA-D5265B947203}" type="pres">
      <dgm:prSet presAssocID="{B7ACBBFA-01E0-4207-BA8D-631871103C09}" presName="sibTrans" presStyleLbl="sibTrans2D1" presStyleIdx="3" presStyleCnt="4" custLinFactNeighborX="-4732" custLinFactNeighborY="-8716"/>
      <dgm:spPr/>
      <dgm:t>
        <a:bodyPr/>
        <a:lstStyle/>
        <a:p>
          <a:endParaRPr lang="ru-RU"/>
        </a:p>
      </dgm:t>
    </dgm:pt>
  </dgm:ptLst>
  <dgm:cxnLst>
    <dgm:cxn modelId="{AF182558-4DB1-0E4D-BE48-BBF8E6118EB5}" type="presOf" srcId="{ABB02852-AC85-4438-AA6C-216DAC6F7ABD}" destId="{41894C39-9633-45A7-9A7F-5181D8FD176F}" srcOrd="0" destOrd="0" presId="urn:microsoft.com/office/officeart/2005/8/layout/radial6"/>
    <dgm:cxn modelId="{9C0837D0-0756-9045-9441-064D21ECB598}" type="presOf" srcId="{B7ACBBFA-01E0-4207-BA8D-631871103C09}" destId="{7243597F-6557-481D-AEFA-D5265B947203}" srcOrd="0" destOrd="0" presId="urn:microsoft.com/office/officeart/2005/8/layout/radial6"/>
    <dgm:cxn modelId="{6194C8C8-6F51-8446-AC2A-38ACF08DD470}" type="presOf" srcId="{A0FCFBF0-4AFB-4EB5-B456-B05C23FBA8C3}" destId="{56CCB10E-2D67-49B2-A376-23DEF51FF3BD}" srcOrd="0" destOrd="0" presId="urn:microsoft.com/office/officeart/2005/8/layout/radial6"/>
    <dgm:cxn modelId="{7BA7E537-D2B7-014D-BDD5-C090BE0582D9}" type="presOf" srcId="{7EF26CDB-0052-4A79-A7CE-63FCEF4EB669}" destId="{8B64524F-4FFD-46EB-8DB9-61CD80FBD320}" srcOrd="0" destOrd="0" presId="urn:microsoft.com/office/officeart/2005/8/layout/radial6"/>
    <dgm:cxn modelId="{E1CC4C4A-2971-40F0-936F-411491E02B00}" srcId="{A0FCFBF0-4AFB-4EB5-B456-B05C23FBA8C3}" destId="{7EF26CDB-0052-4A79-A7CE-63FCEF4EB669}" srcOrd="0" destOrd="0" parTransId="{3CB2FE90-5092-43C6-876B-599148EC6D9E}" sibTransId="{F221360C-34C9-4C2D-9F96-BBF2480B8079}"/>
    <dgm:cxn modelId="{0FBB97CB-4499-4295-A3DD-2C1C138A04AC}" srcId="{7EF26CDB-0052-4A79-A7CE-63FCEF4EB669}" destId="{74F981E1-C933-4F95-948D-4E41A8626B96}" srcOrd="3" destOrd="0" parTransId="{D1A747AA-2131-402E-969A-3202084F8258}" sibTransId="{B7ACBBFA-01E0-4207-BA8D-631871103C09}"/>
    <dgm:cxn modelId="{F94C7E41-B3F4-4917-B51F-EE61764B7155}" srcId="{7EF26CDB-0052-4A79-A7CE-63FCEF4EB669}" destId="{ABB02852-AC85-4438-AA6C-216DAC6F7ABD}" srcOrd="1" destOrd="0" parTransId="{5EEBC4CA-8EEE-4B73-B7D0-709E7ABA3F0F}" sibTransId="{B414BD64-BD53-4016-99A5-678DF80EB0F4}"/>
    <dgm:cxn modelId="{FF49C3DD-8EFF-FC4A-AF36-3ECC6F7D2BC8}" type="presOf" srcId="{B414BD64-BD53-4016-99A5-678DF80EB0F4}" destId="{35EF8095-C810-4D2D-8343-DE6935D8809D}" srcOrd="0" destOrd="0" presId="urn:microsoft.com/office/officeart/2005/8/layout/radial6"/>
    <dgm:cxn modelId="{8CEB71DF-EFB7-4846-B3BD-AD61077D1C47}" type="presOf" srcId="{B80D7A20-998F-4F8F-A437-1684F2B1900B}" destId="{716286B4-4FDB-4264-AC3F-4A25BF259878}" srcOrd="0" destOrd="0" presId="urn:microsoft.com/office/officeart/2005/8/layout/radial6"/>
    <dgm:cxn modelId="{EDF16E74-2187-924A-855D-D8CBCD43856A}" type="presOf" srcId="{40A954B0-BE3B-4222-9E0B-325F344005B3}" destId="{09E591D6-FBE5-48DB-B38C-02492DEECBB1}" srcOrd="0" destOrd="0" presId="urn:microsoft.com/office/officeart/2005/8/layout/radial6"/>
    <dgm:cxn modelId="{98B84A97-8D1E-4347-ACCC-B33C01BD798D}" srcId="{7EF26CDB-0052-4A79-A7CE-63FCEF4EB669}" destId="{B2F2FB08-DA3C-42A8-A4E0-2D314A9F5787}" srcOrd="0" destOrd="0" parTransId="{0DEA73A8-6DBF-43EC-A69E-B23888B1D413}" sibTransId="{B80D7A20-998F-4F8F-A437-1684F2B1900B}"/>
    <dgm:cxn modelId="{653C1153-9E76-44E4-A2D3-16ADF1A8BCCC}" srcId="{7EF26CDB-0052-4A79-A7CE-63FCEF4EB669}" destId="{5156A4C1-AEF0-44C4-A7EF-11DAF4DDC229}" srcOrd="2" destOrd="0" parTransId="{E172A420-57A6-4AF6-9B07-5247E75B5D04}" sibTransId="{40A954B0-BE3B-4222-9E0B-325F344005B3}"/>
    <dgm:cxn modelId="{5FA1F079-3EA7-6943-8887-9E80B2EF4B5C}" type="presOf" srcId="{5156A4C1-AEF0-44C4-A7EF-11DAF4DDC229}" destId="{90E0160A-0733-42CD-A9CE-1354062F3835}" srcOrd="0" destOrd="0" presId="urn:microsoft.com/office/officeart/2005/8/layout/radial6"/>
    <dgm:cxn modelId="{B47BBD4D-8019-DF4B-B064-216609037827}" type="presOf" srcId="{B2F2FB08-DA3C-42A8-A4E0-2D314A9F5787}" destId="{A1577D2F-0406-4195-A1CE-694BF877A3DD}" srcOrd="0" destOrd="0" presId="urn:microsoft.com/office/officeart/2005/8/layout/radial6"/>
    <dgm:cxn modelId="{D9398BC2-54B4-FE43-A288-71A8D6F5BA92}" type="presOf" srcId="{74F981E1-C933-4F95-948D-4E41A8626B96}" destId="{EB261686-5529-4C3A-B5F3-72A95CDFF6A8}" srcOrd="0" destOrd="0" presId="urn:microsoft.com/office/officeart/2005/8/layout/radial6"/>
    <dgm:cxn modelId="{5C53DFB2-4751-5F42-A9C2-61ABB3D35B51}" type="presParOf" srcId="{56CCB10E-2D67-49B2-A376-23DEF51FF3BD}" destId="{8B64524F-4FFD-46EB-8DB9-61CD80FBD320}" srcOrd="0" destOrd="0" presId="urn:microsoft.com/office/officeart/2005/8/layout/radial6"/>
    <dgm:cxn modelId="{2151824B-824C-3346-BA9C-602FEB69FFF3}" type="presParOf" srcId="{56CCB10E-2D67-49B2-A376-23DEF51FF3BD}" destId="{A1577D2F-0406-4195-A1CE-694BF877A3DD}" srcOrd="1" destOrd="0" presId="urn:microsoft.com/office/officeart/2005/8/layout/radial6"/>
    <dgm:cxn modelId="{BDA44735-F1F3-304B-AF09-59D2DA6D4CE4}" type="presParOf" srcId="{56CCB10E-2D67-49B2-A376-23DEF51FF3BD}" destId="{B26883BA-15DC-4984-9583-4D74E890137B}" srcOrd="2" destOrd="0" presId="urn:microsoft.com/office/officeart/2005/8/layout/radial6"/>
    <dgm:cxn modelId="{B16A3CC5-F81F-DF48-952E-9BF45CD6397D}" type="presParOf" srcId="{56CCB10E-2D67-49B2-A376-23DEF51FF3BD}" destId="{716286B4-4FDB-4264-AC3F-4A25BF259878}" srcOrd="3" destOrd="0" presId="urn:microsoft.com/office/officeart/2005/8/layout/radial6"/>
    <dgm:cxn modelId="{06B77BF9-62B7-604E-9213-E5242E1B08E9}" type="presParOf" srcId="{56CCB10E-2D67-49B2-A376-23DEF51FF3BD}" destId="{41894C39-9633-45A7-9A7F-5181D8FD176F}" srcOrd="4" destOrd="0" presId="urn:microsoft.com/office/officeart/2005/8/layout/radial6"/>
    <dgm:cxn modelId="{C88F1978-816F-AA4E-825C-337073C101EA}" type="presParOf" srcId="{56CCB10E-2D67-49B2-A376-23DEF51FF3BD}" destId="{6D001465-9DB5-4896-AC31-2814695F7368}" srcOrd="5" destOrd="0" presId="urn:microsoft.com/office/officeart/2005/8/layout/radial6"/>
    <dgm:cxn modelId="{FC505D17-86BA-E344-9ECD-BB9D59F26E7E}" type="presParOf" srcId="{56CCB10E-2D67-49B2-A376-23DEF51FF3BD}" destId="{35EF8095-C810-4D2D-8343-DE6935D8809D}" srcOrd="6" destOrd="0" presId="urn:microsoft.com/office/officeart/2005/8/layout/radial6"/>
    <dgm:cxn modelId="{BA420DDF-9C66-0A48-985D-2EB920CA8F10}" type="presParOf" srcId="{56CCB10E-2D67-49B2-A376-23DEF51FF3BD}" destId="{90E0160A-0733-42CD-A9CE-1354062F3835}" srcOrd="7" destOrd="0" presId="urn:microsoft.com/office/officeart/2005/8/layout/radial6"/>
    <dgm:cxn modelId="{7B42AC67-4CBB-084D-9FD1-830B784FFD52}" type="presParOf" srcId="{56CCB10E-2D67-49B2-A376-23DEF51FF3BD}" destId="{1A62C3C8-F193-438C-93E5-50E9E659F482}" srcOrd="8" destOrd="0" presId="urn:microsoft.com/office/officeart/2005/8/layout/radial6"/>
    <dgm:cxn modelId="{6999C903-51E2-D347-B53E-5B8CD59BECD6}" type="presParOf" srcId="{56CCB10E-2D67-49B2-A376-23DEF51FF3BD}" destId="{09E591D6-FBE5-48DB-B38C-02492DEECBB1}" srcOrd="9" destOrd="0" presId="urn:microsoft.com/office/officeart/2005/8/layout/radial6"/>
    <dgm:cxn modelId="{C7948E61-B2A6-9847-9D89-1848B63D2F41}" type="presParOf" srcId="{56CCB10E-2D67-49B2-A376-23DEF51FF3BD}" destId="{EB261686-5529-4C3A-B5F3-72A95CDFF6A8}" srcOrd="10" destOrd="0" presId="urn:microsoft.com/office/officeart/2005/8/layout/radial6"/>
    <dgm:cxn modelId="{52B9900D-EDDF-554B-8DB9-1960039F4D72}" type="presParOf" srcId="{56CCB10E-2D67-49B2-A376-23DEF51FF3BD}" destId="{CE9D1E40-82BB-4119-8052-103E6FDEA441}" srcOrd="11" destOrd="0" presId="urn:microsoft.com/office/officeart/2005/8/layout/radial6"/>
    <dgm:cxn modelId="{67D72575-1E06-8A41-B76E-CCBBDB54952A}" type="presParOf" srcId="{56CCB10E-2D67-49B2-A376-23DEF51FF3BD}" destId="{7243597F-6557-481D-AEFA-D5265B947203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ABFF55-C5E9-41D7-8BFE-AC93034C6B4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2E8BA3E-E448-4B32-86C2-B822142AB421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Соответствовать требованиям </a:t>
          </a:r>
          <a:r>
            <a:rPr 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OGP</a:t>
          </a:r>
          <a:endParaRPr lang="ru-RU" sz="18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</a:endParaRPr>
        </a:p>
      </dgm:t>
    </dgm:pt>
    <dgm:pt modelId="{77AE33CE-7648-4FA6-BD20-1B89662100C0}" type="parTrans" cxnId="{A4101DED-070D-4414-8BD3-13C2ED8406EC}">
      <dgm:prSet/>
      <dgm:spPr/>
      <dgm:t>
        <a:bodyPr/>
        <a:lstStyle/>
        <a:p>
          <a:endParaRPr lang="ru-RU"/>
        </a:p>
      </dgm:t>
    </dgm:pt>
    <dgm:pt modelId="{4EBB6ABA-7B7D-4F4A-AF92-63A26784DD9A}" type="sibTrans" cxnId="{A4101DED-070D-4414-8BD3-13C2ED8406EC}">
      <dgm:prSet/>
      <dgm:spPr/>
      <dgm:t>
        <a:bodyPr/>
        <a:lstStyle/>
        <a:p>
          <a:endParaRPr lang="ru-RU"/>
        </a:p>
      </dgm:t>
    </dgm:pt>
    <dgm:pt modelId="{CAAD50D4-F9E1-439E-96CF-257079322698}">
      <dgm:prSet phldrT="[Текст]" custT="1"/>
      <dgm:spPr/>
      <dgm:t>
        <a:bodyPr/>
        <a:lstStyle/>
        <a:p>
          <a:r>
            <a:rPr lang="ru-RU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Подписать Декларацию </a:t>
          </a:r>
          <a:r>
            <a:rPr 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+mn-ea"/>
              <a:cs typeface="+mn-cs"/>
            </a:rPr>
            <a:t>OGP</a:t>
          </a:r>
          <a:endParaRPr lang="ru-RU" sz="19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</a:endParaRPr>
        </a:p>
      </dgm:t>
    </dgm:pt>
    <dgm:pt modelId="{876877B7-18FE-4A8C-B260-CB7F99721508}" type="parTrans" cxnId="{4807D82F-1492-45EF-9014-2A59E2E64E26}">
      <dgm:prSet/>
      <dgm:spPr/>
      <dgm:t>
        <a:bodyPr/>
        <a:lstStyle/>
        <a:p>
          <a:endParaRPr lang="ru-RU"/>
        </a:p>
      </dgm:t>
    </dgm:pt>
    <dgm:pt modelId="{E6CDE13B-6B4F-4478-B4D1-26B8C84E246C}" type="sibTrans" cxnId="{4807D82F-1492-45EF-9014-2A59E2E64E26}">
      <dgm:prSet/>
      <dgm:spPr/>
      <dgm:t>
        <a:bodyPr/>
        <a:lstStyle/>
        <a:p>
          <a:endParaRPr lang="ru-RU"/>
        </a:p>
      </dgm:t>
    </dgm:pt>
    <dgm:pt modelId="{39929AFF-4B74-4F10-B877-C88EA93E4255}">
      <dgm:prSet phldrT="[Текст]" custT="1"/>
      <dgm:spPr/>
      <dgm:t>
        <a:bodyPr/>
        <a:lstStyle/>
        <a:p>
          <a:r>
            <a:rPr lang="ru-RU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Подготовить и предоставить </a:t>
          </a:r>
          <a:r>
            <a:rPr lang="ru-RU" sz="1900" b="1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националь-ный</a:t>
          </a:r>
          <a:r>
            <a:rPr lang="ru-RU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 план действий</a:t>
          </a:r>
        </a:p>
      </dgm:t>
    </dgm:pt>
    <dgm:pt modelId="{4D345974-B67E-411C-BB34-C392866F1E82}" type="parTrans" cxnId="{5C3C15CA-3DE4-43C8-A544-7DD86926D86E}">
      <dgm:prSet/>
      <dgm:spPr/>
      <dgm:t>
        <a:bodyPr/>
        <a:lstStyle/>
        <a:p>
          <a:endParaRPr lang="ru-RU"/>
        </a:p>
      </dgm:t>
    </dgm:pt>
    <dgm:pt modelId="{5D540B9C-BB16-4AB8-B6CF-044869093964}" type="sibTrans" cxnId="{5C3C15CA-3DE4-43C8-A544-7DD86926D86E}">
      <dgm:prSet/>
      <dgm:spPr/>
      <dgm:t>
        <a:bodyPr/>
        <a:lstStyle/>
        <a:p>
          <a:endParaRPr lang="ru-RU"/>
        </a:p>
      </dgm:t>
    </dgm:pt>
    <dgm:pt modelId="{3DB87AC4-2EB7-498F-9AD0-5A0074EF2518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Допускать гражданских активистов и </a:t>
          </a:r>
          <a:r>
            <a:rPr lang="ru-RU" sz="1800" b="1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международ-ных</a:t>
          </a:r>
          <a:r>
            <a: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 экспертов к инспекции хода выполнения этого плана </a:t>
          </a:r>
        </a:p>
      </dgm:t>
    </dgm:pt>
    <dgm:pt modelId="{C9E0C088-902D-44C0-9ABC-C327552CE5F6}" type="parTrans" cxnId="{B026BA3B-0AE1-46BA-88A2-7A0965049451}">
      <dgm:prSet/>
      <dgm:spPr/>
      <dgm:t>
        <a:bodyPr/>
        <a:lstStyle/>
        <a:p>
          <a:endParaRPr lang="ru-RU"/>
        </a:p>
      </dgm:t>
    </dgm:pt>
    <dgm:pt modelId="{DE950EDD-1922-4ACE-B20E-6FF48A8E8085}" type="sibTrans" cxnId="{B026BA3B-0AE1-46BA-88A2-7A0965049451}">
      <dgm:prSet/>
      <dgm:spPr/>
      <dgm:t>
        <a:bodyPr/>
        <a:lstStyle/>
        <a:p>
          <a:endParaRPr lang="ru-RU"/>
        </a:p>
      </dgm:t>
    </dgm:pt>
    <dgm:pt modelId="{94CDBA49-1C70-4893-B21D-CAEC02292548}" type="pres">
      <dgm:prSet presAssocID="{E2ABFF55-C5E9-41D7-8BFE-AC93034C6B4D}" presName="CompostProcess" presStyleCnt="0">
        <dgm:presLayoutVars>
          <dgm:dir/>
          <dgm:resizeHandles val="exact"/>
        </dgm:presLayoutVars>
      </dgm:prSet>
      <dgm:spPr/>
    </dgm:pt>
    <dgm:pt modelId="{1E8605A6-67C3-4AAA-94C1-8713C8606411}" type="pres">
      <dgm:prSet presAssocID="{E2ABFF55-C5E9-41D7-8BFE-AC93034C6B4D}" presName="arrow" presStyleLbl="bgShp" presStyleIdx="0" presStyleCnt="1" custScaleX="113308"/>
      <dgm:spPr/>
    </dgm:pt>
    <dgm:pt modelId="{7E652743-E702-4835-A3CD-0F2171103604}" type="pres">
      <dgm:prSet presAssocID="{E2ABFF55-C5E9-41D7-8BFE-AC93034C6B4D}" presName="linearProcess" presStyleCnt="0"/>
      <dgm:spPr/>
    </dgm:pt>
    <dgm:pt modelId="{CD36B5CA-F319-4ABF-8A8C-3A90129742BE}" type="pres">
      <dgm:prSet presAssocID="{72E8BA3E-E448-4B32-86C2-B822142AB421}" presName="textNode" presStyleLbl="node1" presStyleIdx="0" presStyleCnt="4" custScaleX="131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42DDD7-A6D4-42FD-AC9D-7EFACB3C08C0}" type="pres">
      <dgm:prSet presAssocID="{4EBB6ABA-7B7D-4F4A-AF92-63A26784DD9A}" presName="sibTrans" presStyleCnt="0"/>
      <dgm:spPr/>
    </dgm:pt>
    <dgm:pt modelId="{75AE971F-31ED-42A7-A9D5-13F6FE4222AC}" type="pres">
      <dgm:prSet presAssocID="{CAAD50D4-F9E1-439E-96CF-257079322698}" presName="textNode" presStyleLbl="node1" presStyleIdx="1" presStyleCnt="4" custScaleX="113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A7C95-87D6-406B-B132-3B9360886FF0}" type="pres">
      <dgm:prSet presAssocID="{E6CDE13B-6B4F-4478-B4D1-26B8C84E246C}" presName="sibTrans" presStyleCnt="0"/>
      <dgm:spPr/>
    </dgm:pt>
    <dgm:pt modelId="{C9B80FFF-E36B-40BA-B768-DFC34C2DF93C}" type="pres">
      <dgm:prSet presAssocID="{39929AFF-4B74-4F10-B877-C88EA93E4255}" presName="textNode" presStyleLbl="node1" presStyleIdx="2" presStyleCnt="4" custScaleX="113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5B156A-121C-4CCA-90A5-C6ECAE89FCFD}" type="pres">
      <dgm:prSet presAssocID="{5D540B9C-BB16-4AB8-B6CF-044869093964}" presName="sibTrans" presStyleCnt="0"/>
      <dgm:spPr/>
    </dgm:pt>
    <dgm:pt modelId="{FF4060A1-4D93-4320-8A04-1BB1A6E25268}" type="pres">
      <dgm:prSet presAssocID="{3DB87AC4-2EB7-498F-9AD0-5A0074EF2518}" presName="textNode" presStyleLbl="node1" presStyleIdx="3" presStyleCnt="4" custScaleX="113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07D82F-1492-45EF-9014-2A59E2E64E26}" srcId="{E2ABFF55-C5E9-41D7-8BFE-AC93034C6B4D}" destId="{CAAD50D4-F9E1-439E-96CF-257079322698}" srcOrd="1" destOrd="0" parTransId="{876877B7-18FE-4A8C-B260-CB7F99721508}" sibTransId="{E6CDE13B-6B4F-4478-B4D1-26B8C84E246C}"/>
    <dgm:cxn modelId="{A4101DED-070D-4414-8BD3-13C2ED8406EC}" srcId="{E2ABFF55-C5E9-41D7-8BFE-AC93034C6B4D}" destId="{72E8BA3E-E448-4B32-86C2-B822142AB421}" srcOrd="0" destOrd="0" parTransId="{77AE33CE-7648-4FA6-BD20-1B89662100C0}" sibTransId="{4EBB6ABA-7B7D-4F4A-AF92-63A26784DD9A}"/>
    <dgm:cxn modelId="{B026BA3B-0AE1-46BA-88A2-7A0965049451}" srcId="{E2ABFF55-C5E9-41D7-8BFE-AC93034C6B4D}" destId="{3DB87AC4-2EB7-498F-9AD0-5A0074EF2518}" srcOrd="3" destOrd="0" parTransId="{C9E0C088-902D-44C0-9ABC-C327552CE5F6}" sibTransId="{DE950EDD-1922-4ACE-B20E-6FF48A8E8085}"/>
    <dgm:cxn modelId="{0F9BFE57-078E-C640-A542-71ADFC58A7CD}" type="presOf" srcId="{E2ABFF55-C5E9-41D7-8BFE-AC93034C6B4D}" destId="{94CDBA49-1C70-4893-B21D-CAEC02292548}" srcOrd="0" destOrd="0" presId="urn:microsoft.com/office/officeart/2005/8/layout/hProcess9"/>
    <dgm:cxn modelId="{00E2522B-0C14-7A48-A01A-7680CCFF88EA}" type="presOf" srcId="{72E8BA3E-E448-4B32-86C2-B822142AB421}" destId="{CD36B5CA-F319-4ABF-8A8C-3A90129742BE}" srcOrd="0" destOrd="0" presId="urn:microsoft.com/office/officeart/2005/8/layout/hProcess9"/>
    <dgm:cxn modelId="{F944C556-E877-924A-A51F-95A6BDEA1511}" type="presOf" srcId="{39929AFF-4B74-4F10-B877-C88EA93E4255}" destId="{C9B80FFF-E36B-40BA-B768-DFC34C2DF93C}" srcOrd="0" destOrd="0" presId="urn:microsoft.com/office/officeart/2005/8/layout/hProcess9"/>
    <dgm:cxn modelId="{5C3C15CA-3DE4-43C8-A544-7DD86926D86E}" srcId="{E2ABFF55-C5E9-41D7-8BFE-AC93034C6B4D}" destId="{39929AFF-4B74-4F10-B877-C88EA93E4255}" srcOrd="2" destOrd="0" parTransId="{4D345974-B67E-411C-BB34-C392866F1E82}" sibTransId="{5D540B9C-BB16-4AB8-B6CF-044869093964}"/>
    <dgm:cxn modelId="{4E90C96A-0BAE-0848-8B48-D35A5757A1A4}" type="presOf" srcId="{CAAD50D4-F9E1-439E-96CF-257079322698}" destId="{75AE971F-31ED-42A7-A9D5-13F6FE4222AC}" srcOrd="0" destOrd="0" presId="urn:microsoft.com/office/officeart/2005/8/layout/hProcess9"/>
    <dgm:cxn modelId="{00406A3C-1E03-EE44-938E-E5EE56C51AB5}" type="presOf" srcId="{3DB87AC4-2EB7-498F-9AD0-5A0074EF2518}" destId="{FF4060A1-4D93-4320-8A04-1BB1A6E25268}" srcOrd="0" destOrd="0" presId="urn:microsoft.com/office/officeart/2005/8/layout/hProcess9"/>
    <dgm:cxn modelId="{677DAB4F-B0D0-4A4F-91CE-FAB61C3696CD}" type="presParOf" srcId="{94CDBA49-1C70-4893-B21D-CAEC02292548}" destId="{1E8605A6-67C3-4AAA-94C1-8713C8606411}" srcOrd="0" destOrd="0" presId="urn:microsoft.com/office/officeart/2005/8/layout/hProcess9"/>
    <dgm:cxn modelId="{A5072A0A-5F24-4346-BE00-C9D5DEC76031}" type="presParOf" srcId="{94CDBA49-1C70-4893-B21D-CAEC02292548}" destId="{7E652743-E702-4835-A3CD-0F2171103604}" srcOrd="1" destOrd="0" presId="urn:microsoft.com/office/officeart/2005/8/layout/hProcess9"/>
    <dgm:cxn modelId="{01A95C8E-51BC-0248-BCA8-B222D74F4F15}" type="presParOf" srcId="{7E652743-E702-4835-A3CD-0F2171103604}" destId="{CD36B5CA-F319-4ABF-8A8C-3A90129742BE}" srcOrd="0" destOrd="0" presId="urn:microsoft.com/office/officeart/2005/8/layout/hProcess9"/>
    <dgm:cxn modelId="{0B006349-9854-EA46-BD15-7116B7412705}" type="presParOf" srcId="{7E652743-E702-4835-A3CD-0F2171103604}" destId="{BF42DDD7-A6D4-42FD-AC9D-7EFACB3C08C0}" srcOrd="1" destOrd="0" presId="urn:microsoft.com/office/officeart/2005/8/layout/hProcess9"/>
    <dgm:cxn modelId="{5096A132-B2F2-8D49-8EC7-3006A6550B65}" type="presParOf" srcId="{7E652743-E702-4835-A3CD-0F2171103604}" destId="{75AE971F-31ED-42A7-A9D5-13F6FE4222AC}" srcOrd="2" destOrd="0" presId="urn:microsoft.com/office/officeart/2005/8/layout/hProcess9"/>
    <dgm:cxn modelId="{79A7AD99-9A98-A842-8E87-3BE30EF45367}" type="presParOf" srcId="{7E652743-E702-4835-A3CD-0F2171103604}" destId="{DBBA7C95-87D6-406B-B132-3B9360886FF0}" srcOrd="3" destOrd="0" presId="urn:microsoft.com/office/officeart/2005/8/layout/hProcess9"/>
    <dgm:cxn modelId="{5385612A-5693-E244-9D81-A61836710808}" type="presParOf" srcId="{7E652743-E702-4835-A3CD-0F2171103604}" destId="{C9B80FFF-E36B-40BA-B768-DFC34C2DF93C}" srcOrd="4" destOrd="0" presId="urn:microsoft.com/office/officeart/2005/8/layout/hProcess9"/>
    <dgm:cxn modelId="{85E61885-2E64-234D-BCD9-321D1DD96738}" type="presParOf" srcId="{7E652743-E702-4835-A3CD-0F2171103604}" destId="{CF5B156A-121C-4CCA-90A5-C6ECAE89FCFD}" srcOrd="5" destOrd="0" presId="urn:microsoft.com/office/officeart/2005/8/layout/hProcess9"/>
    <dgm:cxn modelId="{BC3225F5-E542-5F49-BB00-9E023B120345}" type="presParOf" srcId="{7E652743-E702-4835-A3CD-0F2171103604}" destId="{FF4060A1-4D93-4320-8A04-1BB1A6E25268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43597F-6557-481D-AEFA-D5265B947203}">
      <dsp:nvSpPr>
        <dsp:cNvPr id="0" name=""/>
        <dsp:cNvSpPr/>
      </dsp:nvSpPr>
      <dsp:spPr>
        <a:xfrm>
          <a:off x="1932076" y="223759"/>
          <a:ext cx="4410460" cy="4410460"/>
        </a:xfrm>
        <a:prstGeom prst="blockArc">
          <a:avLst>
            <a:gd name="adj1" fmla="val 10770727"/>
            <a:gd name="adj2" fmla="val 169544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E591D6-FBE5-48DB-B38C-02492DEECBB1}">
      <dsp:nvSpPr>
        <dsp:cNvPr id="0" name=""/>
        <dsp:cNvSpPr/>
      </dsp:nvSpPr>
      <dsp:spPr>
        <a:xfrm>
          <a:off x="1931173" y="854921"/>
          <a:ext cx="4410460" cy="4410460"/>
        </a:xfrm>
        <a:prstGeom prst="blockArc">
          <a:avLst>
            <a:gd name="adj1" fmla="val 4702323"/>
            <a:gd name="adj2" fmla="val 1092875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F8095-C810-4D2D-8343-DE6935D8809D}">
      <dsp:nvSpPr>
        <dsp:cNvPr id="0" name=""/>
        <dsp:cNvSpPr/>
      </dsp:nvSpPr>
      <dsp:spPr>
        <a:xfrm>
          <a:off x="3145804" y="876850"/>
          <a:ext cx="4410460" cy="4410460"/>
        </a:xfrm>
        <a:prstGeom prst="blockArc">
          <a:avLst>
            <a:gd name="adj1" fmla="val 21509208"/>
            <a:gd name="adj2" fmla="val 5874018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6286B4-4FDB-4264-AC3F-4A25BF259878}">
      <dsp:nvSpPr>
        <dsp:cNvPr id="0" name=""/>
        <dsp:cNvSpPr/>
      </dsp:nvSpPr>
      <dsp:spPr>
        <a:xfrm>
          <a:off x="3146757" y="375714"/>
          <a:ext cx="4410460" cy="4410460"/>
        </a:xfrm>
        <a:prstGeom prst="blockArc">
          <a:avLst>
            <a:gd name="adj1" fmla="val 15785309"/>
            <a:gd name="adj2" fmla="val 21571825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64524F-4FFD-46EB-8DB9-61CD80FBD320}">
      <dsp:nvSpPr>
        <dsp:cNvPr id="0" name=""/>
        <dsp:cNvSpPr/>
      </dsp:nvSpPr>
      <dsp:spPr>
        <a:xfrm>
          <a:off x="3794386" y="1877715"/>
          <a:ext cx="2031503" cy="2031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i="0" u="none" kern="1200" dirty="0">
              <a:solidFill>
                <a:schemeClr val="bg1"/>
              </a:solidFill>
              <a:latin typeface="Cambria" pitchFamily="18" charset="0"/>
            </a:rPr>
            <a:t>Цели</a:t>
          </a:r>
          <a:endParaRPr lang="ru-RU" sz="4000" b="1" i="0" u="none" kern="1200" dirty="0">
            <a:solidFill>
              <a:schemeClr val="bg1"/>
            </a:solidFill>
          </a:endParaRPr>
        </a:p>
      </dsp:txBody>
      <dsp:txXfrm>
        <a:off x="4091893" y="2175222"/>
        <a:ext cx="1436489" cy="1436489"/>
      </dsp:txXfrm>
    </dsp:sp>
    <dsp:sp modelId="{A1577D2F-0406-4195-A1CE-694BF877A3DD}">
      <dsp:nvSpPr>
        <dsp:cNvPr id="0" name=""/>
        <dsp:cNvSpPr/>
      </dsp:nvSpPr>
      <dsp:spPr>
        <a:xfrm>
          <a:off x="3356981" y="0"/>
          <a:ext cx="2915876" cy="14220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bg1"/>
              </a:solidFill>
              <a:latin typeface="Cambria" pitchFamily="18" charset="0"/>
            </a:rPr>
            <a:t>выполнение правительствами обязательств по содействию прозрачности гос. управления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784001" y="208255"/>
        <a:ext cx="2061836" cy="1005542"/>
      </dsp:txXfrm>
    </dsp:sp>
    <dsp:sp modelId="{41894C39-9633-45A7-9A7F-5181D8FD176F}">
      <dsp:nvSpPr>
        <dsp:cNvPr id="0" name=""/>
        <dsp:cNvSpPr/>
      </dsp:nvSpPr>
      <dsp:spPr>
        <a:xfrm>
          <a:off x="6126513" y="2039722"/>
          <a:ext cx="2203157" cy="158406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bg1"/>
              </a:solidFill>
              <a:latin typeface="Cambria" pitchFamily="18" charset="0"/>
            </a:rPr>
            <a:t>привлечение граждан к участию</a:t>
          </a:r>
          <a:r>
            <a:rPr lang="en-US" sz="1600" b="1" kern="1200" dirty="0">
              <a:solidFill>
                <a:schemeClr val="bg1"/>
              </a:solidFill>
              <a:latin typeface="Cambria" pitchFamily="18" charset="0"/>
            </a:rPr>
            <a:t> </a:t>
          </a:r>
          <a:r>
            <a:rPr lang="ru-RU" sz="1600" b="1" kern="1200" dirty="0">
              <a:solidFill>
                <a:schemeClr val="bg1"/>
              </a:solidFill>
              <a:latin typeface="Cambria" pitchFamily="18" charset="0"/>
            </a:rPr>
            <a:t>в гос. управлении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6449158" y="2271703"/>
        <a:ext cx="1557867" cy="1120105"/>
      </dsp:txXfrm>
    </dsp:sp>
    <dsp:sp modelId="{90E0160A-0733-42CD-A9CE-1354062F3835}">
      <dsp:nvSpPr>
        <dsp:cNvPr id="0" name=""/>
        <dsp:cNvSpPr/>
      </dsp:nvSpPr>
      <dsp:spPr>
        <a:xfrm>
          <a:off x="3680982" y="4311203"/>
          <a:ext cx="2195506" cy="14220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bg1"/>
              </a:solidFill>
              <a:latin typeface="Cambria" pitchFamily="18" charset="0"/>
            </a:rPr>
            <a:t>борьба с коррупцией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002506" y="4519458"/>
        <a:ext cx="1552458" cy="1005542"/>
      </dsp:txXfrm>
    </dsp:sp>
    <dsp:sp modelId="{EB261686-5529-4C3A-B5F3-72A95CDFF6A8}">
      <dsp:nvSpPr>
        <dsp:cNvPr id="0" name=""/>
        <dsp:cNvSpPr/>
      </dsp:nvSpPr>
      <dsp:spPr>
        <a:xfrm>
          <a:off x="1018033" y="1958727"/>
          <a:ext cx="2348036" cy="17460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bg1"/>
              </a:solidFill>
              <a:latin typeface="Cambria" pitchFamily="18" charset="0"/>
            </a:rPr>
            <a:t>использование новых технологий для улучшения гос. управления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1361895" y="2214428"/>
        <a:ext cx="1660312" cy="12346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605A6-67C3-4AAA-94C1-8713C8606411}">
      <dsp:nvSpPr>
        <dsp:cNvPr id="0" name=""/>
        <dsp:cNvSpPr/>
      </dsp:nvSpPr>
      <dsp:spPr>
        <a:xfrm>
          <a:off x="168624" y="0"/>
          <a:ext cx="8806750" cy="573325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36B5CA-F319-4ABF-8A8C-3A90129742BE}">
      <dsp:nvSpPr>
        <dsp:cNvPr id="0" name=""/>
        <dsp:cNvSpPr/>
      </dsp:nvSpPr>
      <dsp:spPr>
        <a:xfrm>
          <a:off x="1878" y="1719976"/>
          <a:ext cx="2308756" cy="22933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Соответствовать требованиям </a:t>
          </a:r>
          <a:r>
            <a:rPr lang="en-US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OGP</a:t>
          </a:r>
          <a:endParaRPr lang="ru-RU" sz="18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</a:endParaRPr>
        </a:p>
      </dsp:txBody>
      <dsp:txXfrm>
        <a:off x="113828" y="1831926"/>
        <a:ext cx="2084856" cy="2069402"/>
      </dsp:txXfrm>
    </dsp:sp>
    <dsp:sp modelId="{75AE971F-31ED-42A7-A9D5-13F6FE4222AC}">
      <dsp:nvSpPr>
        <dsp:cNvPr id="0" name=""/>
        <dsp:cNvSpPr/>
      </dsp:nvSpPr>
      <dsp:spPr>
        <a:xfrm>
          <a:off x="2602635" y="1719976"/>
          <a:ext cx="1985161" cy="22933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Подписать Декларацию </a:t>
          </a:r>
          <a:r>
            <a:rPr lang="en-US" sz="19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ea typeface="+mn-ea"/>
              <a:cs typeface="+mn-cs"/>
            </a:rPr>
            <a:t>OGP</a:t>
          </a:r>
          <a:endParaRPr lang="ru-RU" sz="19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mbria" pitchFamily="18" charset="0"/>
          </a:endParaRPr>
        </a:p>
      </dsp:txBody>
      <dsp:txXfrm>
        <a:off x="2699543" y="1816884"/>
        <a:ext cx="1791345" cy="2099486"/>
      </dsp:txXfrm>
    </dsp:sp>
    <dsp:sp modelId="{C9B80FFF-E36B-40BA-B768-DFC34C2DF93C}">
      <dsp:nvSpPr>
        <dsp:cNvPr id="0" name=""/>
        <dsp:cNvSpPr/>
      </dsp:nvSpPr>
      <dsp:spPr>
        <a:xfrm>
          <a:off x="4879798" y="1719976"/>
          <a:ext cx="1985161" cy="22933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Подготовить и предоставить </a:t>
          </a:r>
          <a:r>
            <a:rPr lang="ru-RU" sz="1900" b="1" kern="12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националь-ный</a:t>
          </a:r>
          <a:r>
            <a:rPr lang="ru-RU" sz="19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 план действий</a:t>
          </a:r>
        </a:p>
      </dsp:txBody>
      <dsp:txXfrm>
        <a:off x="4976706" y="1816884"/>
        <a:ext cx="1791345" cy="2099486"/>
      </dsp:txXfrm>
    </dsp:sp>
    <dsp:sp modelId="{FF4060A1-4D93-4320-8A04-1BB1A6E25268}">
      <dsp:nvSpPr>
        <dsp:cNvPr id="0" name=""/>
        <dsp:cNvSpPr/>
      </dsp:nvSpPr>
      <dsp:spPr>
        <a:xfrm>
          <a:off x="7156960" y="1719976"/>
          <a:ext cx="1985161" cy="22933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Допускать гражданских активистов и </a:t>
          </a:r>
          <a:r>
            <a:rPr lang="ru-RU" sz="1800" b="1" kern="12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международ-ных</a:t>
          </a:r>
          <a:r>
            <a:rPr lang="ru-RU" sz="18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rPr>
            <a:t> экспертов к инспекции хода выполнения этого плана </a:t>
          </a:r>
        </a:p>
      </dsp:txBody>
      <dsp:txXfrm>
        <a:off x="7253868" y="1816884"/>
        <a:ext cx="1791345" cy="20994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812BB-150E-E44C-8566-AD3BE6900C28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0995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kumimoji="0" lang="ru-RU" b="1">
                <a:latin typeface="Constantia" charset="0"/>
              </a:rPr>
              <a:t>Цели данной инициативы состоят</a:t>
            </a:r>
            <a:r>
              <a:rPr kumimoji="0" lang="ru-RU">
                <a:latin typeface="Constantia" charset="0"/>
              </a:rPr>
              <a:t> в:</a:t>
            </a:r>
          </a:p>
          <a:p>
            <a:r>
              <a:rPr kumimoji="0" lang="ru-RU">
                <a:latin typeface="Constantia" charset="0"/>
              </a:rPr>
              <a:t>- обеспечении выполнения правительствами конкретных обязательств по содействию прозрачности государственного управления; </a:t>
            </a:r>
          </a:p>
          <a:p>
            <a:pPr>
              <a:buFontTx/>
              <a:buChar char="-"/>
            </a:pPr>
            <a:r>
              <a:rPr kumimoji="0" lang="ru-RU">
                <a:latin typeface="Constantia" charset="0"/>
              </a:rPr>
              <a:t>привлечении граждан к участию в процессах государственного управления; </a:t>
            </a:r>
          </a:p>
          <a:p>
            <a:pPr>
              <a:buFontTx/>
              <a:buChar char="-"/>
            </a:pPr>
            <a:r>
              <a:rPr kumimoji="0" lang="ru-RU">
                <a:latin typeface="Constantia" charset="0"/>
              </a:rPr>
              <a:t>борьбе с коррупцией; </a:t>
            </a:r>
          </a:p>
          <a:p>
            <a:r>
              <a:rPr kumimoji="0" lang="ru-RU">
                <a:latin typeface="Constantia" charset="0"/>
              </a:rPr>
              <a:t>- использовании новых технологий для улучшения государственного управления. </a:t>
            </a:r>
          </a:p>
          <a:p>
            <a:r>
              <a:rPr kumimoji="0" lang="ru-RU" b="1">
                <a:latin typeface="Constantia" charset="0"/>
              </a:rPr>
              <a:t>Главная цель </a:t>
            </a:r>
            <a:r>
              <a:rPr kumimoji="0" lang="ru-RU">
                <a:latin typeface="Constantia" charset="0"/>
              </a:rPr>
              <a:t>данной организации – утверждение идеалов открытого государства, то есть, с одной стороны, развитие административного профессионализма, а с другой стороны – открытость гражданскому контролю. </a:t>
            </a:r>
          </a:p>
          <a:p>
            <a:endParaRPr kumimoji="0" lang="ru-RU">
              <a:latin typeface="Constantia" charset="0"/>
            </a:endParaRPr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fld id="{D568385D-660B-D143-BEA4-164FCE6EF14D}" type="slidenum">
              <a:rPr kumimoji="0" lang="fr-CA" sz="1200">
                <a:latin typeface="Calibri" charset="0"/>
              </a:rPr>
              <a:pPr/>
              <a:t>6</a:t>
            </a:fld>
            <a:endParaRPr kumimoji="0" lang="fr-CA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695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kumimoji="0" lang="ru-RU">
                <a:latin typeface="Constantia" charset="0"/>
              </a:rPr>
              <a:t>Чтобы попасть в OGP, нужно соответствовать ряду не самых жёстких требований, подписать Декларацию об открытом гос. управлении, подготовить и предоставить план действий и допускать гражданских активистов и международных экспертов к инспекции (контролю) хода выполнения этого плана.</a:t>
            </a:r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fld id="{0687C664-228F-7A48-98AD-F1091783295E}" type="slidenum">
              <a:rPr kumimoji="0" lang="fr-CA" sz="1200">
                <a:latin typeface="Calibri" charset="0"/>
              </a:rPr>
              <a:pPr/>
              <a:t>7</a:t>
            </a:fld>
            <a:endParaRPr kumimoji="0" lang="fr-CA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436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F67E7-BDC9-1F4D-B948-2B8DD68085FA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8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8313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14A181-13EF-A144-A865-87FA212F7874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9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24731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812BB-150E-E44C-8566-AD3BE6900C28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385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27" name="Shape 3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" sz="1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Shape 32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11</a:t>
            </a:fld>
            <a:endParaRPr lang="en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53215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812BB-150E-E44C-8566-AD3BE6900C28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1660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6594644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772846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4466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913513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713593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617004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277785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87624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28114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453524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38180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PHOTO CREDIT HERE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68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  <p:sldLayoutId id="2147483709" r:id="rId12"/>
    <p:sldLayoutId id="2147483711" r:id="rId13"/>
    <p:sldLayoutId id="2147483712" r:id="rId14"/>
    <p:sldLayoutId id="2147483714" r:id="rId15"/>
    <p:sldLayoutId id="2147483722" r:id="rId16"/>
    <p:sldLayoutId id="2147483723" r:id="rId17"/>
    <p:sldLayoutId id="2147483724" r:id="rId18"/>
    <p:sldLayoutId id="2147483725" r:id="rId19"/>
    <p:sldLayoutId id="2147483726" r:id="rId20"/>
    <p:sldLayoutId id="2147483730" r:id="rId21"/>
    <p:sldLayoutId id="2147483716" r:id="rId22"/>
    <p:sldLayoutId id="2147483718" r:id="rId23"/>
    <p:sldLayoutId id="2147483686" r:id="rId24"/>
    <p:sldLayoutId id="2147483720" r:id="rId25"/>
    <p:sldLayoutId id="2147483699" r:id="rId26"/>
    <p:sldLayoutId id="2147483694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5-11-10 at 2.17.40 PM.png"/>
          <p:cNvPicPr>
            <a:picLocks noChangeAspect="1"/>
          </p:cNvPicPr>
          <p:nvPr/>
        </p:nvPicPr>
        <p:blipFill rotWithShape="1">
          <a:blip r:embed="rId2"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63" r="10526" b="24954"/>
          <a:stretch/>
        </p:blipFill>
        <p:spPr>
          <a:xfrm>
            <a:off x="-1041441" y="281418"/>
            <a:ext cx="10285068" cy="45099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949" y="4791398"/>
            <a:ext cx="8454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Партнерство «Открытое правительство»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 err="1">
                <a:solidFill>
                  <a:schemeClr val="tx2">
                    <a:lumMod val="75000"/>
                  </a:schemeClr>
                </a:solidFill>
              </a:rPr>
              <a:t>г.Бишкек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Кыргызская Республика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82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7A4CD-7183-7D4D-BC08-098EC7ED0B3F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321168"/>
            <a:ext cx="9162641" cy="4386913"/>
          </a:xfrm>
        </p:spPr>
      </p:pic>
      <p:sp>
        <p:nvSpPr>
          <p:cNvPr id="7" name="Rectangle 6"/>
          <p:cNvSpPr/>
          <p:nvPr/>
        </p:nvSpPr>
        <p:spPr>
          <a:xfrm>
            <a:off x="0" y="0"/>
            <a:ext cx="9162641" cy="249310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60934" y="169724"/>
            <a:ext cx="8800186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4400" dirty="0">
                <a:solidFill>
                  <a:schemeClr val="bg1"/>
                </a:solidFill>
                <a:latin typeface="Calibri"/>
                <a:ea typeface="Avenir Book" charset="0"/>
                <a:cs typeface="Calibri"/>
              </a:rPr>
              <a:t>Стартовало в </a:t>
            </a:r>
            <a:r>
              <a:rPr lang="en-US" sz="4400" dirty="0">
                <a:solidFill>
                  <a:srgbClr val="FFFFFF"/>
                </a:solidFill>
                <a:latin typeface="Calibri"/>
                <a:ea typeface="Avenir Book" charset="0"/>
                <a:cs typeface="Calibri"/>
              </a:rPr>
              <a:t>2011</a:t>
            </a:r>
            <a:r>
              <a:rPr lang="ru-RU" sz="4400" dirty="0">
                <a:solidFill>
                  <a:srgbClr val="FFFFFF"/>
                </a:solidFill>
                <a:latin typeface="Calibri"/>
                <a:ea typeface="Avenir Book" charset="0"/>
                <a:cs typeface="Calibri"/>
              </a:rPr>
              <a:t> году</a:t>
            </a:r>
            <a:endParaRPr lang="en-US" sz="4400" dirty="0">
              <a:solidFill>
                <a:srgbClr val="FFFFFF"/>
              </a:solidFill>
              <a:latin typeface="Calibri"/>
              <a:ea typeface="Avenir Book" charset="0"/>
              <a:cs typeface="Calibri"/>
            </a:endParaRPr>
          </a:p>
          <a:p>
            <a:pPr>
              <a:spcAft>
                <a:spcPts val="1200"/>
              </a:spcAft>
            </a:pPr>
            <a:r>
              <a:rPr lang="ru-RU" sz="2300" dirty="0">
                <a:solidFill>
                  <a:srgbClr val="FFFFFF"/>
                </a:solidFill>
                <a:latin typeface="Avenir Book" charset="0"/>
                <a:ea typeface="Avenir Book" charset="0"/>
                <a:cs typeface="Avenir Book" charset="0"/>
              </a:rPr>
              <a:t>Многосторонняя международная платформа</a:t>
            </a:r>
            <a:endParaRPr lang="en-US" sz="2300" dirty="0">
              <a:solidFill>
                <a:srgbClr val="FFFFFF"/>
              </a:solidFill>
              <a:latin typeface="Avenir Book" charset="0"/>
              <a:ea typeface="Avenir Book" charset="0"/>
              <a:cs typeface="Avenir Book" charset="0"/>
            </a:endParaRPr>
          </a:p>
          <a:p>
            <a:pPr>
              <a:spcAft>
                <a:spcPts val="1200"/>
              </a:spcAft>
            </a:pPr>
            <a:r>
              <a:rPr lang="ru-RU" sz="2300" dirty="0">
                <a:solidFill>
                  <a:srgbClr val="FFFFFF"/>
                </a:solidFill>
                <a:latin typeface="Avenir Book" charset="0"/>
                <a:ea typeface="Avenir Book" charset="0"/>
                <a:cs typeface="Avenir Book" charset="0"/>
              </a:rPr>
              <a:t>Повышает открытость и подотчетность правительств, помогая им лучше реагировать на нужды граждан</a:t>
            </a:r>
            <a:endParaRPr lang="en-US" sz="2300" dirty="0">
              <a:solidFill>
                <a:srgbClr val="FFFFFF"/>
              </a:solidFill>
              <a:latin typeface="Avenir Book" charset="0"/>
              <a:ea typeface="Avenir Book" charset="0"/>
              <a:cs typeface="Avenir Book" charset="0"/>
            </a:endParaRPr>
          </a:p>
          <a:p>
            <a:pPr>
              <a:spcAft>
                <a:spcPts val="1200"/>
              </a:spcAft>
            </a:pPr>
            <a:r>
              <a:rPr lang="ru-RU" sz="2300" dirty="0">
                <a:solidFill>
                  <a:srgbClr val="FFFFFF"/>
                </a:solidFill>
                <a:latin typeface="Avenir Book" charset="0"/>
                <a:ea typeface="Avenir Book" charset="0"/>
                <a:cs typeface="Avenir Book" charset="0"/>
              </a:rPr>
              <a:t>Под руководством Координационного комитета в составе представителей правительств и гражданского общества</a:t>
            </a:r>
            <a:endParaRPr lang="en-US" sz="2300" dirty="0">
              <a:solidFill>
                <a:srgbClr val="FFFFFF"/>
              </a:solidFill>
              <a:latin typeface="Avenir Book" charset="0"/>
              <a:ea typeface="Avenir Book" charset="0"/>
              <a:cs typeface="Avenir Book" charset="0"/>
            </a:endParaRPr>
          </a:p>
          <a:p>
            <a:pPr>
              <a:spcAft>
                <a:spcPts val="1200"/>
              </a:spcAft>
            </a:pPr>
            <a:r>
              <a:rPr lang="ru-RU" sz="2300" dirty="0">
                <a:solidFill>
                  <a:srgbClr val="FFFFFF"/>
                </a:solidFill>
                <a:latin typeface="Avenir Book" charset="0"/>
                <a:ea typeface="Avenir Book" charset="0"/>
                <a:cs typeface="Avenir Book" charset="0"/>
              </a:rPr>
              <a:t>Правительства и гражданское общество совместно разрабатывают и проводят в жизнь масштабные реформы по программе «Открытое правительство»</a:t>
            </a:r>
            <a:endParaRPr lang="en-US" sz="2400" dirty="0">
              <a:solidFill>
                <a:schemeClr val="bg1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807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hape 138"/>
          <p:cNvPicPr preferRelativeResize="0"/>
          <p:nvPr/>
        </p:nvPicPr>
        <p:blipFill rotWithShape="1">
          <a:blip r:embed="rId3">
            <a:alphaModFix/>
          </a:blip>
          <a:srcRect l="30586" t="22662" r="30455" b="25859"/>
          <a:stretch/>
        </p:blipFill>
        <p:spPr>
          <a:xfrm>
            <a:off x="210269" y="1561974"/>
            <a:ext cx="1106468" cy="10270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139"/>
          <p:cNvSpPr txBox="1"/>
          <p:nvPr/>
        </p:nvSpPr>
        <p:spPr>
          <a:xfrm>
            <a:off x="1316737" y="1276072"/>
            <a:ext cx="7814821" cy="176212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ru-RU" sz="2400" b="1" i="0" u="none" strike="noStrike" cap="none" baseline="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Равноправное партнерство между правительством и гражданским обществом</a:t>
            </a:r>
            <a:endParaRPr lang="en-US" sz="2400" b="1" i="0" u="none" strike="noStrike" cap="none" baseline="0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3038" lvl="0" indent="-173038"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Гражданское общество получает платформу для озвучивания своих запросов и </a:t>
            </a:r>
            <a:r>
              <a:rPr lang="ru-RU" sz="20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формирования приоритетов вместе с правительством 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3038" marR="0" lvl="0" indent="-17303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Общая ответственность за то, чтобы это партнерство работало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Shape 140"/>
          <p:cNvPicPr preferRelativeResize="0"/>
          <p:nvPr/>
        </p:nvPicPr>
        <p:blipFill rotWithShape="1">
          <a:blip r:embed="rId4">
            <a:alphaModFix/>
          </a:blip>
          <a:srcRect l="29448" t="23135" r="28333" b="23017"/>
          <a:stretch/>
        </p:blipFill>
        <p:spPr>
          <a:xfrm>
            <a:off x="210270" y="3621023"/>
            <a:ext cx="1106466" cy="106070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Shape 141"/>
          <p:cNvSpPr txBox="1"/>
          <p:nvPr/>
        </p:nvSpPr>
        <p:spPr>
          <a:xfrm>
            <a:off x="1492303" y="3430828"/>
            <a:ext cx="7639256" cy="158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ru-RU" sz="2400" b="1" i="0" u="none" strike="noStrike" cap="none" baseline="0" dirty="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Направлено на практическое осуществление</a:t>
            </a:r>
            <a:endParaRPr lang="en-US" sz="2400" b="1" i="0" u="none" strike="noStrike" cap="none" baseline="0" dirty="0">
              <a:solidFill>
                <a:srgbClr val="E36C0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3038" marR="0" lvl="0" indent="-17303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Страны формулируют конкретные, амбициозные обязательства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3038" marR="0" lvl="0" indent="-17303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Разные стартовые позиции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разные приоритеты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но страны обязуются непрерывно улучшать положение дел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None/>
            </a:pPr>
            <a:endParaRPr sz="24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Shape 143"/>
          <p:cNvSpPr txBox="1"/>
          <p:nvPr/>
        </p:nvSpPr>
        <p:spPr>
          <a:xfrm>
            <a:off x="210269" y="90715"/>
            <a:ext cx="8678862" cy="10195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buSzPct val="25000"/>
              <a:buNone/>
            </a:pPr>
            <a:r>
              <a:rPr lang="ru-RU" sz="440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Уникальная модель</a:t>
            </a:r>
            <a:endParaRPr lang="en-US" sz="440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" name="Shape 144"/>
          <p:cNvCxnSpPr/>
          <p:nvPr/>
        </p:nvCxnSpPr>
        <p:spPr>
          <a:xfrm>
            <a:off x="732252" y="3038192"/>
            <a:ext cx="7589519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19" name="Shape 145"/>
          <p:cNvCxnSpPr/>
          <p:nvPr/>
        </p:nvCxnSpPr>
        <p:spPr>
          <a:xfrm>
            <a:off x="732252" y="5017028"/>
            <a:ext cx="7589519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20" name="Shape 146"/>
          <p:cNvSpPr/>
          <p:nvPr/>
        </p:nvSpPr>
        <p:spPr>
          <a:xfrm>
            <a:off x="1492302" y="5209488"/>
            <a:ext cx="7396829" cy="121045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ct val="100000"/>
            </a:pPr>
            <a:r>
              <a:rPr lang="ru-RU" sz="2400" b="1" dirty="0">
                <a:solidFill>
                  <a:srgbClr val="4491D6"/>
                </a:solidFill>
                <a:ea typeface="Calibri"/>
                <a:cs typeface="Calibri"/>
                <a:sym typeface="Calibri"/>
              </a:rPr>
              <a:t>Объективный и независимый мониторинг</a:t>
            </a:r>
            <a:endParaRPr lang="en-US" sz="2400" b="1" dirty="0">
              <a:solidFill>
                <a:srgbClr val="4491D6"/>
              </a:solidFill>
              <a:ea typeface="Calibri"/>
              <a:cs typeface="Calibri"/>
              <a:sym typeface="Calibri"/>
            </a:endParaRPr>
          </a:p>
          <a:p>
            <a:pPr marL="173038" marR="0" lvl="0" indent="-17303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Подлежит независимому мониторингу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3038" marR="0" lvl="0" indent="-173038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ru-RU" sz="20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Все данные о достигнутом страной прогрессе находятся в широком доступе</a:t>
            </a:r>
            <a:endParaRPr lang="en-US" sz="2000" b="0" i="0" u="none" strike="noStrike" cap="none" baseline="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Shape 1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0271" y="5209488"/>
            <a:ext cx="1106466" cy="98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816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Название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0" lang="en-US" sz="4100">
                <a:latin typeface="Calibri" charset="0"/>
              </a:rPr>
              <a:t>Принципы </a:t>
            </a:r>
            <a:r>
              <a:rPr kumimoji="0" lang="ru-RU" sz="4100">
                <a:latin typeface="Calibri" charset="0"/>
              </a:rPr>
              <a:t>Открытого Правительства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kumimoji="0" lang="en-US" sz="2100" b="1" dirty="0" err="1">
                <a:latin typeface="Constantia" charset="0"/>
              </a:rPr>
              <a:t>Прозрачность</a:t>
            </a:r>
            <a:r>
              <a:rPr kumimoji="0" lang="en-US" sz="2100" b="1" dirty="0">
                <a:latin typeface="Constantia" charset="0"/>
              </a:rPr>
              <a:t>: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информация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ru-RU" sz="2100" dirty="0">
                <a:latin typeface="Constantia" charset="0"/>
              </a:rPr>
              <a:t>о работе </a:t>
            </a:r>
            <a:r>
              <a:rPr kumimoji="0" lang="en-US" sz="2100" dirty="0" err="1">
                <a:latin typeface="Constantia" charset="0"/>
              </a:rPr>
              <a:t>государственн</a:t>
            </a:r>
            <a:r>
              <a:rPr kumimoji="0" lang="ru-RU" sz="2100" dirty="0" err="1">
                <a:latin typeface="Constantia" charset="0"/>
              </a:rPr>
              <a:t>ых</a:t>
            </a:r>
            <a:r>
              <a:rPr kumimoji="0" lang="ru-RU" sz="2100" dirty="0">
                <a:latin typeface="Constantia" charset="0"/>
              </a:rPr>
              <a:t> органов </a:t>
            </a:r>
            <a:r>
              <a:rPr kumimoji="0" lang="en-US" sz="2100" dirty="0">
                <a:latin typeface="Constantia" charset="0"/>
              </a:rPr>
              <a:t>(</a:t>
            </a:r>
            <a:r>
              <a:rPr kumimoji="0" lang="en-US" sz="2100" dirty="0" err="1">
                <a:latin typeface="Constantia" charset="0"/>
              </a:rPr>
              <a:t>в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том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числе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деятельности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и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решениях</a:t>
            </a:r>
            <a:r>
              <a:rPr kumimoji="0" lang="en-US" sz="2100" dirty="0">
                <a:latin typeface="Constantia" charset="0"/>
              </a:rPr>
              <a:t>) </a:t>
            </a:r>
            <a:r>
              <a:rPr kumimoji="0" lang="en-US" sz="2100" dirty="0" err="1">
                <a:latin typeface="Constantia" charset="0"/>
              </a:rPr>
              <a:t>является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открытой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всеобъемлющей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своевременной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свободно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доступн</a:t>
            </a:r>
            <a:r>
              <a:rPr kumimoji="0" lang="ru-RU" sz="2100" dirty="0">
                <a:latin typeface="Constantia" charset="0"/>
              </a:rPr>
              <a:t>ой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для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общественности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и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отвечает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основным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стандартам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открытых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данных</a:t>
            </a:r>
            <a:r>
              <a:rPr lang="en-US" sz="2100" dirty="0">
                <a:latin typeface="Constantia" charset="0"/>
              </a:rPr>
              <a:t>.</a:t>
            </a:r>
            <a:endParaRPr kumimoji="0" lang="ru-RU" sz="2100" dirty="0">
              <a:latin typeface="Constantia" charset="0"/>
            </a:endParaRPr>
          </a:p>
          <a:p>
            <a:pPr>
              <a:lnSpc>
                <a:spcPct val="70000"/>
              </a:lnSpc>
            </a:pPr>
            <a:endParaRPr kumimoji="0" lang="en-US" sz="2100" dirty="0">
              <a:latin typeface="Constantia" charset="0"/>
            </a:endParaRPr>
          </a:p>
          <a:p>
            <a:pPr>
              <a:lnSpc>
                <a:spcPct val="70000"/>
              </a:lnSpc>
            </a:pPr>
            <a:r>
              <a:rPr kumimoji="0" lang="en-US" sz="2100" b="1" dirty="0" err="1">
                <a:latin typeface="Constantia" charset="0"/>
              </a:rPr>
              <a:t>Участие</a:t>
            </a:r>
            <a:r>
              <a:rPr kumimoji="0" lang="en-US" sz="2100" b="1" dirty="0">
                <a:latin typeface="Constantia" charset="0"/>
              </a:rPr>
              <a:t> </a:t>
            </a:r>
            <a:r>
              <a:rPr kumimoji="0" lang="en-US" sz="2100" b="1" dirty="0" err="1">
                <a:latin typeface="Constantia" charset="0"/>
              </a:rPr>
              <a:t>граждан</a:t>
            </a:r>
            <a:r>
              <a:rPr kumimoji="0" lang="en-US" sz="2100" b="1" dirty="0">
                <a:latin typeface="Constantia" charset="0"/>
              </a:rPr>
              <a:t>: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Правительства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стремятся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мобилизовать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граждан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к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участию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в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общественных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дебатах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обеспечивают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возможность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ru-RU" sz="2100" dirty="0">
                <a:latin typeface="Constantia" charset="0"/>
              </a:rPr>
              <a:t>внесения гражданами </a:t>
            </a:r>
            <a:r>
              <a:rPr kumimoji="0" lang="en-US" sz="2100" dirty="0" err="1">
                <a:latin typeface="Constantia" charset="0"/>
              </a:rPr>
              <a:t>вклад</a:t>
            </a:r>
            <a:r>
              <a:rPr kumimoji="0" lang="ru-RU" sz="2100" dirty="0">
                <a:latin typeface="Constantia" charset="0"/>
              </a:rPr>
              <a:t>а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в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принимаемые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решения</a:t>
            </a:r>
            <a:r>
              <a:rPr kumimoji="0" lang="ru-RU" sz="2100" dirty="0">
                <a:latin typeface="Constantia" charset="0"/>
              </a:rPr>
              <a:t> государственными органами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которые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приводят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к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более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гибкому</a:t>
            </a:r>
            <a:r>
              <a:rPr kumimoji="0" lang="en-US" sz="2100" dirty="0">
                <a:latin typeface="Constantia" charset="0"/>
              </a:rPr>
              <a:t>, </a:t>
            </a:r>
            <a:r>
              <a:rPr kumimoji="0" lang="en-US" sz="2100" dirty="0" err="1">
                <a:latin typeface="Constantia" charset="0"/>
              </a:rPr>
              <a:t>инновационному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и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эффективному</a:t>
            </a:r>
            <a:r>
              <a:rPr kumimoji="0" lang="en-US" sz="2100" dirty="0">
                <a:latin typeface="Constantia" charset="0"/>
              </a:rPr>
              <a:t> </a:t>
            </a:r>
            <a:r>
              <a:rPr kumimoji="0" lang="en-US" sz="2100" dirty="0" err="1">
                <a:latin typeface="Constantia" charset="0"/>
              </a:rPr>
              <a:t>управлению</a:t>
            </a:r>
            <a:r>
              <a:rPr kumimoji="0" lang="en-US" sz="2100" dirty="0">
                <a:latin typeface="Constantia" charset="0"/>
              </a:rPr>
              <a:t>.</a:t>
            </a:r>
          </a:p>
        </p:txBody>
      </p:sp>
      <p:pic>
        <p:nvPicPr>
          <p:cNvPr id="20483" name="Picture 4" descr="http://www.opengovpartnership.org/sites/default/files/styles/ogp_slideshow/public/SummitLogo1.png?itok=UAYi3G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930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Название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0" lang="en-US" sz="4100">
                <a:latin typeface="Calibri" charset="0"/>
              </a:rPr>
              <a:t>Принципы </a:t>
            </a:r>
            <a:r>
              <a:rPr kumimoji="0" lang="ru-RU" sz="4100">
                <a:latin typeface="Calibri" charset="0"/>
              </a:rPr>
              <a:t>Открытого Правительства </a:t>
            </a:r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 lnSpcReduction="10000"/>
          </a:bodyPr>
          <a:lstStyle/>
          <a:p>
            <a:r>
              <a:rPr kumimoji="0" lang="en-US" sz="2300" b="1" dirty="0" err="1">
                <a:latin typeface="Constantia" charset="0"/>
              </a:rPr>
              <a:t>Общественн</a:t>
            </a:r>
            <a:r>
              <a:rPr kumimoji="0" lang="ru-RU" sz="2300" b="1" dirty="0" err="1">
                <a:latin typeface="Constantia" charset="0"/>
              </a:rPr>
              <a:t>ая</a:t>
            </a:r>
            <a:r>
              <a:rPr kumimoji="0" lang="ru-RU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подотчетность</a:t>
            </a:r>
            <a:r>
              <a:rPr kumimoji="0" lang="en-US" sz="2300" b="1" dirty="0">
                <a:latin typeface="Constantia" charset="0"/>
              </a:rPr>
              <a:t>: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правила</a:t>
            </a:r>
            <a:r>
              <a:rPr kumimoji="0" lang="en-US" sz="2300" dirty="0">
                <a:latin typeface="Constantia" charset="0"/>
              </a:rPr>
              <a:t>, </a:t>
            </a:r>
            <a:r>
              <a:rPr kumimoji="0" lang="en-US" sz="2300" dirty="0" err="1">
                <a:latin typeface="Constantia" charset="0"/>
              </a:rPr>
              <a:t>нормы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механизмы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требуют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от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государственных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структур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доказательств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необходимости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осуществляемых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ими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действиях</a:t>
            </a:r>
            <a:r>
              <a:rPr kumimoji="0" lang="ru-RU" sz="2300" dirty="0">
                <a:latin typeface="Constantia" charset="0"/>
              </a:rPr>
              <a:t>, </a:t>
            </a:r>
            <a:r>
              <a:rPr kumimoji="0" lang="en-US" sz="2300" dirty="0" err="1">
                <a:latin typeface="Constantia" charset="0"/>
              </a:rPr>
              <a:t>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действовать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соответствии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с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критикой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или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требованиям</a:t>
            </a:r>
            <a:r>
              <a:rPr kumimoji="0" lang="en-US" sz="2300" dirty="0">
                <a:latin typeface="Constantia" charset="0"/>
              </a:rPr>
              <a:t>, </a:t>
            </a:r>
            <a:r>
              <a:rPr kumimoji="0" lang="en-US" sz="2300" dirty="0" err="1">
                <a:latin typeface="Constantia" charset="0"/>
              </a:rPr>
              <a:t>предъявляемых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им</a:t>
            </a:r>
            <a:r>
              <a:rPr kumimoji="0" lang="en-US" sz="2300" dirty="0">
                <a:latin typeface="Constantia" charset="0"/>
              </a:rPr>
              <a:t>, </a:t>
            </a:r>
            <a:r>
              <a:rPr kumimoji="0" lang="en-US" sz="2300" dirty="0" err="1">
                <a:latin typeface="Constantia" charset="0"/>
              </a:rPr>
              <a:t>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принимать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на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себя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ответственность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за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неисполнение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отношении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законов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или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обязательств</a:t>
            </a:r>
            <a:r>
              <a:rPr kumimoji="0" lang="en-US" sz="2300" dirty="0">
                <a:latin typeface="Constantia" charset="0"/>
              </a:rPr>
              <a:t>.</a:t>
            </a:r>
          </a:p>
          <a:p>
            <a:r>
              <a:rPr kumimoji="0" lang="en-US" sz="2300" b="1" dirty="0" err="1">
                <a:latin typeface="Constantia" charset="0"/>
              </a:rPr>
              <a:t>Технологии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и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инновации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для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прозрачности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и</a:t>
            </a:r>
            <a:r>
              <a:rPr kumimoji="0" lang="en-US" sz="2300" b="1" dirty="0">
                <a:latin typeface="Constantia" charset="0"/>
              </a:rPr>
              <a:t> </a:t>
            </a:r>
            <a:r>
              <a:rPr kumimoji="0" lang="en-US" sz="2300" b="1" dirty="0" err="1">
                <a:latin typeface="Constantia" charset="0"/>
              </a:rPr>
              <a:t>подотчетности</a:t>
            </a:r>
            <a:r>
              <a:rPr kumimoji="0" lang="en-US" sz="2300" b="1" dirty="0">
                <a:latin typeface="Constantia" charset="0"/>
              </a:rPr>
              <a:t>: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Правительства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принимают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важность</a:t>
            </a:r>
            <a:r>
              <a:rPr kumimoji="0" lang="ru-RU" sz="2300" dirty="0">
                <a:latin typeface="Constantia" charset="0"/>
              </a:rPr>
              <a:t> -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предоставления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гражданам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открытого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доступа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к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технологиям</a:t>
            </a:r>
            <a:r>
              <a:rPr lang="ru-RU" sz="2300" dirty="0">
                <a:latin typeface="Constantia" charset="0"/>
              </a:rPr>
              <a:t>;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lang="ru-RU" sz="2300" dirty="0">
                <a:latin typeface="Constantia" charset="0"/>
              </a:rPr>
              <a:t>-</a:t>
            </a:r>
            <a:r>
              <a:rPr kumimoji="0" lang="ru-RU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рол</a:t>
            </a:r>
            <a:r>
              <a:rPr kumimoji="0" lang="ru-RU" sz="2300" dirty="0">
                <a:latin typeface="Constantia" charset="0"/>
              </a:rPr>
              <a:t>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новых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технологий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в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продвижении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инноваций</a:t>
            </a:r>
            <a:r>
              <a:rPr kumimoji="0" lang="ru-RU" sz="2300" dirty="0">
                <a:latin typeface="Constantia" charset="0"/>
              </a:rPr>
              <a:t>;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ru-RU" sz="2300" dirty="0">
                <a:latin typeface="Constantia" charset="0"/>
              </a:rPr>
              <a:t>- </a:t>
            </a:r>
            <a:r>
              <a:rPr kumimoji="0" lang="en-US" sz="2300" dirty="0" err="1">
                <a:latin typeface="Constantia" charset="0"/>
              </a:rPr>
              <a:t>повышения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потенциала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граждан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lang="ru-RU" sz="2300" dirty="0">
                <a:latin typeface="Constantia" charset="0"/>
              </a:rPr>
              <a:t>для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использовани</a:t>
            </a:r>
            <a:r>
              <a:rPr kumimoji="0" lang="ru-RU" sz="2300" dirty="0">
                <a:latin typeface="Constantia" charset="0"/>
              </a:rPr>
              <a:t>я</a:t>
            </a:r>
            <a:r>
              <a:rPr kumimoji="0" lang="en-US" sz="2300" dirty="0">
                <a:latin typeface="Constantia" charset="0"/>
              </a:rPr>
              <a:t> </a:t>
            </a:r>
            <a:r>
              <a:rPr kumimoji="0" lang="en-US" sz="2300" dirty="0" err="1">
                <a:latin typeface="Constantia" charset="0"/>
              </a:rPr>
              <a:t>технологий</a:t>
            </a:r>
            <a:r>
              <a:rPr kumimoji="0" lang="en-US" sz="2300" dirty="0">
                <a:latin typeface="Constantia" charset="0"/>
              </a:rPr>
              <a:t>. </a:t>
            </a:r>
          </a:p>
        </p:txBody>
      </p:sp>
      <p:pic>
        <p:nvPicPr>
          <p:cNvPr id="21507" name="Picture 4" descr="http://www.opengovpartnership.org/sites/default/files/styles/ogp_slideshow/public/SummitLogo1.png?itok=UAYi3G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891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60511" y="188640"/>
            <a:ext cx="402302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>
                <a:ln w="10541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lumMod val="20000"/>
                      <a:lumOff val="80000"/>
                      <a:alpha val="60000"/>
                    </a:schemeClr>
                  </a:glow>
                </a:effectLst>
                <a:latin typeface="Cambria" pitchFamily="18" charset="0"/>
                <a:ea typeface="+mn-ea"/>
                <a:cs typeface="+mn-cs"/>
              </a:rPr>
              <a:t>Цели создания </a:t>
            </a:r>
            <a:r>
              <a:rPr lang="en-US" sz="3200" b="1" dirty="0">
                <a:ln w="10541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lumMod val="20000"/>
                      <a:lumOff val="80000"/>
                      <a:alpha val="60000"/>
                    </a:schemeClr>
                  </a:glow>
                </a:effectLst>
                <a:latin typeface="Cambria" pitchFamily="18" charset="0"/>
                <a:ea typeface="+mn-ea"/>
                <a:cs typeface="+mn-cs"/>
              </a:rPr>
              <a:t>OGP</a:t>
            </a:r>
            <a:endParaRPr lang="ru-RU" sz="3200" b="1" dirty="0">
              <a:ln w="10541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01600">
                  <a:schemeClr val="accent1">
                    <a:lumMod val="20000"/>
                    <a:lumOff val="80000"/>
                    <a:alpha val="60000"/>
                  </a:schemeClr>
                </a:glow>
              </a:effectLst>
              <a:ea typeface="+mn-ea"/>
              <a:cs typeface="+mn-cs"/>
            </a:endParaRPr>
          </a:p>
        </p:txBody>
      </p:sp>
      <p:graphicFrame>
        <p:nvGraphicFramePr>
          <p:cNvPr id="2" name="Схема 1"/>
          <p:cNvGraphicFramePr/>
          <p:nvPr>
            <p:extLst/>
          </p:nvPr>
        </p:nvGraphicFramePr>
        <p:xfrm>
          <a:off x="1" y="836712"/>
          <a:ext cx="9143999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095258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64524F-4FFD-46EB-8DB9-61CD80FBD3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8B64524F-4FFD-46EB-8DB9-61CD80FBD3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577D2F-0406-4195-A1CE-694BF877A3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A1577D2F-0406-4195-A1CE-694BF877A3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16286B4-4FDB-4264-AC3F-4A25BF2598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716286B4-4FDB-4264-AC3F-4A25BF2598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1894C39-9633-45A7-9A7F-5181D8FD17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41894C39-9633-45A7-9A7F-5181D8FD17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EF8095-C810-4D2D-8343-DE6935D880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35EF8095-C810-4D2D-8343-DE6935D880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0E0160A-0733-42CD-A9CE-1354062F38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90E0160A-0733-42CD-A9CE-1354062F38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9E591D6-FBE5-48DB-B38C-02492DEECB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dgm id="{09E591D6-FBE5-48DB-B38C-02492DEECB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B261686-5529-4C3A-B5F3-72A95CDFF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graphicEl>
                                              <a:dgm id="{EB261686-5529-4C3A-B5F3-72A95CDFF6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243597F-6557-481D-AEFA-D5265B9472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7243597F-6557-481D-AEFA-D5265B9472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4883" y="188640"/>
            <a:ext cx="68143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ln w="10541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lumMod val="20000"/>
                      <a:lumOff val="80000"/>
                      <a:alpha val="60000"/>
                    </a:schemeClr>
                  </a:glow>
                </a:effectLst>
                <a:latin typeface="Cambria" pitchFamily="18" charset="0"/>
                <a:ea typeface="+mn-ea"/>
                <a:cs typeface="+mn-cs"/>
              </a:rPr>
              <a:t>Условия вступления в </a:t>
            </a:r>
            <a:r>
              <a:rPr lang="en-US" sz="4000" b="1" dirty="0">
                <a:ln w="10541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lumMod val="20000"/>
                      <a:lumOff val="80000"/>
                      <a:alpha val="60000"/>
                    </a:schemeClr>
                  </a:glow>
                </a:effectLst>
                <a:latin typeface="Cambria" pitchFamily="18" charset="0"/>
                <a:ea typeface="+mn-ea"/>
                <a:cs typeface="+mn-cs"/>
              </a:rPr>
              <a:t>OGP</a:t>
            </a:r>
            <a:r>
              <a:rPr lang="ru-RU" sz="4000" b="1" dirty="0">
                <a:ln w="10541" cmpd="sng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1">
                      <a:lumMod val="20000"/>
                      <a:lumOff val="80000"/>
                      <a:alpha val="60000"/>
                    </a:schemeClr>
                  </a:glow>
                </a:effectLst>
                <a:latin typeface="Cambria" pitchFamily="18" charset="0"/>
                <a:ea typeface="+mn-ea"/>
                <a:cs typeface="+mn-cs"/>
              </a:rPr>
              <a:t> </a:t>
            </a:r>
            <a:endParaRPr lang="ru-RU" sz="4000" b="1" dirty="0">
              <a:ln w="10541" cmpd="sng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101600">
                  <a:schemeClr val="accent1">
                    <a:lumMod val="20000"/>
                    <a:lumOff val="80000"/>
                    <a:alpha val="60000"/>
                  </a:schemeClr>
                </a:glow>
              </a:effectLst>
              <a:ea typeface="+mn-ea"/>
              <a:cs typeface="+mn-cs"/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0" y="1124744"/>
          <a:ext cx="9144000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009652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E8605A6-67C3-4AAA-94C1-8713C8606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1E8605A6-67C3-4AAA-94C1-8713C86064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36B5CA-F319-4ABF-8A8C-3A90129742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CD36B5CA-F319-4ABF-8A8C-3A90129742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5AE971F-31ED-42A7-A9D5-13F6FE4222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75AE971F-31ED-42A7-A9D5-13F6FE4222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9B80FFF-E36B-40BA-B768-DFC34C2DF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C9B80FFF-E36B-40BA-B768-DFC34C2DF9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F4060A1-4D93-4320-8A04-1BB1A6E25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FF4060A1-4D93-4320-8A04-1BB1A6E252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23183" y="919021"/>
            <a:ext cx="786039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>
              <a:buFont typeface="Times New Roman" charset="0"/>
              <a:buNone/>
              <a:defRPr/>
            </a:pPr>
            <a:endParaRPr lang="en-US" sz="24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sz="2400" b="1" dirty="0">
                <a:solidFill>
                  <a:prstClr val="white"/>
                </a:solidFill>
                <a:latin typeface="Calibri"/>
                <a:cs typeface="Calibri"/>
              </a:rPr>
              <a:t>Прозрачность бюджета</a:t>
            </a:r>
            <a:endParaRPr lang="en-US" sz="24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Измеряется Индексом открытого бюджета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 (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обследовано 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100 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стран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)</a:t>
            </a:r>
          </a:p>
          <a:p>
            <a:pPr marL="39688">
              <a:buFont typeface="Times New Roman" charset="0"/>
              <a:buNone/>
              <a:defRPr/>
            </a:pPr>
            <a:endParaRPr lang="en-US" sz="1000" dirty="0">
              <a:solidFill>
                <a:prstClr val="white"/>
              </a:solidFill>
              <a:latin typeface="Calibri"/>
              <a:cs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3976" y="2590407"/>
            <a:ext cx="752307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>
              <a:buFont typeface="Times New Roman" charset="0"/>
              <a:buNone/>
              <a:defRPr/>
            </a:pPr>
            <a:r>
              <a:rPr lang="ru-RU" sz="2200" b="1" dirty="0">
                <a:solidFill>
                  <a:prstClr val="white"/>
                </a:solidFill>
                <a:latin typeface="Calibri"/>
                <a:cs typeface="Calibri"/>
              </a:rPr>
              <a:t>Доступ к информации</a:t>
            </a:r>
            <a:endParaRPr lang="en-US" sz="22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Измеряется на основании базы данных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 Right2Info.org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, посвященной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законам о свободе информации и конституционным положениям о доступе к информации</a:t>
            </a:r>
            <a:endParaRPr lang="en-US" dirty="0">
              <a:solidFill>
                <a:prstClr val="white"/>
              </a:solidFill>
              <a:latin typeface="Calibri"/>
              <a:cs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3975" y="3995512"/>
            <a:ext cx="728222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>
              <a:buFont typeface="Times New Roman" charset="0"/>
              <a:buNone/>
              <a:defRPr/>
            </a:pPr>
            <a:endParaRPr lang="en-US" sz="10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sz="2200" b="1" dirty="0">
                <a:solidFill>
                  <a:prstClr val="white"/>
                </a:solidFill>
                <a:latin typeface="Calibri"/>
                <a:cs typeface="Calibri"/>
              </a:rPr>
              <a:t>Раскрытие данных об имуществе и доходах</a:t>
            </a:r>
            <a:endParaRPr lang="en-US" sz="22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Измеряется на основании базы данных Всемирного банка «Раскрытие данных об имуществе и доходах государственных должностных лиц»</a:t>
            </a:r>
            <a:endParaRPr lang="en-US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endParaRPr lang="en-US" sz="1000" b="1" dirty="0">
              <a:solidFill>
                <a:prstClr val="white"/>
              </a:solidFill>
              <a:latin typeface="Calibri"/>
              <a:cs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53976" y="5288985"/>
            <a:ext cx="728222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>
              <a:buFont typeface="Times New Roman" charset="0"/>
              <a:buNone/>
              <a:defRPr/>
            </a:pPr>
            <a:r>
              <a:rPr lang="ru-RU" sz="2200" b="1" dirty="0">
                <a:solidFill>
                  <a:prstClr val="white"/>
                </a:solidFill>
                <a:latin typeface="Calibri"/>
                <a:cs typeface="Calibri"/>
              </a:rPr>
              <a:t>Участие граждан</a:t>
            </a:r>
            <a:endParaRPr lang="en-US" sz="2200" b="1" dirty="0">
              <a:solidFill>
                <a:prstClr val="white"/>
              </a:solidFill>
              <a:latin typeface="Calibri"/>
              <a:cs typeface="Calibri"/>
            </a:endParaRPr>
          </a:p>
          <a:p>
            <a:pPr marL="39688">
              <a:buFont typeface="Times New Roman" charset="0"/>
              <a:buNone/>
              <a:defRPr/>
            </a:pP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Измеряется Индексом демократии аналитического подразделения журнала 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 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«</a:t>
            </a:r>
            <a:r>
              <a:rPr lang="en-US" dirty="0">
                <a:solidFill>
                  <a:prstClr val="white"/>
                </a:solidFill>
                <a:latin typeface="Calibri"/>
                <a:cs typeface="Calibri"/>
              </a:rPr>
              <a:t>The Economist</a:t>
            </a:r>
            <a:r>
              <a:rPr lang="ru-RU" dirty="0">
                <a:solidFill>
                  <a:prstClr val="white"/>
                </a:solidFill>
                <a:latin typeface="Calibri"/>
                <a:cs typeface="Calibri"/>
              </a:rPr>
              <a:t>»</a:t>
            </a:r>
            <a:endParaRPr lang="en-US" dirty="0">
              <a:solidFill>
                <a:prstClr val="white"/>
              </a:solidFill>
              <a:latin typeface="Calibri"/>
              <a:cs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9267" y="1094165"/>
            <a:ext cx="6981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>
                <a:solidFill>
                  <a:srgbClr val="4F81BD">
                    <a:lumMod val="60000"/>
                    <a:lumOff val="40000"/>
                  </a:srgbClr>
                </a:solidFill>
                <a:latin typeface="Arial"/>
                <a:cs typeface="Arial"/>
              </a:rPr>
              <a:t>$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6230" y="2294494"/>
            <a:ext cx="121058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sym typeface="Webdings"/>
              </a:rPr>
              <a:t></a:t>
            </a:r>
            <a:endParaRPr lang="en-US" sz="8000" dirty="0">
              <a:solidFill>
                <a:srgbClr val="4F81BD">
                  <a:lumMod val="60000"/>
                  <a:lumOff val="40000"/>
                </a:srgbClr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2831" y="5076559"/>
            <a:ext cx="10310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dirty="0">
                <a:solidFill>
                  <a:srgbClr val="4F81BD">
                    <a:lumMod val="60000"/>
                    <a:lumOff val="40000"/>
                  </a:srgbClr>
                </a:solidFill>
                <a:latin typeface="Webdings" charset="2"/>
                <a:cs typeface="Webdings" charset="2"/>
              </a:rPr>
              <a:t>_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34034" y="3682043"/>
            <a:ext cx="126849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  <a:sym typeface="Wingdings"/>
              </a:rPr>
              <a:t></a:t>
            </a:r>
            <a:r>
              <a:rPr lang="en-US" sz="9600" dirty="0">
                <a:solidFill>
                  <a:srgbClr val="4F81BD">
                    <a:lumMod val="60000"/>
                    <a:lumOff val="40000"/>
                  </a:srgbClr>
                </a:solidFill>
                <a:latin typeface="Calibri"/>
              </a:rPr>
              <a:t> 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52235" y="0"/>
            <a:ext cx="7385308" cy="11430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Calibri"/>
                <a:cs typeface="Calibri"/>
              </a:rPr>
              <a:t>Квалификационные критерии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9392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285570" y="1261811"/>
          <a:ext cx="8646205" cy="5314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7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16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73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35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5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49401"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Calibri"/>
                          <a:cs typeface="Calibri"/>
                        </a:rPr>
                        <a:t>Страна</a:t>
                      </a:r>
                      <a:endParaRPr lang="en-US" sz="2400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Calibri"/>
                          <a:cs typeface="Calibri"/>
                        </a:rPr>
                        <a:t>Квалификационные баллы</a:t>
                      </a:r>
                      <a:endParaRPr lang="en-US" sz="2400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723">
                <a:tc>
                  <a:txBody>
                    <a:bodyPr/>
                    <a:lstStyle/>
                    <a:p>
                      <a:endParaRPr lang="en-US" sz="2000" i="1" dirty="0">
                        <a:solidFill>
                          <a:srgbClr val="008000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Бюджет</a:t>
                      </a:r>
                      <a:endParaRPr lang="en-US" sz="2000" i="1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Свобода</a:t>
                      </a:r>
                    </a:p>
                    <a:p>
                      <a:pPr algn="ctr"/>
                      <a:r>
                        <a:rPr lang="ru-RU" sz="2000" i="1" dirty="0" err="1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информ</a:t>
                      </a:r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.</a:t>
                      </a:r>
                      <a:endParaRPr lang="en-US" sz="2000" i="1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Раскрытие доходов</a:t>
                      </a:r>
                      <a:endParaRPr lang="en-US" sz="2000" i="1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Участие</a:t>
                      </a:r>
                      <a:endParaRPr lang="en-US" sz="2000" i="1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i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Всего</a:t>
                      </a:r>
                      <a:endParaRPr lang="en-US" sz="2000" i="1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420">
                <a:tc>
                  <a:txBody>
                    <a:bodyPr/>
                    <a:lstStyle/>
                    <a:p>
                      <a:pPr algn="l" fontAlgn="b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АЗЕРБАЙДЖАН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75%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904">
                <a:tc>
                  <a:txBody>
                    <a:bodyPr/>
                    <a:lstStyle/>
                    <a:p>
                      <a:pPr algn="l" fontAlgn="b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КАЗАХСТАН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75%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7904">
                <a:tc>
                  <a:txBody>
                    <a:bodyPr/>
                    <a:lstStyle/>
                    <a:p>
                      <a:pPr algn="l" fontAlgn="b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КЫРГЫЗСКАЯ РЕСП</a:t>
                      </a:r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.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3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94%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7904">
                <a:tc>
                  <a:txBody>
                    <a:bodyPr/>
                    <a:lstStyle/>
                    <a:p>
                      <a:pPr algn="l" fontAlgn="b"/>
                      <a:r>
                        <a:rPr lang="ru-RU" sz="21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  <a:cs typeface="Calibri"/>
                        </a:rPr>
                        <a:t>ТАДЖИКИСТАН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2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1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rgbClr val="FF0000"/>
                          </a:solidFill>
                        </a:rPr>
                        <a:t>56%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904">
                <a:tc>
                  <a:txBody>
                    <a:bodyPr/>
                    <a:lstStyle/>
                    <a:p>
                      <a:pPr algn="l" fontAlgn="b"/>
                      <a:r>
                        <a:rPr lang="ru-RU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УЗБЕКИСТАН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ND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4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0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dirty="0"/>
                        <a:t>1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solidFill>
                            <a:srgbClr val="FF0000"/>
                          </a:solidFill>
                        </a:rPr>
                        <a:t>42%</a:t>
                      </a:r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2456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12700" marR="12700" marT="1270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marL="12700" marR="12700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358884" y="9812"/>
            <a:ext cx="85349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>
                <a:solidFill>
                  <a:srgbClr val="1F497D"/>
                </a:solidFill>
                <a:latin typeface="Calibri"/>
                <a:cs typeface="Calibri"/>
              </a:rPr>
              <a:t>Квалификационные баллы стран</a:t>
            </a:r>
            <a:endParaRPr lang="en-US" sz="4000" dirty="0">
              <a:solidFill>
                <a:srgbClr val="1F497D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1759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86731" y="4066327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Gill Sans"/>
                <a:cs typeface="Gill Sans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6731" y="1230415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Gill Sans"/>
                <a:cs typeface="Gill Sans"/>
              </a:rPr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35324" y="1235976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Gill Sans"/>
                <a:cs typeface="Gill Sans"/>
              </a:rPr>
              <a:t>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88618" y="2470979"/>
            <a:ext cx="28984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Corbel"/>
                <a:cs typeface="Corbel"/>
              </a:rPr>
              <a:t>Совместная разработка</a:t>
            </a:r>
            <a:endParaRPr lang="en-US" sz="24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Правительство и гражданское общество совместно вырабатывают национальный план действий</a:t>
            </a:r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endParaRPr lang="en-US" sz="1600" b="1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95796" y="1744758"/>
            <a:ext cx="48714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31256" y="1230415"/>
            <a:ext cx="10993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chemeClr val="tx2"/>
                </a:solidFill>
                <a:sym typeface="Wingdings 2"/>
              </a:rPr>
              <a:t></a:t>
            </a:r>
            <a:r>
              <a:rPr lang="en-US" sz="80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32628" y="2406478"/>
            <a:ext cx="36619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Corbel"/>
                <a:cs typeface="Corbel"/>
              </a:rPr>
              <a:t>Присоединение</a:t>
            </a:r>
            <a:endParaRPr lang="en-US" sz="24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Отвечающая критериям страна</a:t>
            </a: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 может присоединиться к партнерству, </a:t>
            </a: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направив сопредседателям </a:t>
            </a:r>
            <a:r>
              <a:rPr lang="en-US" sz="1600" dirty="0">
                <a:solidFill>
                  <a:schemeClr val="tx2"/>
                </a:solidFill>
                <a:latin typeface="Corbel"/>
                <a:cs typeface="Corbel"/>
              </a:rPr>
              <a:t>OGP</a:t>
            </a:r>
            <a:endParaRPr lang="ru-RU" sz="16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письмо  за подписью Министра</a:t>
            </a: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 </a:t>
            </a:r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55954" y="1206149"/>
            <a:ext cx="10079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>
                <a:solidFill>
                  <a:schemeClr val="tx2"/>
                </a:solidFill>
                <a:latin typeface="Wingdings" charset="2"/>
                <a:cs typeface="Wingdings" charset="2"/>
              </a:rPr>
              <a:t>4</a:t>
            </a:r>
            <a:endParaRPr lang="en-US" sz="6600" b="1" dirty="0">
              <a:solidFill>
                <a:schemeClr val="tx2"/>
              </a:solidFill>
              <a:latin typeface="Wingdings" charset="2"/>
              <a:cs typeface="Wingdings" charset="2"/>
            </a:endParaRPr>
          </a:p>
        </p:txBody>
      </p:sp>
      <p:sp>
        <p:nvSpPr>
          <p:cNvPr id="13" name="Rectangle 12"/>
          <p:cNvSpPr/>
          <p:nvPr/>
        </p:nvSpPr>
        <p:spPr>
          <a:xfrm rot="18948050">
            <a:off x="880779" y="3852848"/>
            <a:ext cx="131318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800" dirty="0">
                <a:solidFill>
                  <a:schemeClr val="tx2"/>
                </a:solidFill>
                <a:sym typeface="Webdings"/>
              </a:rPr>
              <a:t></a:t>
            </a:r>
            <a:r>
              <a:rPr lang="en-US" sz="88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4792" y="4939548"/>
            <a:ext cx="288488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Corbel"/>
                <a:cs typeface="Corbel"/>
              </a:rPr>
              <a:t>Оценка</a:t>
            </a:r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Публикация результатов самооценки и участие в работе механизма независимой отчетности</a:t>
            </a:r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03904" y="2209093"/>
            <a:ext cx="6437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Gill Sans"/>
                <a:cs typeface="Gill Sans"/>
              </a:rPr>
              <a:t>3</a:t>
            </a:r>
          </a:p>
        </p:txBody>
      </p:sp>
      <p:sp>
        <p:nvSpPr>
          <p:cNvPr id="5" name="Rectangle 4"/>
          <p:cNvSpPr/>
          <p:nvPr/>
        </p:nvSpPr>
        <p:spPr>
          <a:xfrm>
            <a:off x="4323283" y="2209092"/>
            <a:ext cx="119237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sym typeface="Webdings"/>
              </a:rPr>
              <a:t></a:t>
            </a:r>
            <a:r>
              <a:rPr lang="en-US" sz="80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361480" y="3375795"/>
            <a:ext cx="2898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Corbel"/>
                <a:cs typeface="Corbel"/>
              </a:rPr>
              <a:t>Выполнение</a:t>
            </a:r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Правительство руководит выполнением обязательств</a:t>
            </a:r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83144" y="4303489"/>
            <a:ext cx="6976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>
                <a:solidFill>
                  <a:schemeClr val="tx2"/>
                </a:solidFill>
                <a:latin typeface="Gill Sans"/>
                <a:cs typeface="Gill Sans"/>
              </a:rPr>
              <a:t>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960048" y="4066327"/>
            <a:ext cx="156324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chemeClr val="tx2"/>
                </a:solidFill>
                <a:sym typeface="Wingdings"/>
              </a:rPr>
              <a:t></a:t>
            </a:r>
            <a:endParaRPr lang="en-US" sz="8800" b="1" dirty="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168827" y="5221301"/>
            <a:ext cx="28984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/>
                </a:solidFill>
                <a:latin typeface="Corbel"/>
                <a:cs typeface="Corbel"/>
              </a:rPr>
              <a:t>Извлечение уроков</a:t>
            </a:r>
            <a:endParaRPr lang="en-US" sz="2000" dirty="0">
              <a:solidFill>
                <a:schemeClr val="tx2"/>
              </a:solidFill>
              <a:latin typeface="Corbel"/>
              <a:cs typeface="Corbel"/>
            </a:endParaRPr>
          </a:p>
          <a:p>
            <a:pPr algn="ctr"/>
            <a:r>
              <a:rPr lang="ru-RU" sz="1600" dirty="0">
                <a:solidFill>
                  <a:schemeClr val="tx2"/>
                </a:solidFill>
                <a:latin typeface="Corbel"/>
                <a:cs typeface="Corbel"/>
              </a:rPr>
              <a:t>Участие в обмене опытом</a:t>
            </a:r>
            <a:endParaRPr lang="en-US" sz="1600" dirty="0">
              <a:solidFill>
                <a:schemeClr val="tx2"/>
              </a:solidFill>
              <a:latin typeface="Corbel"/>
              <a:cs typeface="Corbel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414791" y="-15882"/>
            <a:ext cx="760266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>
                <a:solidFill>
                  <a:schemeClr val="tx2"/>
                </a:solidFill>
                <a:latin typeface="Calibri"/>
                <a:cs typeface="Calibri"/>
              </a:rPr>
              <a:t>Краткий обзор механизма</a:t>
            </a:r>
            <a:endParaRPr lang="en-US" dirty="0">
              <a:solidFill>
                <a:schemeClr val="tx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9964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" name="Shape 330"/>
          <p:cNvGrpSpPr/>
          <p:nvPr/>
        </p:nvGrpSpPr>
        <p:grpSpPr>
          <a:xfrm>
            <a:off x="724205" y="857605"/>
            <a:ext cx="7739481" cy="5684687"/>
            <a:chOff x="1147578" y="4205"/>
            <a:chExt cx="6710151" cy="6149596"/>
          </a:xfrm>
        </p:grpSpPr>
        <p:sp>
          <p:nvSpPr>
            <p:cNvPr id="331" name="Shape 331"/>
            <p:cNvSpPr/>
            <p:nvPr/>
          </p:nvSpPr>
          <p:spPr>
            <a:xfrm rot="10800000">
              <a:off x="1869129" y="4330"/>
              <a:ext cx="5988600" cy="992700"/>
            </a:xfrm>
            <a:prstGeom prst="homePlate">
              <a:avLst>
                <a:gd name="adj" fmla="val 50000"/>
              </a:avLst>
            </a:prstGeom>
            <a:gradFill>
              <a:gsLst>
                <a:gs pos="0">
                  <a:srgbClr val="A0C94A"/>
                </a:gs>
                <a:gs pos="100000">
                  <a:srgbClr val="DBFF9C"/>
                </a:gs>
              </a:gsLst>
              <a:lin ang="16200038" scaled="0"/>
            </a:gra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2" name="Shape 332"/>
            <p:cNvSpPr txBox="1"/>
            <p:nvPr/>
          </p:nvSpPr>
          <p:spPr>
            <a:xfrm>
              <a:off x="2117405" y="4205"/>
              <a:ext cx="5740200" cy="992700"/>
            </a:xfrm>
            <a:prstGeom prst="rect">
              <a:avLst/>
            </a:prstGeom>
            <a:noFill/>
            <a:ln>
              <a:noFill/>
            </a:ln>
          </p:spPr>
          <p:txBody>
            <a:bodyPr lIns="437800" tIns="114300" rIns="21335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Повышение качества политики</a:t>
              </a:r>
              <a:endParaRPr lang="en" sz="3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3" name="Shape 333"/>
            <p:cNvSpPr/>
            <p:nvPr/>
          </p:nvSpPr>
          <p:spPr>
            <a:xfrm>
              <a:off x="1147578" y="4205"/>
              <a:ext cx="1443299" cy="9927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4" name="Shape 334"/>
            <p:cNvSpPr/>
            <p:nvPr/>
          </p:nvSpPr>
          <p:spPr>
            <a:xfrm rot="10800000">
              <a:off x="1869129" y="1293523"/>
              <a:ext cx="5988600" cy="992700"/>
            </a:xfrm>
            <a:prstGeom prst="homePlate">
              <a:avLst>
                <a:gd name="adj" fmla="val 50000"/>
              </a:avLst>
            </a:prstGeom>
            <a:gradFill>
              <a:gsLst>
                <a:gs pos="0">
                  <a:srgbClr val="4CC158"/>
                </a:gs>
                <a:gs pos="100000">
                  <a:srgbClr val="A0FEA7"/>
                </a:gs>
              </a:gsLst>
              <a:lin ang="16200038" scaled="0"/>
            </a:gra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5" name="Shape 335"/>
            <p:cNvSpPr txBox="1"/>
            <p:nvPr/>
          </p:nvSpPr>
          <p:spPr>
            <a:xfrm>
              <a:off x="2117405" y="1293396"/>
              <a:ext cx="5740200" cy="992700"/>
            </a:xfrm>
            <a:prstGeom prst="rect">
              <a:avLst/>
            </a:prstGeom>
            <a:noFill/>
            <a:ln>
              <a:noFill/>
            </a:ln>
          </p:spPr>
          <p:txBody>
            <a:bodyPr lIns="437800" tIns="114300" rIns="21335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Более эффективное правительство</a:t>
              </a:r>
              <a:endParaRPr lang="en" sz="3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6" name="Shape 336"/>
            <p:cNvSpPr/>
            <p:nvPr/>
          </p:nvSpPr>
          <p:spPr>
            <a:xfrm>
              <a:off x="1147578" y="1293396"/>
              <a:ext cx="1443299" cy="9927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7" name="Shape 337"/>
            <p:cNvSpPr/>
            <p:nvPr/>
          </p:nvSpPr>
          <p:spPr>
            <a:xfrm rot="10800000">
              <a:off x="1869129" y="2582716"/>
              <a:ext cx="5988600" cy="992700"/>
            </a:xfrm>
            <a:prstGeom prst="homePlate">
              <a:avLst>
                <a:gd name="adj" fmla="val 50000"/>
              </a:avLst>
            </a:prstGeom>
            <a:gradFill>
              <a:gsLst>
                <a:gs pos="0">
                  <a:srgbClr val="50BAAE"/>
                </a:gs>
                <a:gs pos="100000">
                  <a:srgbClr val="A5F9EE"/>
                </a:gs>
              </a:gsLst>
              <a:lin ang="16200038" scaled="0"/>
            </a:gra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38" name="Shape 338"/>
            <p:cNvSpPr txBox="1"/>
            <p:nvPr/>
          </p:nvSpPr>
          <p:spPr>
            <a:xfrm>
              <a:off x="2117405" y="2582590"/>
              <a:ext cx="5740200" cy="992700"/>
            </a:xfrm>
            <a:prstGeom prst="rect">
              <a:avLst/>
            </a:prstGeom>
            <a:noFill/>
            <a:ln>
              <a:noFill/>
            </a:ln>
          </p:spPr>
          <p:txBody>
            <a:bodyPr lIns="437800" tIns="114300" rIns="21335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Улучшение обратной связи с народом и восстановление доверия</a:t>
              </a:r>
              <a:endParaRPr lang="en" sz="3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9" name="Shape 339"/>
            <p:cNvSpPr/>
            <p:nvPr/>
          </p:nvSpPr>
          <p:spPr>
            <a:xfrm>
              <a:off x="1147578" y="2582590"/>
              <a:ext cx="1443299" cy="9927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40" name="Shape 340"/>
            <p:cNvSpPr/>
            <p:nvPr/>
          </p:nvSpPr>
          <p:spPr>
            <a:xfrm rot="10800000">
              <a:off x="1869129" y="3871908"/>
              <a:ext cx="5988600" cy="992700"/>
            </a:xfrm>
            <a:prstGeom prst="homePlate">
              <a:avLst>
                <a:gd name="adj" fmla="val 50000"/>
              </a:avLst>
            </a:prstGeom>
            <a:gradFill>
              <a:gsLst>
                <a:gs pos="0">
                  <a:srgbClr val="5574B2"/>
                </a:gs>
                <a:gs pos="100000">
                  <a:srgbClr val="A9BBF3"/>
                </a:gs>
              </a:gsLst>
              <a:lin ang="16200038" scaled="0"/>
            </a:gra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41" name="Shape 341"/>
            <p:cNvSpPr txBox="1"/>
            <p:nvPr/>
          </p:nvSpPr>
          <p:spPr>
            <a:xfrm>
              <a:off x="2117405" y="3871782"/>
              <a:ext cx="5740200" cy="992700"/>
            </a:xfrm>
            <a:prstGeom prst="rect">
              <a:avLst/>
            </a:prstGeom>
            <a:noFill/>
            <a:ln>
              <a:noFill/>
            </a:ln>
          </p:spPr>
          <p:txBody>
            <a:bodyPr lIns="437800" tIns="114300" rIns="21335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Участие граждан </a:t>
              </a:r>
              <a:r>
                <a:rPr lang="en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=</a:t>
              </a: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Вовлеченность</a:t>
              </a:r>
              <a:endParaRPr lang="en" sz="3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" name="Shape 342"/>
            <p:cNvSpPr/>
            <p:nvPr/>
          </p:nvSpPr>
          <p:spPr>
            <a:xfrm>
              <a:off x="1147578" y="3871782"/>
              <a:ext cx="1443299" cy="992700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43" name="Shape 343"/>
            <p:cNvSpPr/>
            <p:nvPr/>
          </p:nvSpPr>
          <p:spPr>
            <a:xfrm rot="10800000">
              <a:off x="1869129" y="5161101"/>
              <a:ext cx="5988600" cy="992700"/>
            </a:xfrm>
            <a:prstGeom prst="homePlate">
              <a:avLst>
                <a:gd name="adj" fmla="val 50000"/>
              </a:avLst>
            </a:prstGeom>
            <a:gradFill>
              <a:gsLst>
                <a:gs pos="0">
                  <a:srgbClr val="7E59AA"/>
                </a:gs>
                <a:gs pos="100000">
                  <a:srgbClr val="C6ADEC"/>
                </a:gs>
              </a:gsLst>
              <a:lin ang="16200038" scaled="0"/>
            </a:gra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44" name="Shape 344"/>
            <p:cNvSpPr txBox="1"/>
            <p:nvPr/>
          </p:nvSpPr>
          <p:spPr>
            <a:xfrm>
              <a:off x="2117405" y="5160976"/>
              <a:ext cx="5740200" cy="992700"/>
            </a:xfrm>
            <a:prstGeom prst="rect">
              <a:avLst/>
            </a:prstGeom>
            <a:noFill/>
            <a:ln>
              <a:noFill/>
            </a:ln>
          </p:spPr>
          <p:txBody>
            <a:bodyPr lIns="437800" tIns="114300" rIns="213350" bIns="114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r>
                <a:rPr lang="ru-RU" sz="3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Хорошо для инноваций и экономики</a:t>
              </a:r>
              <a:endParaRPr lang="en" sz="3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5" name="Shape 345"/>
            <p:cNvSpPr/>
            <p:nvPr/>
          </p:nvSpPr>
          <p:spPr>
            <a:xfrm>
              <a:off x="1147578" y="5160976"/>
              <a:ext cx="1443299" cy="992700"/>
            </a:xfrm>
            <a:prstGeom prst="ellipse">
              <a:avLst/>
            </a:prstGeom>
            <a:blipFill rotWithShape="1">
              <a:blip r:embed="rId7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46" name="Shape 346"/>
          <p:cNvSpPr txBox="1"/>
          <p:nvPr/>
        </p:nvSpPr>
        <p:spPr>
          <a:xfrm>
            <a:off x="232575" y="67981"/>
            <a:ext cx="8725500" cy="509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ru-RU" sz="4400" dirty="0">
                <a:solidFill>
                  <a:srgbClr val="000090"/>
                </a:solidFill>
                <a:latin typeface="Calibri"/>
                <a:ea typeface="Cabin"/>
                <a:cs typeface="Calibri"/>
                <a:sym typeface="Cabin"/>
              </a:rPr>
              <a:t>В чем польза для правительств</a:t>
            </a:r>
            <a:endParaRPr lang="en" sz="4400" dirty="0">
              <a:solidFill>
                <a:srgbClr val="000090"/>
              </a:solidFill>
              <a:latin typeface="Calibri"/>
              <a:ea typeface="Cabin"/>
              <a:cs typeface="Calibri"/>
              <a:sym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1584981412"/>
      </p:ext>
    </p:extLst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7168"/>
            <a:ext cx="9131300" cy="280832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286664" y="-54429"/>
            <a:ext cx="926737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 algn="ctr">
              <a:spcBef>
                <a:spcPct val="0"/>
              </a:spcBef>
            </a:pPr>
            <a:r>
              <a:rPr lang="ru-RU" sz="3600" dirty="0">
                <a:solidFill>
                  <a:srgbClr val="1F497D"/>
                </a:solidFill>
                <a:latin typeface="Calibri"/>
                <a:cs typeface="Calibri"/>
              </a:rPr>
              <a:t>Как </a:t>
            </a:r>
            <a:r>
              <a:rPr lang="en-US" sz="3600" dirty="0">
                <a:solidFill>
                  <a:srgbClr val="1F497D"/>
                </a:solidFill>
                <a:latin typeface="Calibri"/>
                <a:cs typeface="Calibri"/>
              </a:rPr>
              <a:t>OGP </a:t>
            </a:r>
            <a:r>
              <a:rPr lang="ru-RU" sz="3600" dirty="0">
                <a:solidFill>
                  <a:srgbClr val="1F497D"/>
                </a:solidFill>
                <a:latin typeface="Calibri"/>
                <a:cs typeface="Calibri"/>
              </a:rPr>
              <a:t>может содействовать общественности</a:t>
            </a:r>
            <a:endParaRPr lang="en-US" sz="3600" dirty="0">
              <a:solidFill>
                <a:srgbClr val="1F497D"/>
              </a:solidFill>
              <a:latin typeface="Calibri"/>
              <a:cs typeface="Calibri"/>
            </a:endParaRPr>
          </a:p>
        </p:txBody>
      </p:sp>
      <p:grpSp>
        <p:nvGrpSpPr>
          <p:cNvPr id="6" name="Agrupar 5"/>
          <p:cNvGrpSpPr/>
          <p:nvPr/>
        </p:nvGrpSpPr>
        <p:grpSpPr>
          <a:xfrm>
            <a:off x="520877" y="1143000"/>
            <a:ext cx="791347" cy="817299"/>
            <a:chOff x="0" y="0"/>
            <a:chExt cx="570865" cy="571500"/>
          </a:xfrm>
        </p:grpSpPr>
        <p:sp>
          <p:nvSpPr>
            <p:cNvPr id="7" name="Elipse 2"/>
            <p:cNvSpPr/>
            <p:nvPr/>
          </p:nvSpPr>
          <p:spPr>
            <a:xfrm>
              <a:off x="0" y="0"/>
              <a:ext cx="570865" cy="5715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" name="Cuadro de texto 3"/>
            <p:cNvSpPr txBox="1"/>
            <p:nvPr/>
          </p:nvSpPr>
          <p:spPr>
            <a:xfrm>
              <a:off x="114300" y="114300"/>
              <a:ext cx="343535" cy="3454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s-ES" sz="2000" b="1" dirty="0">
                  <a:effectLst/>
                  <a:latin typeface="Gill Sans"/>
                  <a:ea typeface="Calibri"/>
                  <a:cs typeface="Times New Roman"/>
                </a:rPr>
                <a:t>1</a:t>
              </a:r>
              <a:endParaRPr lang="en-US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1" name="Agrupar 5"/>
          <p:cNvGrpSpPr/>
          <p:nvPr/>
        </p:nvGrpSpPr>
        <p:grpSpPr>
          <a:xfrm>
            <a:off x="528793" y="2201678"/>
            <a:ext cx="791347" cy="817299"/>
            <a:chOff x="0" y="0"/>
            <a:chExt cx="570865" cy="571500"/>
          </a:xfrm>
        </p:grpSpPr>
        <p:sp>
          <p:nvSpPr>
            <p:cNvPr id="22" name="Elipse 2"/>
            <p:cNvSpPr/>
            <p:nvPr/>
          </p:nvSpPr>
          <p:spPr>
            <a:xfrm>
              <a:off x="0" y="0"/>
              <a:ext cx="570865" cy="5715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Cuadro de texto 3"/>
            <p:cNvSpPr txBox="1"/>
            <p:nvPr/>
          </p:nvSpPr>
          <p:spPr>
            <a:xfrm>
              <a:off x="114300" y="114300"/>
              <a:ext cx="343535" cy="3454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s-ES" sz="2000" b="1" dirty="0">
                  <a:latin typeface="Gill Sans"/>
                  <a:ea typeface="Calibri"/>
                  <a:cs typeface="Times New Roman"/>
                </a:rPr>
                <a:t>2</a:t>
              </a:r>
              <a:endParaRPr lang="en-US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4" name="Agrupar 5"/>
          <p:cNvGrpSpPr/>
          <p:nvPr/>
        </p:nvGrpSpPr>
        <p:grpSpPr>
          <a:xfrm>
            <a:off x="554851" y="3297521"/>
            <a:ext cx="791347" cy="817299"/>
            <a:chOff x="0" y="0"/>
            <a:chExt cx="570865" cy="571500"/>
          </a:xfrm>
        </p:grpSpPr>
        <p:sp>
          <p:nvSpPr>
            <p:cNvPr id="25" name="Elipse 2"/>
            <p:cNvSpPr/>
            <p:nvPr/>
          </p:nvSpPr>
          <p:spPr>
            <a:xfrm>
              <a:off x="0" y="0"/>
              <a:ext cx="570865" cy="5715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Cuadro de texto 3"/>
            <p:cNvSpPr txBox="1"/>
            <p:nvPr/>
          </p:nvSpPr>
          <p:spPr>
            <a:xfrm>
              <a:off x="114300" y="114300"/>
              <a:ext cx="343535" cy="3454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s-ES" sz="2000" b="1" dirty="0">
                  <a:latin typeface="Gill Sans"/>
                  <a:ea typeface="Calibri"/>
                  <a:cs typeface="Times New Roman"/>
                </a:rPr>
                <a:t>3</a:t>
              </a:r>
              <a:endParaRPr lang="en-US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27" name="Agrupar 5"/>
          <p:cNvGrpSpPr/>
          <p:nvPr/>
        </p:nvGrpSpPr>
        <p:grpSpPr>
          <a:xfrm>
            <a:off x="554851" y="4360673"/>
            <a:ext cx="791347" cy="817299"/>
            <a:chOff x="0" y="0"/>
            <a:chExt cx="570865" cy="571500"/>
          </a:xfrm>
        </p:grpSpPr>
        <p:sp>
          <p:nvSpPr>
            <p:cNvPr id="28" name="Elipse 2"/>
            <p:cNvSpPr/>
            <p:nvPr/>
          </p:nvSpPr>
          <p:spPr>
            <a:xfrm>
              <a:off x="0" y="0"/>
              <a:ext cx="570865" cy="5715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9" name="Cuadro de texto 3"/>
            <p:cNvSpPr txBox="1"/>
            <p:nvPr/>
          </p:nvSpPr>
          <p:spPr>
            <a:xfrm>
              <a:off x="114300" y="114300"/>
              <a:ext cx="343535" cy="3454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s-ES" sz="2000" b="1" dirty="0">
                  <a:latin typeface="Gill Sans"/>
                  <a:ea typeface="Calibri"/>
                  <a:cs typeface="Times New Roman"/>
                </a:rPr>
                <a:t>4</a:t>
              </a:r>
              <a:endParaRPr lang="en-US" dirty="0">
                <a:effectLst/>
                <a:ea typeface="Calibri"/>
                <a:cs typeface="Times New Roman"/>
              </a:endParaRPr>
            </a:p>
          </p:txBody>
        </p:sp>
      </p:grpSp>
      <p:grpSp>
        <p:nvGrpSpPr>
          <p:cNvPr id="30" name="Agrupar 5"/>
          <p:cNvGrpSpPr/>
          <p:nvPr/>
        </p:nvGrpSpPr>
        <p:grpSpPr>
          <a:xfrm>
            <a:off x="554851" y="5423674"/>
            <a:ext cx="791347" cy="817299"/>
            <a:chOff x="0" y="0"/>
            <a:chExt cx="570865" cy="571500"/>
          </a:xfrm>
        </p:grpSpPr>
        <p:sp>
          <p:nvSpPr>
            <p:cNvPr id="31" name="Elipse 2"/>
            <p:cNvSpPr/>
            <p:nvPr/>
          </p:nvSpPr>
          <p:spPr>
            <a:xfrm>
              <a:off x="0" y="0"/>
              <a:ext cx="570865" cy="5715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2" name="Cuadro de texto 3"/>
            <p:cNvSpPr txBox="1"/>
            <p:nvPr/>
          </p:nvSpPr>
          <p:spPr>
            <a:xfrm>
              <a:off x="114300" y="114300"/>
              <a:ext cx="343535" cy="3454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s-ES" sz="2000" b="1" dirty="0">
                  <a:latin typeface="Gill Sans"/>
                  <a:ea typeface="Calibri"/>
                  <a:cs typeface="Times New Roman"/>
                </a:rPr>
                <a:t>5</a:t>
              </a:r>
              <a:endParaRPr lang="en-US" dirty="0">
                <a:effectLst/>
                <a:ea typeface="Calibri"/>
                <a:cs typeface="Times New Roman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651000" y="2346822"/>
            <a:ext cx="727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Возможности для улучшения общественного участия</a:t>
            </a:r>
            <a:endParaRPr lang="en-US" sz="28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651000" y="1207504"/>
            <a:ext cx="727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Гарантированный форум для диалога с государством</a:t>
            </a:r>
            <a:endParaRPr lang="en-US" sz="28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1767114" y="3333800"/>
            <a:ext cx="72752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Подотчетность</a:t>
            </a:r>
            <a:r>
              <a:rPr lang="en-US" sz="2800" b="1" dirty="0"/>
              <a:t>: </a:t>
            </a:r>
            <a:r>
              <a:rPr lang="ru-RU" sz="2800" b="1" dirty="0"/>
              <a:t>Политика независимого контроля и реагирования</a:t>
            </a:r>
            <a:endParaRPr lang="en-US" sz="28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1759858" y="4555926"/>
            <a:ext cx="7275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Контекстная управляемость и динамичность</a:t>
            </a:r>
            <a:endParaRPr lang="en-US" sz="28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1767114" y="5557926"/>
            <a:ext cx="7275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Сетевой и международный охват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21118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hape 114">
            <a:extLst>
              <a:ext uri="{FF2B5EF4-FFF2-40B4-BE49-F238E27FC236}">
                <a16:creationId xmlns:a16="http://schemas.microsoft.com/office/drawing/2014/main" id="{D9A78B56-404C-47BA-AA4E-87585D64CF82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/>
          <a:srcRect r="2666"/>
          <a:stretch/>
        </p:blipFill>
        <p:spPr>
          <a:xfrm>
            <a:off x="-1" y="857257"/>
            <a:ext cx="9144000" cy="5143493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AD64557-3CDD-4C98-8FD1-0EA620212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650" y="-17261"/>
            <a:ext cx="3153103" cy="1007066"/>
          </a:xfrm>
        </p:spPr>
        <p:txBody>
          <a:bodyPr>
            <a:normAutofit/>
          </a:bodyPr>
          <a:lstStyle/>
          <a:p>
            <a:pPr algn="ctr"/>
            <a:r>
              <a:rPr lang="en-US" sz="2700" b="1" dirty="0">
                <a:latin typeface="+mn-lt"/>
              </a:rPr>
              <a:t>OGP </a:t>
            </a:r>
            <a:r>
              <a:rPr lang="ru-RU" sz="2700" b="1" dirty="0">
                <a:latin typeface="+mn-lt"/>
              </a:rPr>
              <a:t>в цифрах </a:t>
            </a:r>
            <a:endParaRPr lang="en-US" sz="2700" b="1" dirty="0">
              <a:latin typeface="+mn-lt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6CF6D6E-B00B-4493-9E4C-5C5A22F81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3093" y="1864323"/>
            <a:ext cx="3651089" cy="1964879"/>
          </a:xfrm>
        </p:spPr>
        <p:txBody>
          <a:bodyPr anchor="ctr">
            <a:noAutofit/>
          </a:bodyPr>
          <a:lstStyle/>
          <a:p>
            <a:r>
              <a:rPr lang="ru-RU" b="1" dirty="0"/>
              <a:t>79 стран</a:t>
            </a:r>
          </a:p>
          <a:p>
            <a:r>
              <a:rPr lang="ru-RU" b="1" dirty="0"/>
              <a:t>3098 обязательств</a:t>
            </a:r>
          </a:p>
          <a:p>
            <a:r>
              <a:rPr lang="ru-RU" b="1" dirty="0"/>
              <a:t>167 НПД</a:t>
            </a:r>
          </a:p>
          <a:p>
            <a:r>
              <a:rPr lang="ru-RU" b="1" dirty="0"/>
              <a:t>3000+ ОГО</a:t>
            </a:r>
          </a:p>
          <a:p>
            <a:r>
              <a:rPr lang="en-US" b="1" dirty="0"/>
              <a:t>9 </a:t>
            </a:r>
            <a:r>
              <a:rPr lang="ru-RU" b="1" dirty="0"/>
              <a:t>многостронних партнерств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79171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7337F-FDCD-4FD5-8CA2-ABD7C7FAA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75" y="1590827"/>
            <a:ext cx="7941326" cy="796983"/>
          </a:xfrm>
        </p:spPr>
        <p:txBody>
          <a:bodyPr anchor="b">
            <a:normAutofit/>
          </a:bodyPr>
          <a:lstStyle/>
          <a:p>
            <a:r>
              <a:rPr lang="ru-RU" sz="3075"/>
              <a:t>Принципы успешного совместного созидания</a:t>
            </a:r>
            <a:endParaRPr lang="en-US" sz="3075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E2C9EF-BA35-4DFF-A8FC-9874F19E95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17" y="2965578"/>
            <a:ext cx="2524860" cy="675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2E2A4-8866-41BB-B767-A33977170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6516" y="2869075"/>
            <a:ext cx="4711627" cy="2411812"/>
          </a:xfrm>
        </p:spPr>
        <p:txBody>
          <a:bodyPr>
            <a:normAutofit/>
          </a:bodyPr>
          <a:lstStyle/>
          <a:p>
            <a:r>
              <a:rPr lang="ru-RU" sz="1800"/>
              <a:t>Доверие</a:t>
            </a:r>
          </a:p>
          <a:p>
            <a:r>
              <a:rPr lang="ru-RU" sz="1800"/>
              <a:t>Взаимное убеждение</a:t>
            </a:r>
          </a:p>
          <a:p>
            <a:r>
              <a:rPr lang="ru-RU" sz="1800"/>
              <a:t>Общая цель</a:t>
            </a:r>
          </a:p>
          <a:p>
            <a:r>
              <a:rPr lang="ru-RU" sz="1800"/>
              <a:t>Совместное решение</a:t>
            </a:r>
          </a:p>
          <a:p>
            <a:r>
              <a:rPr lang="ru-RU" sz="1800"/>
              <a:t>Горизонтальное лидерство</a:t>
            </a:r>
          </a:p>
          <a:p>
            <a:r>
              <a:rPr lang="ru-RU" sz="1800"/>
              <a:t>Прозрачные коммуникации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35108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904CD-3638-4B42-93E8-E2CB7F94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75" y="1590827"/>
            <a:ext cx="7941326" cy="796983"/>
          </a:xfrm>
        </p:spPr>
        <p:txBody>
          <a:bodyPr anchor="b">
            <a:normAutofit/>
          </a:bodyPr>
          <a:lstStyle/>
          <a:p>
            <a:r>
              <a:rPr lang="ru-RU" dirty="0"/>
              <a:t>Роли и обязанности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3F6414-84DC-4087-AB4C-C9814C4C2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46" y="2965578"/>
            <a:ext cx="2514602" cy="21960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0D6FE-A8BD-4801-B386-3FEA92E2A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6516" y="2869075"/>
            <a:ext cx="4711627" cy="24118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1125" b="1" dirty="0"/>
              <a:t>Правительство</a:t>
            </a:r>
            <a:r>
              <a:rPr lang="ru-RU" sz="1125" dirty="0"/>
              <a:t>  </a:t>
            </a:r>
          </a:p>
          <a:p>
            <a:r>
              <a:rPr lang="ru-RU" sz="1125" dirty="0"/>
              <a:t>Несет полную ответственность за качество сотворчества, участия и реализацию</a:t>
            </a:r>
          </a:p>
          <a:p>
            <a:r>
              <a:rPr lang="ru-RU" sz="1125" dirty="0"/>
              <a:t>Поддерживает Секретариат и ведет учет</a:t>
            </a:r>
          </a:p>
          <a:p>
            <a:r>
              <a:rPr lang="ru-RU" sz="1125" dirty="0"/>
              <a:t>Координирует с парламентом</a:t>
            </a:r>
          </a:p>
          <a:p>
            <a:pPr marL="0" indent="0">
              <a:buNone/>
            </a:pPr>
            <a:r>
              <a:rPr lang="ru-RU" sz="1125" b="1" dirty="0"/>
              <a:t>Гражданское общество</a:t>
            </a:r>
          </a:p>
          <a:p>
            <a:r>
              <a:rPr lang="ru-RU" sz="1125" dirty="0"/>
              <a:t>Взаимодействует с другими субъектами гражданского общества и представляет общественный интерес</a:t>
            </a:r>
          </a:p>
          <a:p>
            <a:r>
              <a:rPr lang="ru-RU" sz="1125" dirty="0"/>
              <a:t>Обеспечивает обратную связь по процессу и реализации обязательства</a:t>
            </a:r>
          </a:p>
          <a:p>
            <a:r>
              <a:rPr lang="ru-RU" sz="1125" dirty="0"/>
              <a:t>Совместно </a:t>
            </a:r>
            <a:r>
              <a:rPr lang="ru-RU" sz="1125" dirty="0" err="1"/>
              <a:t>релизует</a:t>
            </a:r>
            <a:r>
              <a:rPr lang="ru-RU" sz="1125" dirty="0"/>
              <a:t> обязательства </a:t>
            </a:r>
            <a:endParaRPr lang="en-US" sz="1125" dirty="0"/>
          </a:p>
        </p:txBody>
      </p:sp>
    </p:spTree>
    <p:extLst>
      <p:ext uri="{BB962C8B-B14F-4D97-AF65-F5344CB8AC3E}">
        <p14:creationId xmlns:p14="http://schemas.microsoft.com/office/powerpoint/2010/main" val="3651964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1941</TotalTime>
  <Words>774</Words>
  <Application>Microsoft Office PowerPoint</Application>
  <PresentationFormat>Экран (4:3)</PresentationFormat>
  <Paragraphs>171</Paragraphs>
  <Slides>15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30" baseType="lpstr">
      <vt:lpstr>Arial</vt:lpstr>
      <vt:lpstr>Avenir Book</vt:lpstr>
      <vt:lpstr>Cabin</vt:lpstr>
      <vt:lpstr>Calibri</vt:lpstr>
      <vt:lpstr>Calibri Light</vt:lpstr>
      <vt:lpstr>Cambria</vt:lpstr>
      <vt:lpstr>Constantia</vt:lpstr>
      <vt:lpstr>Corbel</vt:lpstr>
      <vt:lpstr>Gill Sans</vt:lpstr>
      <vt:lpstr>Gill Sans MT</vt:lpstr>
      <vt:lpstr>Times New Roman</vt:lpstr>
      <vt:lpstr>Webdings</vt:lpstr>
      <vt:lpstr>Wingdings</vt:lpstr>
      <vt:lpstr>Wingdings 2</vt:lpstr>
      <vt:lpstr>Office Theme</vt:lpstr>
      <vt:lpstr>Презентация PowerPoint</vt:lpstr>
      <vt:lpstr>Презентация PowerPoint</vt:lpstr>
      <vt:lpstr>Презентация PowerPoint</vt:lpstr>
      <vt:lpstr>Принципы Открытого Правительства</vt:lpstr>
      <vt:lpstr>Принципы Открытого Правительства </vt:lpstr>
      <vt:lpstr>Презентация PowerPoint</vt:lpstr>
      <vt:lpstr>Презентация PowerPoint</vt:lpstr>
      <vt:lpstr>Квалификационные критерии</vt:lpstr>
      <vt:lpstr>Презентация PowerPoint</vt:lpstr>
      <vt:lpstr>Презентация PowerPoint</vt:lpstr>
      <vt:lpstr>Презентация PowerPoint</vt:lpstr>
      <vt:lpstr>Презентация PowerPoint</vt:lpstr>
      <vt:lpstr>OGP в цифрах </vt:lpstr>
      <vt:lpstr>Принципы успешного совместного созидания</vt:lpstr>
      <vt:lpstr>Роли и обязанности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192</cp:revision>
  <cp:lastPrinted>2019-05-14T08:32:38Z</cp:lastPrinted>
  <dcterms:created xsi:type="dcterms:W3CDTF">2016-05-03T20:02:08Z</dcterms:created>
  <dcterms:modified xsi:type="dcterms:W3CDTF">2019-11-27T09:09:35Z</dcterms:modified>
</cp:coreProperties>
</file>