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 id="2147483652" r:id="rId3"/>
  </p:sldMasterIdLst>
  <p:notesMasterIdLst>
    <p:notesMasterId r:id="rId40"/>
  </p:notesMasterIdLst>
  <p:handoutMasterIdLst>
    <p:handoutMasterId r:id="rId41"/>
  </p:handoutMasterIdLst>
  <p:sldIdLst>
    <p:sldId id="256" r:id="rId4"/>
    <p:sldId id="287" r:id="rId5"/>
    <p:sldId id="291" r:id="rId6"/>
    <p:sldId id="280" r:id="rId7"/>
    <p:sldId id="281" r:id="rId8"/>
    <p:sldId id="313" r:id="rId9"/>
    <p:sldId id="314" r:id="rId10"/>
    <p:sldId id="302" r:id="rId11"/>
    <p:sldId id="283" r:id="rId12"/>
    <p:sldId id="311" r:id="rId13"/>
    <p:sldId id="284" r:id="rId14"/>
    <p:sldId id="285" r:id="rId15"/>
    <p:sldId id="303" r:id="rId16"/>
    <p:sldId id="301" r:id="rId17"/>
    <p:sldId id="288" r:id="rId18"/>
    <p:sldId id="296" r:id="rId19"/>
    <p:sldId id="309" r:id="rId20"/>
    <p:sldId id="268" r:id="rId21"/>
    <p:sldId id="308" r:id="rId22"/>
    <p:sldId id="298" r:id="rId23"/>
    <p:sldId id="299" r:id="rId24"/>
    <p:sldId id="300" r:id="rId25"/>
    <p:sldId id="312" r:id="rId26"/>
    <p:sldId id="315" r:id="rId27"/>
    <p:sldId id="306" r:id="rId28"/>
    <p:sldId id="277" r:id="rId29"/>
    <p:sldId id="278" r:id="rId30"/>
    <p:sldId id="316" r:id="rId31"/>
    <p:sldId id="273" r:id="rId32"/>
    <p:sldId id="307" r:id="rId33"/>
    <p:sldId id="271" r:id="rId34"/>
    <p:sldId id="305" r:id="rId35"/>
    <p:sldId id="275" r:id="rId36"/>
    <p:sldId id="272" r:id="rId37"/>
    <p:sldId id="310" r:id="rId38"/>
    <p:sldId id="274" r:id="rId3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6223"/>
    <a:srgbClr val="D0620D"/>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98" autoAdjust="0"/>
  </p:normalViewPr>
  <p:slideViewPr>
    <p:cSldViewPr>
      <p:cViewPr>
        <p:scale>
          <a:sx n="100" d="100"/>
          <a:sy n="100" d="100"/>
        </p:scale>
        <p:origin x="-516" y="4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18AFA68-B28D-4B56-A852-61BBBBF3065E}" type="datetimeFigureOut">
              <a:rPr lang="en-GB" smtClean="0"/>
              <a:pPr/>
              <a:t>17/04/2014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0EADC0A-B6E6-43C0-BF4E-EF1528529D43}" type="slidenum">
              <a:rPr lang="en-GB" smtClean="0"/>
              <a:pPr/>
              <a:t>‹#›</a:t>
            </a:fld>
            <a:endParaRPr lang="en-GB"/>
          </a:p>
        </p:txBody>
      </p:sp>
    </p:spTree>
    <p:extLst>
      <p:ext uri="{BB962C8B-B14F-4D97-AF65-F5344CB8AC3E}">
        <p14:creationId xmlns:p14="http://schemas.microsoft.com/office/powerpoint/2010/main" val="38245961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4301AD-959B-49B6-9F81-6E7A2B194E48}" type="datetimeFigureOut">
              <a:rPr lang="en-US" smtClean="0"/>
              <a:pPr/>
              <a:t>4/17/2014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AC02AB-C912-480F-863D-7596593C1CF8}" type="slidenum">
              <a:rPr lang="en-GB" smtClean="0"/>
              <a:pPr/>
              <a:t>‹#›</a:t>
            </a:fld>
            <a:endParaRPr lang="en-GB"/>
          </a:p>
        </p:txBody>
      </p:sp>
    </p:spTree>
    <p:extLst>
      <p:ext uri="{BB962C8B-B14F-4D97-AF65-F5344CB8AC3E}">
        <p14:creationId xmlns:p14="http://schemas.microsoft.com/office/powerpoint/2010/main" val="30923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A08C19-BF93-40E2-AB14-261DB8089F08}" type="slidenum">
              <a:rPr lang="en-GB"/>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Committee on Standards in Public Life was established in 1994, initially to deal with concerns about unethical conduct amongst MPs, including accepting financial incentives for tabling Parliamentary questions, and issues over procedures for appointment to public bodies.</a:t>
            </a:r>
          </a:p>
          <a:p>
            <a:r>
              <a:rPr lang="en-GB" dirty="0" smtClean="0"/>
              <a:t>As an independent advisory body to the Government, it monitors, reports and makes recommendations on all issues relating to standards in public life.</a:t>
            </a:r>
          </a:p>
          <a:p>
            <a:endParaRPr lang="en-GB" dirty="0"/>
          </a:p>
        </p:txBody>
      </p:sp>
      <p:sp>
        <p:nvSpPr>
          <p:cNvPr id="4" name="Slide Number Placeholder 3"/>
          <p:cNvSpPr>
            <a:spLocks noGrp="1"/>
          </p:cNvSpPr>
          <p:nvPr>
            <p:ph type="sldNum" sz="quarter" idx="10"/>
          </p:nvPr>
        </p:nvSpPr>
        <p:spPr/>
        <p:txBody>
          <a:bodyPr/>
          <a:lstStyle/>
          <a:p>
            <a:fld id="{FEAC02AB-C912-480F-863D-7596593C1CF8}" type="slidenum">
              <a:rPr lang="en-GB" smtClean="0"/>
              <a:pPr/>
              <a:t>19</a:t>
            </a:fld>
            <a:endParaRPr lang="en-GB"/>
          </a:p>
        </p:txBody>
      </p:sp>
    </p:spTree>
    <p:extLst>
      <p:ext uri="{BB962C8B-B14F-4D97-AF65-F5344CB8AC3E}">
        <p14:creationId xmlns:p14="http://schemas.microsoft.com/office/powerpoint/2010/main" val="419403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Financial audit function</a:t>
            </a:r>
            <a:r>
              <a:rPr lang="en-GB" baseline="0" dirty="0" smtClean="0"/>
              <a:t> and Value for money</a:t>
            </a:r>
            <a:endParaRPr lang="en-GB" dirty="0"/>
          </a:p>
        </p:txBody>
      </p:sp>
      <p:sp>
        <p:nvSpPr>
          <p:cNvPr id="4" name="Slide Number Placeholder 3"/>
          <p:cNvSpPr>
            <a:spLocks noGrp="1"/>
          </p:cNvSpPr>
          <p:nvPr>
            <p:ph type="sldNum" sz="quarter" idx="10"/>
          </p:nvPr>
        </p:nvSpPr>
        <p:spPr/>
        <p:txBody>
          <a:bodyPr/>
          <a:lstStyle/>
          <a:p>
            <a:fld id="{FEAC02AB-C912-480F-863D-7596593C1CF8}" type="slidenum">
              <a:rPr lang="en-GB" smtClean="0"/>
              <a:pPr/>
              <a:t>24</a:t>
            </a:fld>
            <a:endParaRPr lang="en-GB"/>
          </a:p>
        </p:txBody>
      </p:sp>
    </p:spTree>
    <p:extLst>
      <p:ext uri="{BB962C8B-B14F-4D97-AF65-F5344CB8AC3E}">
        <p14:creationId xmlns:p14="http://schemas.microsoft.com/office/powerpoint/2010/main" val="1700295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These mechanisms for transparency and accountability – the rules, codes, governance structures, legal requirements </a:t>
            </a:r>
            <a:r>
              <a:rPr lang="en-GB" sz="1200" dirty="0" err="1" smtClean="0"/>
              <a:t>etc</a:t>
            </a:r>
            <a:r>
              <a:rPr lang="en-GB" sz="1200" dirty="0" smtClean="0"/>
              <a:t> – are they enough, in themselves, to ensure trust?  No</a:t>
            </a:r>
          </a:p>
          <a:p>
            <a:endParaRPr lang="en-GB" dirty="0"/>
          </a:p>
        </p:txBody>
      </p:sp>
      <p:sp>
        <p:nvSpPr>
          <p:cNvPr id="4" name="Slide Number Placeholder 3"/>
          <p:cNvSpPr>
            <a:spLocks noGrp="1"/>
          </p:cNvSpPr>
          <p:nvPr>
            <p:ph type="sldNum" sz="quarter" idx="10"/>
          </p:nvPr>
        </p:nvSpPr>
        <p:spPr/>
        <p:txBody>
          <a:bodyPr/>
          <a:lstStyle/>
          <a:p>
            <a:fld id="{FEAC02AB-C912-480F-863D-7596593C1CF8}" type="slidenum">
              <a:rPr lang="en-GB" smtClean="0"/>
              <a:pPr/>
              <a:t>32</a:t>
            </a:fld>
            <a:endParaRPr lang="en-GB"/>
          </a:p>
        </p:txBody>
      </p:sp>
    </p:spTree>
    <p:extLst>
      <p:ext uri="{BB962C8B-B14F-4D97-AF65-F5344CB8AC3E}">
        <p14:creationId xmlns:p14="http://schemas.microsoft.com/office/powerpoint/2010/main" val="428398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571472" y="5429264"/>
            <a:ext cx="8286750" cy="857256"/>
          </a:xfrm>
          <a:prstGeom prst="rect">
            <a:avLst/>
          </a:prstGeom>
        </p:spPr>
        <p:txBody>
          <a:bodyPr/>
          <a:lstStyle>
            <a:lvl1pPr>
              <a:defRPr sz="2000" baseline="0">
                <a:solidFill>
                  <a:schemeClr val="bg2"/>
                </a:solidFill>
              </a:defRPr>
            </a:lvl1pPr>
          </a:lstStyle>
          <a:p>
            <a:pPr lvl="0"/>
            <a:r>
              <a:rPr lang="en-US" smtClean="0"/>
              <a:t>Click to edit Master text styles</a:t>
            </a:r>
          </a:p>
        </p:txBody>
      </p:sp>
      <p:sp>
        <p:nvSpPr>
          <p:cNvPr id="4" name="Rectangle 2"/>
          <p:cNvSpPr>
            <a:spLocks noGrp="1" noChangeArrowheads="1"/>
          </p:cNvSpPr>
          <p:nvPr>
            <p:ph type="title"/>
          </p:nvPr>
        </p:nvSpPr>
        <p:spPr bwMode="auto">
          <a:xfrm>
            <a:off x="528638" y="3957638"/>
            <a:ext cx="8329642"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baseline="0">
                <a:solidFill>
                  <a:schemeClr val="bg2"/>
                </a:solidFill>
              </a:defRPr>
            </a:lvl1pPr>
          </a:lstStyle>
          <a:p>
            <a:pPr lvl="0"/>
            <a:r>
              <a:rPr lang="en-US" smtClean="0"/>
              <a:t>Click to edit Master title style</a:t>
            </a:r>
            <a:endParaRPr lang="en-GB" dirty="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611188" y="5027613"/>
            <a:ext cx="8229600" cy="6127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a:solidFill>
                  <a:schemeClr val="bg1"/>
                </a:solidFill>
              </a:defRPr>
            </a:lvl1pPr>
          </a:lstStyle>
          <a:p>
            <a:pPr lvl="0"/>
            <a:endParaRPr lang="en-GB" dirty="0" smtClean="0"/>
          </a:p>
        </p:txBody>
      </p:sp>
      <p:sp>
        <p:nvSpPr>
          <p:cNvPr id="7" name="Text Placeholder 6"/>
          <p:cNvSpPr>
            <a:spLocks noGrp="1"/>
          </p:cNvSpPr>
          <p:nvPr>
            <p:ph type="body" sz="quarter" idx="10"/>
          </p:nvPr>
        </p:nvSpPr>
        <p:spPr>
          <a:xfrm>
            <a:off x="610310" y="5715016"/>
            <a:ext cx="8286750" cy="714375"/>
          </a:xfrm>
          <a:prstGeom prst="rect">
            <a:avLst/>
          </a:prstGeom>
        </p:spPr>
        <p:txBody>
          <a:bodyPr/>
          <a:lstStyle>
            <a:lvl1pPr>
              <a:defRPr sz="1800">
                <a:solidFill>
                  <a:schemeClr val="bg1"/>
                </a:solidFill>
              </a:defRPr>
            </a:lvl1pPr>
          </a:lstStyle>
          <a:p>
            <a:pPr lvl="0"/>
            <a:endParaRPr lang="en-US" dirty="0"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Line 4"/>
          <p:cNvSpPr>
            <a:spLocks noChangeShapeType="1"/>
          </p:cNvSpPr>
          <p:nvPr userDrawn="1"/>
        </p:nvSpPr>
        <p:spPr bwMode="auto">
          <a:xfrm>
            <a:off x="990600" y="2514600"/>
            <a:ext cx="7620000" cy="0"/>
          </a:xfrm>
          <a:prstGeom prst="line">
            <a:avLst/>
          </a:prstGeom>
          <a:noFill/>
          <a:ln w="9525">
            <a:solidFill>
              <a:schemeClr val="tx1"/>
            </a:solidFill>
            <a:round/>
            <a:headEnd/>
            <a:tailEnd/>
          </a:ln>
        </p:spPr>
        <p:txBody>
          <a:bodyPr wrap="none" anchor="ctr"/>
          <a:lstStyle/>
          <a:p>
            <a:pPr>
              <a:defRPr/>
            </a:pP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95350" y="2895600"/>
            <a:ext cx="3743325" cy="3228975"/>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791075" y="2895600"/>
            <a:ext cx="3743325" cy="3228975"/>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Line 4"/>
          <p:cNvSpPr>
            <a:spLocks noChangeShapeType="1"/>
          </p:cNvSpPr>
          <p:nvPr userDrawn="1"/>
        </p:nvSpPr>
        <p:spPr bwMode="auto">
          <a:xfrm>
            <a:off x="990600" y="2514600"/>
            <a:ext cx="7620000" cy="0"/>
          </a:xfrm>
          <a:prstGeom prst="line">
            <a:avLst/>
          </a:prstGeom>
          <a:noFill/>
          <a:ln w="9525">
            <a:solidFill>
              <a:schemeClr val="tx1"/>
            </a:solidFill>
            <a:round/>
            <a:headEnd/>
            <a:tailEnd/>
          </a:ln>
        </p:spPr>
        <p:txBody>
          <a:bodyPr wrap="none" anchor="ctr"/>
          <a:lstStyle/>
          <a:p>
            <a:pPr>
              <a:defRPr/>
            </a:pP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04875" y="2165350"/>
            <a:ext cx="7705725" cy="27305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895350" y="2895600"/>
            <a:ext cx="3743325" cy="3228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791075" y="2895600"/>
            <a:ext cx="3743325" cy="1538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791075" y="4586288"/>
            <a:ext cx="3743325" cy="1538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Line 4"/>
          <p:cNvSpPr>
            <a:spLocks noChangeShapeType="1"/>
          </p:cNvSpPr>
          <p:nvPr userDrawn="1"/>
        </p:nvSpPr>
        <p:spPr bwMode="auto">
          <a:xfrm>
            <a:off x="990600" y="2514600"/>
            <a:ext cx="7620000" cy="0"/>
          </a:xfrm>
          <a:prstGeom prst="line">
            <a:avLst/>
          </a:prstGeom>
          <a:noFill/>
          <a:ln w="9525">
            <a:solidFill>
              <a:schemeClr val="tx1"/>
            </a:solidFill>
            <a:round/>
            <a:headEnd/>
            <a:tailEnd/>
          </a:ln>
        </p:spPr>
        <p:txBody>
          <a:bodyPr wrap="none" anchor="ctr"/>
          <a:lstStyle/>
          <a:p>
            <a:pPr>
              <a:defRPr/>
            </a:pPr>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5486424"/>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1298599"/>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6053162"/>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Line 4"/>
          <p:cNvSpPr>
            <a:spLocks noChangeShapeType="1"/>
          </p:cNvSpPr>
          <p:nvPr userDrawn="1"/>
        </p:nvSpPr>
        <p:spPr bwMode="auto">
          <a:xfrm>
            <a:off x="990600" y="2514600"/>
            <a:ext cx="7620000" cy="0"/>
          </a:xfrm>
          <a:prstGeom prst="line">
            <a:avLst/>
          </a:prstGeom>
          <a:noFill/>
          <a:ln w="9525">
            <a:solidFill>
              <a:schemeClr val="tx1"/>
            </a:solidFill>
            <a:round/>
            <a:headEnd/>
            <a:tailEnd/>
          </a:ln>
        </p:spPr>
        <p:txBody>
          <a:bodyPr wrap="none" anchor="ctr"/>
          <a:lstStyle/>
          <a:p>
            <a:pPr>
              <a:defRPr/>
            </a:pPr>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7.xml"/><Relationship Id="rId7"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4" name="Picture 3" descr="FINAL-HoC-(white).png"/>
          <p:cNvPicPr>
            <a:picLocks noChangeAspect="1"/>
          </p:cNvPicPr>
          <p:nvPr/>
        </p:nvPicPr>
        <p:blipFill>
          <a:blip r:embed="rId4" cstate="print"/>
          <a:stretch>
            <a:fillRect/>
          </a:stretch>
        </p:blipFill>
        <p:spPr>
          <a:xfrm>
            <a:off x="352511" y="-121634"/>
            <a:ext cx="3238500" cy="1619250"/>
          </a:xfrm>
          <a:prstGeom prst="rect">
            <a:avLst/>
          </a:prstGeom>
        </p:spPr>
      </p:pic>
      <p:pic>
        <p:nvPicPr>
          <p:cNvPr id="5" name="Picture 4" descr="vic-tower-title.png"/>
          <p:cNvPicPr>
            <a:picLocks noChangeAspect="1"/>
          </p:cNvPicPr>
          <p:nvPr/>
        </p:nvPicPr>
        <p:blipFill>
          <a:blip r:embed="rId5" cstate="print">
            <a:duotone>
              <a:schemeClr val="bg2">
                <a:shade val="45000"/>
                <a:satMod val="135000"/>
              </a:schemeClr>
              <a:prstClr val="white"/>
            </a:duotone>
          </a:blip>
          <a:stretch>
            <a:fillRect/>
          </a:stretch>
        </p:blipFill>
        <p:spPr>
          <a:xfrm>
            <a:off x="5143505" y="60409"/>
            <a:ext cx="4000496" cy="6797591"/>
          </a:xfrm>
          <a:prstGeom prst="rect">
            <a:avLst/>
          </a:prstGeom>
        </p:spPr>
      </p:pic>
    </p:spTree>
  </p:cSld>
  <p:clrMap bg1="lt1" tx1="dk1" bg2="lt2" tx2="dk2" accent1="accent1" accent2="accent2" accent3="accent3" accent4="accent4" accent5="accent5" accent6="accent6" hlink="hlink" folHlink="folHlink"/>
  <p:sldLayoutIdLst>
    <p:sldLayoutId id="2147483653" r:id="rId1"/>
    <p:sldLayoutId id="2147483659" r:id="rId2"/>
  </p:sldLayoutIdLst>
  <p:txStyles>
    <p:titleStyle>
      <a:lvl1pPr algn="l" rtl="0" eaLnBrk="1" fontAlgn="base" hangingPunct="1">
        <a:spcBef>
          <a:spcPct val="0"/>
        </a:spcBef>
        <a:spcAft>
          <a:spcPct val="0"/>
        </a:spcAft>
        <a:defRPr sz="4000">
          <a:solidFill>
            <a:schemeClr val="bg1"/>
          </a:solidFill>
          <a:latin typeface="+mj-lt"/>
          <a:ea typeface="+mj-ea"/>
          <a:cs typeface="+mj-cs"/>
        </a:defRPr>
      </a:lvl1pPr>
      <a:lvl2pPr algn="l" rtl="0" eaLnBrk="1" fontAlgn="base" hangingPunct="1">
        <a:spcBef>
          <a:spcPct val="0"/>
        </a:spcBef>
        <a:spcAft>
          <a:spcPct val="0"/>
        </a:spcAft>
        <a:defRPr sz="4000">
          <a:solidFill>
            <a:schemeClr val="bg1"/>
          </a:solidFill>
          <a:latin typeface="Verdana" pitchFamily="34" charset="0"/>
        </a:defRPr>
      </a:lvl2pPr>
      <a:lvl3pPr algn="l" rtl="0" eaLnBrk="1" fontAlgn="base" hangingPunct="1">
        <a:spcBef>
          <a:spcPct val="0"/>
        </a:spcBef>
        <a:spcAft>
          <a:spcPct val="0"/>
        </a:spcAft>
        <a:defRPr sz="4000">
          <a:solidFill>
            <a:schemeClr val="bg1"/>
          </a:solidFill>
          <a:latin typeface="Verdana" pitchFamily="34" charset="0"/>
        </a:defRPr>
      </a:lvl3pPr>
      <a:lvl4pPr algn="l" rtl="0" eaLnBrk="1" fontAlgn="base" hangingPunct="1">
        <a:spcBef>
          <a:spcPct val="0"/>
        </a:spcBef>
        <a:spcAft>
          <a:spcPct val="0"/>
        </a:spcAft>
        <a:defRPr sz="4000">
          <a:solidFill>
            <a:schemeClr val="bg1"/>
          </a:solidFill>
          <a:latin typeface="Verdana" pitchFamily="34" charset="0"/>
        </a:defRPr>
      </a:lvl4pPr>
      <a:lvl5pPr algn="l" rtl="0" eaLnBrk="1" fontAlgn="base" hangingPunct="1">
        <a:spcBef>
          <a:spcPct val="0"/>
        </a:spcBef>
        <a:spcAft>
          <a:spcPct val="0"/>
        </a:spcAft>
        <a:defRPr sz="4000">
          <a:solidFill>
            <a:schemeClr val="bg1"/>
          </a:solidFill>
          <a:latin typeface="Verdana" pitchFamily="34" charset="0"/>
        </a:defRPr>
      </a:lvl5pPr>
      <a:lvl6pPr marL="457200" algn="l" rtl="0" eaLnBrk="1" fontAlgn="base" hangingPunct="1">
        <a:spcBef>
          <a:spcPct val="0"/>
        </a:spcBef>
        <a:spcAft>
          <a:spcPct val="0"/>
        </a:spcAft>
        <a:defRPr sz="4000">
          <a:solidFill>
            <a:schemeClr val="bg1"/>
          </a:solidFill>
          <a:latin typeface="Verdana" pitchFamily="34" charset="0"/>
        </a:defRPr>
      </a:lvl6pPr>
      <a:lvl7pPr marL="914400" algn="l" rtl="0" eaLnBrk="1" fontAlgn="base" hangingPunct="1">
        <a:spcBef>
          <a:spcPct val="0"/>
        </a:spcBef>
        <a:spcAft>
          <a:spcPct val="0"/>
        </a:spcAft>
        <a:defRPr sz="4000">
          <a:solidFill>
            <a:schemeClr val="bg1"/>
          </a:solidFill>
          <a:latin typeface="Verdana" pitchFamily="34" charset="0"/>
        </a:defRPr>
      </a:lvl7pPr>
      <a:lvl8pPr marL="1371600" algn="l" rtl="0" eaLnBrk="1" fontAlgn="base" hangingPunct="1">
        <a:spcBef>
          <a:spcPct val="0"/>
        </a:spcBef>
        <a:spcAft>
          <a:spcPct val="0"/>
        </a:spcAft>
        <a:defRPr sz="4000">
          <a:solidFill>
            <a:schemeClr val="bg1"/>
          </a:solidFill>
          <a:latin typeface="Verdana" pitchFamily="34" charset="0"/>
        </a:defRPr>
      </a:lvl8pPr>
      <a:lvl9pPr marL="1828800" algn="l" rtl="0" eaLnBrk="1" fontAlgn="base" hangingPunct="1">
        <a:spcBef>
          <a:spcPct val="0"/>
        </a:spcBef>
        <a:spcAft>
          <a:spcPct val="0"/>
        </a:spcAft>
        <a:defRPr sz="4000">
          <a:solidFill>
            <a:schemeClr val="bg1"/>
          </a:solidFill>
          <a:latin typeface="Verdana" pitchFamily="34" charset="0"/>
        </a:defRPr>
      </a:lvl9pPr>
    </p:titleStyle>
    <p:bodyStyle>
      <a:lvl1pPr marL="342900" indent="-342900" algn="l" rtl="0" eaLnBrk="1" fontAlgn="base" hangingPunct="1">
        <a:spcBef>
          <a:spcPct val="20000"/>
        </a:spcBef>
        <a:spcAft>
          <a:spcPct val="0"/>
        </a:spcAft>
        <a:buClr>
          <a:srgbClr val="D06223"/>
        </a:buClr>
        <a:defRPr sz="2000">
          <a:solidFill>
            <a:schemeClr val="bg1"/>
          </a:solidFill>
          <a:latin typeface="+mn-lt"/>
          <a:ea typeface="+mn-ea"/>
          <a:cs typeface="+mn-cs"/>
        </a:defRPr>
      </a:lvl1pPr>
      <a:lvl2pPr marL="742950" indent="-285750" algn="l" rtl="0" eaLnBrk="1" fontAlgn="base" hangingPunct="1">
        <a:spcBef>
          <a:spcPct val="20000"/>
        </a:spcBef>
        <a:spcAft>
          <a:spcPct val="0"/>
        </a:spcAft>
        <a:buClr>
          <a:srgbClr val="D06223"/>
        </a:buClr>
        <a:defRPr sz="1500">
          <a:solidFill>
            <a:schemeClr val="tx1"/>
          </a:solidFill>
          <a:latin typeface="+mn-lt"/>
        </a:defRPr>
      </a:lvl2pPr>
      <a:lvl3pPr marL="1143000" indent="-228600" algn="l" rtl="0" eaLnBrk="1" fontAlgn="base" hangingPunct="1">
        <a:spcBef>
          <a:spcPct val="20000"/>
        </a:spcBef>
        <a:spcAft>
          <a:spcPct val="0"/>
        </a:spcAft>
        <a:buClr>
          <a:srgbClr val="D06223"/>
        </a:buClr>
        <a:buChar char="•"/>
        <a:defRPr sz="2400">
          <a:solidFill>
            <a:schemeClr val="tx1"/>
          </a:solidFill>
          <a:latin typeface="Arial" charset="0"/>
        </a:defRPr>
      </a:lvl3pPr>
      <a:lvl4pPr marL="1600200" indent="-228600" algn="l" rtl="0" eaLnBrk="1" fontAlgn="base" hangingPunct="1">
        <a:spcBef>
          <a:spcPct val="20000"/>
        </a:spcBef>
        <a:spcAft>
          <a:spcPct val="0"/>
        </a:spcAft>
        <a:buClr>
          <a:srgbClr val="D06223"/>
        </a:buClr>
        <a:buChar char="–"/>
        <a:defRPr sz="2000">
          <a:solidFill>
            <a:schemeClr val="tx1"/>
          </a:solidFill>
          <a:latin typeface="Arial" charset="0"/>
        </a:defRPr>
      </a:lvl4pPr>
      <a:lvl5pPr marL="2057400" indent="-228600" algn="l" rtl="0" eaLnBrk="1" fontAlgn="base" hangingPunct="1">
        <a:spcBef>
          <a:spcPct val="20000"/>
        </a:spcBef>
        <a:spcAft>
          <a:spcPct val="0"/>
        </a:spcAft>
        <a:buClr>
          <a:srgbClr val="D06223"/>
        </a:buClr>
        <a:buChar char="»"/>
        <a:defRPr sz="2000">
          <a:solidFill>
            <a:schemeClr val="tx1"/>
          </a:solidFill>
          <a:latin typeface="Arial" charset="0"/>
        </a:defRPr>
      </a:lvl5pPr>
      <a:lvl6pPr marL="2514600" indent="-228600" algn="l" rtl="0" eaLnBrk="1" fontAlgn="base" hangingPunct="1">
        <a:spcBef>
          <a:spcPct val="20000"/>
        </a:spcBef>
        <a:spcAft>
          <a:spcPct val="0"/>
        </a:spcAft>
        <a:buClr>
          <a:srgbClr val="D06223"/>
        </a:buClr>
        <a:buChar char="»"/>
        <a:defRPr sz="2000">
          <a:solidFill>
            <a:schemeClr val="tx1"/>
          </a:solidFill>
          <a:latin typeface="Arial" charset="0"/>
        </a:defRPr>
      </a:lvl6pPr>
      <a:lvl7pPr marL="2971800" indent="-228600" algn="l" rtl="0" eaLnBrk="1" fontAlgn="base" hangingPunct="1">
        <a:spcBef>
          <a:spcPct val="20000"/>
        </a:spcBef>
        <a:spcAft>
          <a:spcPct val="0"/>
        </a:spcAft>
        <a:buClr>
          <a:srgbClr val="D06223"/>
        </a:buClr>
        <a:buChar char="»"/>
        <a:defRPr sz="2000">
          <a:solidFill>
            <a:schemeClr val="tx1"/>
          </a:solidFill>
          <a:latin typeface="Arial" charset="0"/>
        </a:defRPr>
      </a:lvl7pPr>
      <a:lvl8pPr marL="3429000" indent="-228600" algn="l" rtl="0" eaLnBrk="1" fontAlgn="base" hangingPunct="1">
        <a:spcBef>
          <a:spcPct val="20000"/>
        </a:spcBef>
        <a:spcAft>
          <a:spcPct val="0"/>
        </a:spcAft>
        <a:buClr>
          <a:srgbClr val="D06223"/>
        </a:buClr>
        <a:buChar char="»"/>
        <a:defRPr sz="2000">
          <a:solidFill>
            <a:schemeClr val="tx1"/>
          </a:solidFill>
          <a:latin typeface="Arial" charset="0"/>
        </a:defRPr>
      </a:lvl8pPr>
      <a:lvl9pPr marL="3886200" indent="-228600" algn="l" rtl="0" eaLnBrk="1" fontAlgn="base" hangingPunct="1">
        <a:spcBef>
          <a:spcPct val="20000"/>
        </a:spcBef>
        <a:spcAft>
          <a:spcPct val="0"/>
        </a:spcAft>
        <a:buClr>
          <a:srgbClr val="D06223"/>
        </a:buClr>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7" name="Rectangle 6"/>
          <p:cNvSpPr/>
          <p:nvPr/>
        </p:nvSpPr>
        <p:spPr>
          <a:xfrm>
            <a:off x="0" y="0"/>
            <a:ext cx="9144000" cy="129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FINAL-HoC-(black).png"/>
          <p:cNvPicPr>
            <a:picLocks noChangeAspect="1"/>
          </p:cNvPicPr>
          <p:nvPr/>
        </p:nvPicPr>
        <p:blipFill>
          <a:blip r:embed="rId4" cstate="print"/>
          <a:stretch>
            <a:fillRect/>
          </a:stretch>
        </p:blipFill>
        <p:spPr>
          <a:xfrm>
            <a:off x="352800" y="-122400"/>
            <a:ext cx="3238500" cy="1619250"/>
          </a:xfrm>
          <a:prstGeom prst="rect">
            <a:avLst/>
          </a:prstGeom>
        </p:spPr>
      </p:pic>
      <p:pic>
        <p:nvPicPr>
          <p:cNvPr id="8" name="Picture 7" descr="big-ben-divider.png"/>
          <p:cNvPicPr>
            <a:picLocks noChangeAspect="1"/>
          </p:cNvPicPr>
          <p:nvPr/>
        </p:nvPicPr>
        <p:blipFill>
          <a:blip r:embed="rId5" cstate="print">
            <a:duotone>
              <a:schemeClr val="bg2">
                <a:shade val="45000"/>
                <a:satMod val="135000"/>
              </a:schemeClr>
              <a:prstClr val="white"/>
            </a:duotone>
            <a:lum contrast="-40000"/>
          </a:blip>
          <a:stretch>
            <a:fillRect/>
          </a:stretch>
        </p:blipFill>
        <p:spPr>
          <a:xfrm>
            <a:off x="4900188" y="1300185"/>
            <a:ext cx="4672472" cy="5572141"/>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65" r:id="rId1"/>
    <p:sldLayoutId id="2147483670" r:id="rId2"/>
  </p:sldLayoutIdLst>
  <p:txStyles>
    <p:titleStyle>
      <a:lvl1pPr algn="l" rtl="0" eaLnBrk="0" fontAlgn="base" hangingPunct="0">
        <a:spcBef>
          <a:spcPct val="0"/>
        </a:spcBef>
        <a:spcAft>
          <a:spcPct val="0"/>
        </a:spcAft>
        <a:defRPr sz="3000">
          <a:solidFill>
            <a:schemeClr val="bg1"/>
          </a:solidFill>
          <a:latin typeface="+mj-lt"/>
          <a:ea typeface="+mj-ea"/>
          <a:cs typeface="+mj-cs"/>
        </a:defRPr>
      </a:lvl1pPr>
      <a:lvl2pPr algn="l" rtl="0" eaLnBrk="0" fontAlgn="base" hangingPunct="0">
        <a:spcBef>
          <a:spcPct val="0"/>
        </a:spcBef>
        <a:spcAft>
          <a:spcPct val="0"/>
        </a:spcAft>
        <a:defRPr sz="3000">
          <a:solidFill>
            <a:schemeClr val="bg1"/>
          </a:solidFill>
          <a:latin typeface="Verdana" pitchFamily="34" charset="0"/>
        </a:defRPr>
      </a:lvl2pPr>
      <a:lvl3pPr algn="l" rtl="0" eaLnBrk="0" fontAlgn="base" hangingPunct="0">
        <a:spcBef>
          <a:spcPct val="0"/>
        </a:spcBef>
        <a:spcAft>
          <a:spcPct val="0"/>
        </a:spcAft>
        <a:defRPr sz="3000">
          <a:solidFill>
            <a:schemeClr val="bg1"/>
          </a:solidFill>
          <a:latin typeface="Verdana" pitchFamily="34" charset="0"/>
        </a:defRPr>
      </a:lvl3pPr>
      <a:lvl4pPr algn="l" rtl="0" eaLnBrk="0" fontAlgn="base" hangingPunct="0">
        <a:spcBef>
          <a:spcPct val="0"/>
        </a:spcBef>
        <a:spcAft>
          <a:spcPct val="0"/>
        </a:spcAft>
        <a:defRPr sz="3000">
          <a:solidFill>
            <a:schemeClr val="bg1"/>
          </a:solidFill>
          <a:latin typeface="Verdana" pitchFamily="34" charset="0"/>
        </a:defRPr>
      </a:lvl4pPr>
      <a:lvl5pPr algn="l" rtl="0" eaLnBrk="0" fontAlgn="base" hangingPunct="0">
        <a:spcBef>
          <a:spcPct val="0"/>
        </a:spcBef>
        <a:spcAft>
          <a:spcPct val="0"/>
        </a:spcAft>
        <a:defRPr sz="3000">
          <a:solidFill>
            <a:schemeClr val="bg1"/>
          </a:solidFill>
          <a:latin typeface="Verdana" pitchFamily="34" charset="0"/>
        </a:defRPr>
      </a:lvl5pPr>
      <a:lvl6pPr marL="457200" algn="l" rtl="0" fontAlgn="base">
        <a:spcBef>
          <a:spcPct val="0"/>
        </a:spcBef>
        <a:spcAft>
          <a:spcPct val="0"/>
        </a:spcAft>
        <a:defRPr sz="3000">
          <a:solidFill>
            <a:schemeClr val="bg1"/>
          </a:solidFill>
          <a:latin typeface="Verdana" pitchFamily="34" charset="0"/>
        </a:defRPr>
      </a:lvl6pPr>
      <a:lvl7pPr marL="914400" algn="l" rtl="0" fontAlgn="base">
        <a:spcBef>
          <a:spcPct val="0"/>
        </a:spcBef>
        <a:spcAft>
          <a:spcPct val="0"/>
        </a:spcAft>
        <a:defRPr sz="3000">
          <a:solidFill>
            <a:schemeClr val="bg1"/>
          </a:solidFill>
          <a:latin typeface="Verdana" pitchFamily="34" charset="0"/>
        </a:defRPr>
      </a:lvl7pPr>
      <a:lvl8pPr marL="1371600" algn="l" rtl="0" fontAlgn="base">
        <a:spcBef>
          <a:spcPct val="0"/>
        </a:spcBef>
        <a:spcAft>
          <a:spcPct val="0"/>
        </a:spcAft>
        <a:defRPr sz="3000">
          <a:solidFill>
            <a:schemeClr val="bg1"/>
          </a:solidFill>
          <a:latin typeface="Verdana" pitchFamily="34" charset="0"/>
        </a:defRPr>
      </a:lvl8pPr>
      <a:lvl9pPr marL="1828800" algn="l" rtl="0" fontAlgn="base">
        <a:spcBef>
          <a:spcPct val="0"/>
        </a:spcBef>
        <a:spcAft>
          <a:spcPct val="0"/>
        </a:spcAft>
        <a:defRPr sz="3000">
          <a:solidFill>
            <a:schemeClr val="bg1"/>
          </a:solidFill>
          <a:latin typeface="Verdana" pitchFamily="34" charset="0"/>
        </a:defRPr>
      </a:lvl9pPr>
    </p:titleStyle>
    <p:bodyStyle>
      <a:lvl1pPr marL="342900" indent="-342900" algn="l" rtl="0" eaLnBrk="0" fontAlgn="base" hangingPunct="0">
        <a:spcBef>
          <a:spcPct val="20000"/>
        </a:spcBef>
        <a:spcAft>
          <a:spcPct val="0"/>
        </a:spcAft>
        <a:defRPr sz="1500">
          <a:solidFill>
            <a:schemeClr val="bg1"/>
          </a:solidFill>
          <a:latin typeface="+mn-lt"/>
          <a:ea typeface="+mn-ea"/>
          <a:cs typeface="+mn-cs"/>
        </a:defRPr>
      </a:lvl1pPr>
      <a:lvl2pPr marL="742950" indent="-285750" algn="l" rtl="0" eaLnBrk="0" fontAlgn="base" hangingPunct="0">
        <a:spcBef>
          <a:spcPct val="20000"/>
        </a:spcBef>
        <a:spcAft>
          <a:spcPct val="0"/>
        </a:spcAft>
        <a:defRPr sz="1500">
          <a:solidFill>
            <a:schemeClr val="bg1"/>
          </a:solidFill>
          <a:latin typeface="+mn-lt"/>
        </a:defRPr>
      </a:lvl2pPr>
      <a:lvl3pPr marL="1143000" indent="-228600" algn="l" rtl="0" eaLnBrk="0" fontAlgn="base" hangingPunct="0">
        <a:spcBef>
          <a:spcPct val="20000"/>
        </a:spcBef>
        <a:spcAft>
          <a:spcPct val="0"/>
        </a:spcAft>
        <a:defRPr sz="1500">
          <a:solidFill>
            <a:schemeClr val="bg1"/>
          </a:solidFill>
          <a:latin typeface="+mn-lt"/>
        </a:defRPr>
      </a:lvl3pPr>
      <a:lvl4pPr marL="1600200" indent="-228600" algn="l" rtl="0" eaLnBrk="0" fontAlgn="base" hangingPunct="0">
        <a:spcBef>
          <a:spcPct val="20000"/>
        </a:spcBef>
        <a:spcAft>
          <a:spcPct val="0"/>
        </a:spcAft>
        <a:defRPr sz="1500">
          <a:solidFill>
            <a:schemeClr val="bg1"/>
          </a:solidFill>
          <a:latin typeface="+mn-lt"/>
        </a:defRPr>
      </a:lvl4pPr>
      <a:lvl5pPr marL="2057400" indent="-228600" algn="l" rtl="0" eaLnBrk="0" fontAlgn="base" hangingPunct="0">
        <a:spcBef>
          <a:spcPct val="20000"/>
        </a:spcBef>
        <a:spcAft>
          <a:spcPct val="0"/>
        </a:spcAft>
        <a:defRPr sz="1500">
          <a:solidFill>
            <a:schemeClr val="bg1"/>
          </a:solidFill>
          <a:latin typeface="+mn-lt"/>
        </a:defRPr>
      </a:lvl5pPr>
      <a:lvl6pPr marL="2514600" indent="-228600" algn="l" rtl="0" fontAlgn="base">
        <a:spcBef>
          <a:spcPct val="20000"/>
        </a:spcBef>
        <a:spcAft>
          <a:spcPct val="0"/>
        </a:spcAft>
        <a:defRPr sz="1500">
          <a:solidFill>
            <a:schemeClr val="bg1"/>
          </a:solidFill>
          <a:latin typeface="+mn-lt"/>
        </a:defRPr>
      </a:lvl6pPr>
      <a:lvl7pPr marL="2971800" indent="-228600" algn="l" rtl="0" fontAlgn="base">
        <a:spcBef>
          <a:spcPct val="20000"/>
        </a:spcBef>
        <a:spcAft>
          <a:spcPct val="0"/>
        </a:spcAft>
        <a:defRPr sz="1500">
          <a:solidFill>
            <a:schemeClr val="bg1"/>
          </a:solidFill>
          <a:latin typeface="+mn-lt"/>
        </a:defRPr>
      </a:lvl7pPr>
      <a:lvl8pPr marL="3429000" indent="-228600" algn="l" rtl="0" fontAlgn="base">
        <a:spcBef>
          <a:spcPct val="20000"/>
        </a:spcBef>
        <a:spcAft>
          <a:spcPct val="0"/>
        </a:spcAft>
        <a:defRPr sz="1500">
          <a:solidFill>
            <a:schemeClr val="bg1"/>
          </a:solidFill>
          <a:latin typeface="+mn-lt"/>
        </a:defRPr>
      </a:lvl8pPr>
      <a:lvl9pPr marL="3886200" indent="-228600" algn="l" rtl="0" fontAlgn="base">
        <a:spcBef>
          <a:spcPct val="20000"/>
        </a:spcBef>
        <a:spcAft>
          <a:spcPct val="0"/>
        </a:spcAft>
        <a:defRPr sz="15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0" y="-1"/>
            <a:ext cx="9144000" cy="13110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INAL-HoC-(white).png"/>
          <p:cNvPicPr>
            <a:picLocks noChangeAspect="1"/>
          </p:cNvPicPr>
          <p:nvPr/>
        </p:nvPicPr>
        <p:blipFill>
          <a:blip r:embed="rId8" cstate="print"/>
          <a:stretch>
            <a:fillRect/>
          </a:stretch>
        </p:blipFill>
        <p:spPr>
          <a:xfrm>
            <a:off x="352800" y="-122400"/>
            <a:ext cx="3238500" cy="1619250"/>
          </a:xfrm>
          <a:prstGeom prst="rect">
            <a:avLst/>
          </a:prstGeom>
        </p:spPr>
      </p:pic>
      <p:sp>
        <p:nvSpPr>
          <p:cNvPr id="3074" name="Rectangle 2"/>
          <p:cNvSpPr>
            <a:spLocks noGrp="1" noChangeArrowheads="1"/>
          </p:cNvSpPr>
          <p:nvPr>
            <p:ph type="title"/>
          </p:nvPr>
        </p:nvSpPr>
        <p:spPr bwMode="auto">
          <a:xfrm>
            <a:off x="904875" y="2165350"/>
            <a:ext cx="7705725" cy="2730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Slide Title</a:t>
            </a:r>
          </a:p>
        </p:txBody>
      </p:sp>
      <p:sp>
        <p:nvSpPr>
          <p:cNvPr id="3075" name="Rectangle 3"/>
          <p:cNvSpPr>
            <a:spLocks noGrp="1" noChangeArrowheads="1"/>
          </p:cNvSpPr>
          <p:nvPr>
            <p:ph type="body" idx="1"/>
          </p:nvPr>
        </p:nvSpPr>
        <p:spPr bwMode="auto">
          <a:xfrm>
            <a:off x="895350" y="2895600"/>
            <a:ext cx="7639050" cy="32289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1" name="Picture 10" descr="pow-banner.png"/>
          <p:cNvPicPr>
            <a:picLocks noChangeAspect="1"/>
          </p:cNvPicPr>
          <p:nvPr/>
        </p:nvPicPr>
        <p:blipFill>
          <a:blip r:embed="rId9" cstate="print">
            <a:duotone>
              <a:schemeClr val="bg2">
                <a:shade val="45000"/>
                <a:satMod val="135000"/>
              </a:schemeClr>
              <a:prstClr val="white"/>
            </a:duotone>
          </a:blip>
          <a:stretch>
            <a:fillRect/>
          </a:stretch>
        </p:blipFill>
        <p:spPr>
          <a:xfrm>
            <a:off x="6529419" y="0"/>
            <a:ext cx="2543175" cy="1295400"/>
          </a:xfrm>
          <a:prstGeom prst="rect">
            <a:avLst/>
          </a:prstGeom>
        </p:spPr>
      </p:pic>
    </p:spTree>
  </p:cSld>
  <p:clrMap bg1="lt1" tx1="dk1" bg2="lt2" tx2="dk2" accent1="accent1" accent2="accent2" accent3="accent3" accent4="accent4" accent5="accent5" accent6="accent6" hlink="hlink" folHlink="folHlink"/>
  <p:sldLayoutIdLst>
    <p:sldLayoutId id="2147483676" r:id="rId1"/>
    <p:sldLayoutId id="2147483678" r:id="rId2"/>
    <p:sldLayoutId id="2147483686" r:id="rId3"/>
    <p:sldLayoutId id="2147483683" r:id="rId4"/>
    <p:sldLayoutId id="2147483680" r:id="rId5"/>
    <p:sldLayoutId id="2147483681" r:id="rId6"/>
  </p:sldLayoutIdLst>
  <p:txStyles>
    <p:titleStyle>
      <a:lvl1pPr algn="l" rtl="0" eaLnBrk="0" fontAlgn="base" hangingPunct="0">
        <a:spcBef>
          <a:spcPct val="0"/>
        </a:spcBef>
        <a:spcAft>
          <a:spcPct val="0"/>
        </a:spcAft>
        <a:defRPr sz="2500">
          <a:solidFill>
            <a:schemeClr val="tx2">
              <a:lumMod val="50000"/>
            </a:schemeClr>
          </a:solidFill>
          <a:latin typeface="+mj-lt"/>
          <a:ea typeface="+mj-ea"/>
          <a:cs typeface="+mj-cs"/>
        </a:defRPr>
      </a:lvl1pPr>
      <a:lvl2pPr algn="l" rtl="0" eaLnBrk="0" fontAlgn="base" hangingPunct="0">
        <a:spcBef>
          <a:spcPct val="0"/>
        </a:spcBef>
        <a:spcAft>
          <a:spcPct val="0"/>
        </a:spcAft>
        <a:defRPr sz="2500">
          <a:solidFill>
            <a:srgbClr val="D06223"/>
          </a:solidFill>
          <a:latin typeface="Verdana" pitchFamily="34" charset="0"/>
        </a:defRPr>
      </a:lvl2pPr>
      <a:lvl3pPr algn="l" rtl="0" eaLnBrk="0" fontAlgn="base" hangingPunct="0">
        <a:spcBef>
          <a:spcPct val="0"/>
        </a:spcBef>
        <a:spcAft>
          <a:spcPct val="0"/>
        </a:spcAft>
        <a:defRPr sz="2500">
          <a:solidFill>
            <a:srgbClr val="D06223"/>
          </a:solidFill>
          <a:latin typeface="Verdana" pitchFamily="34" charset="0"/>
        </a:defRPr>
      </a:lvl3pPr>
      <a:lvl4pPr algn="l" rtl="0" eaLnBrk="0" fontAlgn="base" hangingPunct="0">
        <a:spcBef>
          <a:spcPct val="0"/>
        </a:spcBef>
        <a:spcAft>
          <a:spcPct val="0"/>
        </a:spcAft>
        <a:defRPr sz="2500">
          <a:solidFill>
            <a:srgbClr val="D06223"/>
          </a:solidFill>
          <a:latin typeface="Verdana" pitchFamily="34" charset="0"/>
        </a:defRPr>
      </a:lvl4pPr>
      <a:lvl5pPr algn="l" rtl="0" eaLnBrk="0" fontAlgn="base" hangingPunct="0">
        <a:spcBef>
          <a:spcPct val="0"/>
        </a:spcBef>
        <a:spcAft>
          <a:spcPct val="0"/>
        </a:spcAft>
        <a:defRPr sz="2500">
          <a:solidFill>
            <a:srgbClr val="D06223"/>
          </a:solidFill>
          <a:latin typeface="Verdana" pitchFamily="34" charset="0"/>
        </a:defRPr>
      </a:lvl5pPr>
      <a:lvl6pPr marL="457200" algn="l" rtl="0" fontAlgn="base">
        <a:spcBef>
          <a:spcPct val="0"/>
        </a:spcBef>
        <a:spcAft>
          <a:spcPct val="0"/>
        </a:spcAft>
        <a:defRPr sz="2500">
          <a:solidFill>
            <a:srgbClr val="D06223"/>
          </a:solidFill>
          <a:latin typeface="Verdana" pitchFamily="34" charset="0"/>
        </a:defRPr>
      </a:lvl6pPr>
      <a:lvl7pPr marL="914400" algn="l" rtl="0" fontAlgn="base">
        <a:spcBef>
          <a:spcPct val="0"/>
        </a:spcBef>
        <a:spcAft>
          <a:spcPct val="0"/>
        </a:spcAft>
        <a:defRPr sz="2500">
          <a:solidFill>
            <a:srgbClr val="D06223"/>
          </a:solidFill>
          <a:latin typeface="Verdana" pitchFamily="34" charset="0"/>
        </a:defRPr>
      </a:lvl7pPr>
      <a:lvl8pPr marL="1371600" algn="l" rtl="0" fontAlgn="base">
        <a:spcBef>
          <a:spcPct val="0"/>
        </a:spcBef>
        <a:spcAft>
          <a:spcPct val="0"/>
        </a:spcAft>
        <a:defRPr sz="2500">
          <a:solidFill>
            <a:srgbClr val="D06223"/>
          </a:solidFill>
          <a:latin typeface="Verdana" pitchFamily="34" charset="0"/>
        </a:defRPr>
      </a:lvl8pPr>
      <a:lvl9pPr marL="1828800" algn="l" rtl="0" fontAlgn="base">
        <a:spcBef>
          <a:spcPct val="0"/>
        </a:spcBef>
        <a:spcAft>
          <a:spcPct val="0"/>
        </a:spcAft>
        <a:defRPr sz="2500">
          <a:solidFill>
            <a:srgbClr val="D06223"/>
          </a:solidFill>
          <a:latin typeface="Verdana" pitchFamily="34" charset="0"/>
        </a:defRPr>
      </a:lvl9pPr>
    </p:titleStyle>
    <p:bodyStyle>
      <a:lvl1pPr marL="342900" indent="-342900" algn="l" rtl="0" eaLnBrk="0" fontAlgn="base" hangingPunct="0">
        <a:spcBef>
          <a:spcPct val="20000"/>
        </a:spcBef>
        <a:spcAft>
          <a:spcPct val="0"/>
        </a:spcAft>
        <a:buClr>
          <a:srgbClr val="D06223"/>
        </a:buClr>
        <a:buChar char="•"/>
        <a:defRPr sz="1700">
          <a:solidFill>
            <a:schemeClr val="tx1"/>
          </a:solidFill>
          <a:latin typeface="+mn-lt"/>
          <a:ea typeface="+mn-ea"/>
          <a:cs typeface="+mn-cs"/>
        </a:defRPr>
      </a:lvl1pPr>
      <a:lvl2pPr marL="742950" indent="-285750" algn="l" rtl="0" eaLnBrk="0" fontAlgn="base" hangingPunct="0">
        <a:spcBef>
          <a:spcPct val="20000"/>
        </a:spcBef>
        <a:spcAft>
          <a:spcPct val="0"/>
        </a:spcAft>
        <a:buClr>
          <a:srgbClr val="D06223"/>
        </a:buClr>
        <a:buChar char="–"/>
        <a:defRPr sz="1700">
          <a:solidFill>
            <a:schemeClr val="tx1"/>
          </a:solidFill>
          <a:latin typeface="+mn-lt"/>
        </a:defRPr>
      </a:lvl2pPr>
      <a:lvl3pPr marL="1143000" indent="-228600" algn="l" rtl="0" eaLnBrk="0" fontAlgn="base" hangingPunct="0">
        <a:spcBef>
          <a:spcPct val="20000"/>
        </a:spcBef>
        <a:spcAft>
          <a:spcPct val="0"/>
        </a:spcAft>
        <a:buClr>
          <a:srgbClr val="D06223"/>
        </a:buClr>
        <a:buChar char="•"/>
        <a:defRPr sz="1700">
          <a:solidFill>
            <a:schemeClr val="tx1"/>
          </a:solidFill>
          <a:latin typeface="+mn-lt"/>
        </a:defRPr>
      </a:lvl3pPr>
      <a:lvl4pPr marL="1600200" indent="-228600" algn="l" rtl="0" eaLnBrk="0" fontAlgn="base" hangingPunct="0">
        <a:spcBef>
          <a:spcPct val="20000"/>
        </a:spcBef>
        <a:spcAft>
          <a:spcPct val="0"/>
        </a:spcAft>
        <a:buClr>
          <a:srgbClr val="D06223"/>
        </a:buClr>
        <a:buChar char="–"/>
        <a:defRPr sz="1700">
          <a:solidFill>
            <a:schemeClr val="tx1"/>
          </a:solidFill>
          <a:latin typeface="+mn-lt"/>
        </a:defRPr>
      </a:lvl4pPr>
      <a:lvl5pPr marL="2057400" indent="-228600" algn="l" rtl="0" eaLnBrk="0" fontAlgn="base" hangingPunct="0">
        <a:spcBef>
          <a:spcPct val="20000"/>
        </a:spcBef>
        <a:spcAft>
          <a:spcPct val="0"/>
        </a:spcAft>
        <a:buClr>
          <a:srgbClr val="D06223"/>
        </a:buClr>
        <a:buChar char="»"/>
        <a:defRPr sz="1700">
          <a:solidFill>
            <a:schemeClr val="tx1"/>
          </a:solidFill>
          <a:latin typeface="+mn-lt"/>
        </a:defRPr>
      </a:lvl5pPr>
      <a:lvl6pPr marL="2514600" indent="-228600" algn="l" rtl="0" fontAlgn="base">
        <a:spcBef>
          <a:spcPct val="20000"/>
        </a:spcBef>
        <a:spcAft>
          <a:spcPct val="0"/>
        </a:spcAft>
        <a:buClr>
          <a:srgbClr val="D06223"/>
        </a:buClr>
        <a:buChar char="»"/>
        <a:defRPr sz="1700">
          <a:solidFill>
            <a:schemeClr val="tx1"/>
          </a:solidFill>
          <a:latin typeface="+mn-lt"/>
        </a:defRPr>
      </a:lvl6pPr>
      <a:lvl7pPr marL="2971800" indent="-228600" algn="l" rtl="0" fontAlgn="base">
        <a:spcBef>
          <a:spcPct val="20000"/>
        </a:spcBef>
        <a:spcAft>
          <a:spcPct val="0"/>
        </a:spcAft>
        <a:buClr>
          <a:srgbClr val="D06223"/>
        </a:buClr>
        <a:buChar char="»"/>
        <a:defRPr sz="1700">
          <a:solidFill>
            <a:schemeClr val="tx1"/>
          </a:solidFill>
          <a:latin typeface="+mn-lt"/>
        </a:defRPr>
      </a:lvl7pPr>
      <a:lvl8pPr marL="3429000" indent="-228600" algn="l" rtl="0" fontAlgn="base">
        <a:spcBef>
          <a:spcPct val="20000"/>
        </a:spcBef>
        <a:spcAft>
          <a:spcPct val="0"/>
        </a:spcAft>
        <a:buClr>
          <a:srgbClr val="D06223"/>
        </a:buClr>
        <a:buChar char="»"/>
        <a:defRPr sz="1700">
          <a:solidFill>
            <a:schemeClr val="tx1"/>
          </a:solidFill>
          <a:latin typeface="+mn-lt"/>
        </a:defRPr>
      </a:lvl8pPr>
      <a:lvl9pPr marL="3886200" indent="-228600" algn="l" rtl="0" fontAlgn="base">
        <a:spcBef>
          <a:spcPct val="20000"/>
        </a:spcBef>
        <a:spcAft>
          <a:spcPct val="0"/>
        </a:spcAft>
        <a:buClr>
          <a:srgbClr val="D06223"/>
        </a:buClr>
        <a:buChar char="»"/>
        <a:defRPr sz="1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hyperlink" Target="http://www.public-standards.gov.uk/" TargetMode="Externa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hyperlink" Target="http://www.instituteforgovernment.org.uk/" TargetMode="External"/><Relationship Id="rId7" Type="http://schemas.openxmlformats.org/officeDocument/2006/relationships/hyperlink" Target="http://www.openingparliament.org/" TargetMode="External"/><Relationship Id="rId2" Type="http://schemas.openxmlformats.org/officeDocument/2006/relationships/hyperlink" Target="http://www.hansardsociety.org.uk/" TargetMode="External"/><Relationship Id="rId1" Type="http://schemas.openxmlformats.org/officeDocument/2006/relationships/slideLayout" Target="../slideLayouts/slideLayout5.xml"/><Relationship Id="rId6" Type="http://schemas.openxmlformats.org/officeDocument/2006/relationships/hyperlink" Target="http://www.transparency.org.uk/" TargetMode="External"/><Relationship Id="rId5" Type="http://schemas.openxmlformats.org/officeDocument/2006/relationships/hyperlink" Target="http://www.ucl.ac.uk/constitution-unit" TargetMode="External"/><Relationship Id="rId4" Type="http://schemas.openxmlformats.org/officeDocument/2006/relationships/hyperlink" Target="http://www.cfps.org.uk/"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tedxhousesofparliament.com/" TargetMode="Externa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1"/>
          </p:nvPr>
        </p:nvSpPr>
        <p:spPr>
          <a:xfrm>
            <a:off x="571472" y="4941168"/>
            <a:ext cx="8465024" cy="857256"/>
          </a:xfrm>
          <a:prstGeom prst="rect">
            <a:avLst/>
          </a:prstGeom>
        </p:spPr>
        <p:txBody>
          <a:bodyPr/>
          <a:lstStyle/>
          <a:p>
            <a:r>
              <a:rPr lang="ru-RU" dirty="0" smtClean="0"/>
              <a:t>Айлин </a:t>
            </a:r>
            <a:r>
              <a:rPr lang="ru-RU" dirty="0" err="1" smtClean="0"/>
              <a:t>Уолкер</a:t>
            </a:r>
            <a:endParaRPr lang="en-GB" dirty="0" smtClean="0"/>
          </a:p>
          <a:p>
            <a:r>
              <a:rPr lang="ru-RU" dirty="0" smtClean="0"/>
              <a:t>Директор По Связям с Общественностью, Палата Общин,</a:t>
            </a:r>
          </a:p>
          <a:p>
            <a:r>
              <a:rPr lang="ru-RU" dirty="0" smtClean="0"/>
              <a:t>Соединенное Королевство</a:t>
            </a:r>
          </a:p>
          <a:p>
            <a:r>
              <a:rPr lang="en-GB" dirty="0" smtClean="0"/>
              <a:t>(walkera@parliament.uk)</a:t>
            </a:r>
            <a:endParaRPr lang="en-GB" dirty="0"/>
          </a:p>
        </p:txBody>
      </p:sp>
      <p:sp>
        <p:nvSpPr>
          <p:cNvPr id="11" name="Title 10"/>
          <p:cNvSpPr>
            <a:spLocks noGrp="1"/>
          </p:cNvSpPr>
          <p:nvPr>
            <p:ph type="title"/>
          </p:nvPr>
        </p:nvSpPr>
        <p:spPr>
          <a:xfrm>
            <a:off x="528638" y="980728"/>
            <a:ext cx="8329642" cy="3816424"/>
          </a:xfrm>
        </p:spPr>
        <p:txBody>
          <a:bodyPr/>
          <a:lstStyle/>
          <a:p>
            <a:pPr algn="ctr"/>
            <a:r>
              <a:rPr lang="ru-RU" sz="2400" dirty="0" smtClean="0"/>
              <a:t>Международная конференция ОНС</a:t>
            </a:r>
            <a:br>
              <a:rPr lang="ru-RU" sz="2400" dirty="0" smtClean="0"/>
            </a:br>
            <a:r>
              <a:rPr lang="ru-RU" sz="2400" dirty="0" smtClean="0"/>
              <a:t>«Подотчетность государства перед обществом и участие граждан в добросовестном управлении»</a:t>
            </a:r>
            <a:br>
              <a:rPr lang="ru-RU" sz="2400" dirty="0" smtClean="0"/>
            </a:br>
            <a:r>
              <a:rPr lang="en-US" dirty="0" smtClean="0"/>
              <a:t/>
            </a:r>
            <a:br>
              <a:rPr lang="en-US" dirty="0" smtClean="0"/>
            </a:br>
            <a:r>
              <a:rPr lang="ru-RU" b="1" dirty="0" smtClean="0"/>
              <a:t>Доверие общественности государственным органам</a:t>
            </a:r>
            <a:endParaRPr lang="en-GB"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Как добиться доверия</a:t>
            </a:r>
            <a:r>
              <a:rPr lang="en-US" dirty="0" smtClean="0"/>
              <a:t>?</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916832"/>
            <a:ext cx="7705725" cy="273050"/>
          </a:xfrm>
        </p:spPr>
        <p:txBody>
          <a:bodyPr/>
          <a:lstStyle/>
          <a:p>
            <a:r>
              <a:rPr lang="ru-RU" sz="2800" dirty="0" smtClean="0"/>
              <a:t>Доверие</a:t>
            </a:r>
            <a:endParaRPr lang="en-GB" sz="2800" dirty="0"/>
          </a:p>
        </p:txBody>
      </p:sp>
      <p:sp>
        <p:nvSpPr>
          <p:cNvPr id="3" name="Content Placeholder 2"/>
          <p:cNvSpPr>
            <a:spLocks noGrp="1"/>
          </p:cNvSpPr>
          <p:nvPr>
            <p:ph idx="1"/>
          </p:nvPr>
        </p:nvSpPr>
        <p:spPr>
          <a:xfrm>
            <a:off x="895350" y="2895600"/>
            <a:ext cx="7853114" cy="3228975"/>
          </a:xfrm>
        </p:spPr>
        <p:txBody>
          <a:bodyPr/>
          <a:lstStyle/>
          <a:p>
            <a:r>
              <a:rPr lang="ru-RU" sz="2400" dirty="0" smtClean="0"/>
              <a:t>Фундаментальная основа для демократии</a:t>
            </a:r>
            <a:endParaRPr lang="en-GB" sz="2400" dirty="0" smtClean="0"/>
          </a:p>
          <a:p>
            <a:r>
              <a:rPr lang="ru-RU" sz="2400" dirty="0" smtClean="0"/>
              <a:t>Принципы, правила и механизмы</a:t>
            </a:r>
          </a:p>
          <a:p>
            <a:r>
              <a:rPr lang="ru-RU" sz="2400" dirty="0" smtClean="0"/>
              <a:t>Культура Доверия = Общественное Доверие</a:t>
            </a:r>
            <a:endParaRPr lang="en-GB" sz="24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Принципы</a:t>
            </a:r>
            <a:r>
              <a:rPr lang="en-GB" dirty="0" smtClean="0"/>
              <a:t/>
            </a:r>
            <a:br>
              <a:rPr lang="en-GB" dirty="0" smtClean="0"/>
            </a:br>
            <a:endParaRPr lang="en-GB" dirty="0"/>
          </a:p>
        </p:txBody>
      </p:sp>
      <p:sp>
        <p:nvSpPr>
          <p:cNvPr id="3" name="Content Placeholder 2"/>
          <p:cNvSpPr>
            <a:spLocks noGrp="1"/>
          </p:cNvSpPr>
          <p:nvPr>
            <p:ph idx="1"/>
          </p:nvPr>
        </p:nvSpPr>
        <p:spPr>
          <a:xfrm>
            <a:off x="899592" y="2852936"/>
            <a:ext cx="7639050" cy="3228975"/>
          </a:xfrm>
        </p:spPr>
        <p:txBody>
          <a:bodyPr/>
          <a:lstStyle/>
          <a:p>
            <a:pPr>
              <a:buNone/>
            </a:pPr>
            <a:r>
              <a:rPr lang="ru-RU" sz="2400" dirty="0" smtClean="0"/>
              <a:t>На протяжении многих лет Соединенное Королевство развивает традици</a:t>
            </a:r>
            <a:r>
              <a:rPr lang="ru-RU" sz="2400" dirty="0"/>
              <a:t>и</a:t>
            </a:r>
            <a:r>
              <a:rPr lang="en-GB" sz="2400" dirty="0" smtClean="0"/>
              <a:t>:</a:t>
            </a:r>
          </a:p>
          <a:p>
            <a:pPr lvl="1">
              <a:buFont typeface="Arial" pitchFamily="34" charset="0"/>
              <a:buChar char="•"/>
            </a:pPr>
            <a:r>
              <a:rPr lang="ru-RU" sz="2400" dirty="0" smtClean="0"/>
              <a:t>Открытости</a:t>
            </a:r>
            <a:endParaRPr lang="en-GB" sz="2400" dirty="0" smtClean="0"/>
          </a:p>
          <a:p>
            <a:pPr lvl="1">
              <a:buFont typeface="Arial" pitchFamily="34" charset="0"/>
              <a:buChar char="•"/>
            </a:pPr>
            <a:r>
              <a:rPr lang="ru-RU" sz="2400" dirty="0" smtClean="0"/>
              <a:t>Подотчетности</a:t>
            </a:r>
            <a:endParaRPr lang="en-GB" sz="2400" dirty="0" smtClean="0"/>
          </a:p>
          <a:p>
            <a:pPr lvl="1">
              <a:buFont typeface="Arial" pitchFamily="34" charset="0"/>
              <a:buChar char="•"/>
            </a:pPr>
            <a:r>
              <a:rPr lang="ru-RU" sz="2400" dirty="0" smtClean="0"/>
              <a:t>Прозрачности</a:t>
            </a:r>
            <a:endParaRPr lang="en-GB" sz="2400" dirty="0" smtClean="0"/>
          </a:p>
          <a:p>
            <a:pPr marL="457200" lvl="1" indent="0">
              <a:buNone/>
            </a:pPr>
            <a:endParaRPr lang="en-GB" sz="2400" dirty="0" smtClean="0"/>
          </a:p>
          <a:p>
            <a:pPr marL="457200" lvl="1" indent="0">
              <a:buNone/>
            </a:pPr>
            <a:r>
              <a:rPr lang="ru-RU" sz="2400" dirty="0" smtClean="0"/>
              <a:t>Это не идеально</a:t>
            </a:r>
            <a:r>
              <a:rPr lang="en-GB" sz="2400" dirty="0" smtClean="0"/>
              <a:t>. </a:t>
            </a:r>
            <a:r>
              <a:rPr lang="ru-RU" sz="2400" dirty="0" smtClean="0"/>
              <a:t>Основа в доверии.</a:t>
            </a:r>
            <a:r>
              <a:rPr lang="en-GB" sz="2400" dirty="0" smtClean="0"/>
              <a:t> </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Открытость</a:t>
            </a:r>
            <a:r>
              <a:rPr lang="en-US" dirty="0" smtClean="0"/>
              <a:t>: </a:t>
            </a:r>
            <a:r>
              <a:rPr lang="ru-RU" dirty="0" smtClean="0"/>
              <a:t>Парламент</a:t>
            </a:r>
            <a:endParaRPr lang="en-GB" dirty="0"/>
          </a:p>
        </p:txBody>
      </p:sp>
      <p:sp>
        <p:nvSpPr>
          <p:cNvPr id="3" name="Content Placeholder 2"/>
          <p:cNvSpPr>
            <a:spLocks noGrp="1"/>
          </p:cNvSpPr>
          <p:nvPr>
            <p:ph idx="1"/>
          </p:nvPr>
        </p:nvSpPr>
        <p:spPr>
          <a:xfrm>
            <a:off x="899592" y="2780928"/>
            <a:ext cx="7992888" cy="3228975"/>
          </a:xfrm>
        </p:spPr>
        <p:txBody>
          <a:bodyPr/>
          <a:lstStyle/>
          <a:p>
            <a:r>
              <a:rPr lang="ru-RU" sz="2000" dirty="0" smtClean="0"/>
              <a:t>Доступ общественности к сессиям Парламента и Комитетов </a:t>
            </a:r>
          </a:p>
          <a:p>
            <a:r>
              <a:rPr lang="ru-RU" sz="2000" dirty="0" smtClean="0"/>
              <a:t>Трансляция заседаний – в интернете и по телевидению</a:t>
            </a:r>
          </a:p>
          <a:p>
            <a:r>
              <a:rPr lang="ru-RU" sz="2000" dirty="0" smtClean="0"/>
              <a:t>Вебсайт – доступные публикации и открытая информация</a:t>
            </a:r>
            <a:endParaRPr lang="en-GB" sz="2000" dirty="0"/>
          </a:p>
          <a:p>
            <a:pPr lvl="0"/>
            <a:r>
              <a:rPr lang="ru-RU" sz="2000" dirty="0" smtClean="0"/>
              <a:t>Пропаганда</a:t>
            </a:r>
            <a:r>
              <a:rPr lang="en-US" sz="2000" dirty="0" smtClean="0"/>
              <a:t>:</a:t>
            </a:r>
            <a:r>
              <a:rPr lang="en-GB" sz="2000" dirty="0" smtClean="0"/>
              <a:t> </a:t>
            </a:r>
            <a:r>
              <a:rPr lang="ru-RU" sz="2000" dirty="0" smtClean="0"/>
              <a:t>образование, информация, обучение -</a:t>
            </a:r>
            <a:r>
              <a:rPr lang="en-GB" sz="2000" dirty="0" smtClean="0"/>
              <a:t> </a:t>
            </a:r>
            <a:r>
              <a:rPr lang="ru-RU" sz="2000" dirty="0" smtClean="0"/>
              <a:t>донесение того, как Ваш голос может быть услышан</a:t>
            </a:r>
            <a:endParaRPr lang="en-GB" sz="2000" dirty="0" smtClean="0"/>
          </a:p>
          <a:p>
            <a:r>
              <a:rPr lang="ru-RU" sz="2000" dirty="0" smtClean="0"/>
              <a:t>Выбор комитетов</a:t>
            </a:r>
            <a:r>
              <a:rPr lang="en-US" sz="2000" dirty="0" smtClean="0"/>
              <a:t>; </a:t>
            </a:r>
            <a:r>
              <a:rPr lang="ru-RU" sz="2000" dirty="0" smtClean="0"/>
              <a:t>Периоды законотворчества</a:t>
            </a:r>
            <a:r>
              <a:rPr lang="en-GB" sz="2000" dirty="0" smtClean="0"/>
              <a:t>;</a:t>
            </a:r>
            <a:r>
              <a:rPr lang="ru-RU" sz="2000" dirty="0" smtClean="0"/>
              <a:t> электронные петиции</a:t>
            </a:r>
            <a:endParaRPr lang="en-GB" sz="2000" dirty="0"/>
          </a:p>
          <a:p>
            <a:pPr>
              <a:buFont typeface="Wingdings" panose="05000000000000000000" pitchFamily="2" charset="2"/>
              <a:buChar char="v"/>
            </a:pPr>
            <a:r>
              <a:rPr lang="ru-RU" sz="2000" dirty="0" smtClean="0"/>
              <a:t>Прямая связь между избирателями и их членами Парламента (письма, Вопросу Парламентариям, Дебаты)</a:t>
            </a:r>
            <a:endParaRPr lang="en-GB" sz="2000" dirty="0" smtClean="0"/>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Picture 4"/>
          <p:cNvPicPr/>
          <p:nvPr/>
        </p:nvPicPr>
        <p:blipFill rotWithShape="1">
          <a:blip r:embed="rId2" cstate="print"/>
          <a:srcRect l="15477" t="15089" r="13462" b="7101"/>
          <a:stretch/>
        </p:blipFill>
        <p:spPr bwMode="auto">
          <a:xfrm>
            <a:off x="0" y="-99392"/>
            <a:ext cx="9540552" cy="695739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416535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Открытость</a:t>
            </a:r>
            <a:r>
              <a:rPr lang="en-GB" dirty="0" smtClean="0"/>
              <a:t>: </a:t>
            </a:r>
            <a:r>
              <a:rPr lang="ru-RU" dirty="0" smtClean="0"/>
              <a:t>Правительство</a:t>
            </a:r>
            <a:endParaRPr lang="en-GB" dirty="0"/>
          </a:p>
        </p:txBody>
      </p:sp>
      <p:sp>
        <p:nvSpPr>
          <p:cNvPr id="3" name="Content Placeholder 2"/>
          <p:cNvSpPr>
            <a:spLocks noGrp="1"/>
          </p:cNvSpPr>
          <p:nvPr>
            <p:ph idx="1"/>
          </p:nvPr>
        </p:nvSpPr>
        <p:spPr>
          <a:xfrm>
            <a:off x="899592" y="2852936"/>
            <a:ext cx="7992888" cy="3228975"/>
          </a:xfrm>
        </p:spPr>
        <p:txBody>
          <a:bodyPr/>
          <a:lstStyle/>
          <a:p>
            <a:r>
              <a:rPr lang="ru-RU" sz="2000" dirty="0" smtClean="0"/>
              <a:t>Вебсайт Правительства – все департаменты</a:t>
            </a:r>
          </a:p>
          <a:p>
            <a:r>
              <a:rPr lang="ru-RU" sz="2000" dirty="0" smtClean="0"/>
              <a:t>Все документы Правительства</a:t>
            </a:r>
            <a:endParaRPr lang="en-GB" sz="2000" dirty="0" smtClean="0"/>
          </a:p>
          <a:p>
            <a:r>
              <a:rPr lang="ru-RU" sz="2000" dirty="0" smtClean="0"/>
              <a:t>Национальный Статистический Комитет</a:t>
            </a:r>
            <a:r>
              <a:rPr lang="en-US" sz="2000" dirty="0" smtClean="0"/>
              <a:t>: </a:t>
            </a:r>
            <a:r>
              <a:rPr lang="ru-RU" sz="2000" dirty="0" smtClean="0"/>
              <a:t>доступная информация</a:t>
            </a:r>
            <a:endParaRPr lang="en-GB" sz="2000" dirty="0" smtClean="0"/>
          </a:p>
          <a:p>
            <a:r>
              <a:rPr lang="ru-RU" sz="2000" dirty="0" smtClean="0"/>
              <a:t>Департаменты активно способствуют участию</a:t>
            </a:r>
            <a:endParaRPr lang="en-GB" sz="2000" dirty="0" smtClean="0"/>
          </a:p>
          <a:p>
            <a:endParaRPr lang="en-GB" sz="2000" dirty="0" smtClean="0"/>
          </a:p>
          <a:p>
            <a:pPr>
              <a:buFont typeface="Wingdings" panose="05000000000000000000" pitchFamily="2" charset="2"/>
              <a:buChar char="v"/>
            </a:pPr>
            <a:r>
              <a:rPr lang="ru-RU" sz="2000" dirty="0" smtClean="0"/>
              <a:t>Советы граждан на политические вопросы, и проекты законов </a:t>
            </a:r>
            <a:endParaRPr lang="en-GB" sz="2000" dirty="0" smtClean="0"/>
          </a:p>
          <a:p>
            <a:pPr marL="0" indent="0">
              <a:buNone/>
            </a:pPr>
            <a:endParaRPr lang="en-GB" dirty="0"/>
          </a:p>
        </p:txBody>
      </p:sp>
    </p:spTree>
    <p:extLst>
      <p:ext uri="{BB962C8B-B14F-4D97-AF65-F5344CB8AC3E}">
        <p14:creationId xmlns:p14="http://schemas.microsoft.com/office/powerpoint/2010/main" val="33881691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Content Placeholder 8"/>
          <p:cNvPicPr>
            <a:picLocks/>
          </p:cNvPicPr>
          <p:nvPr/>
        </p:nvPicPr>
        <p:blipFill>
          <a:blip r:embed="rId2" cstate="print"/>
          <a:srcRect l="50022" t="12033" r="1660" b="3320"/>
          <a:stretch>
            <a:fillRect/>
          </a:stretch>
        </p:blipFill>
        <p:spPr bwMode="auto">
          <a:xfrm>
            <a:off x="-180528" y="0"/>
            <a:ext cx="9793088" cy="6858000"/>
          </a:xfrm>
          <a:prstGeom prst="rect">
            <a:avLst/>
          </a:prstGeom>
          <a:noFill/>
          <a:ln w="9525">
            <a:solidFill>
              <a:schemeClr val="accent1"/>
            </a:solid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Прозрачность</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ru-RU" sz="2000" dirty="0" smtClean="0"/>
              <a:t>Опубликованные заседания</a:t>
            </a:r>
            <a:endParaRPr lang="en-GB" sz="2000" dirty="0" smtClean="0"/>
          </a:p>
          <a:p>
            <a:r>
              <a:rPr lang="ru-RU" sz="2000" dirty="0" smtClean="0"/>
              <a:t>Опубликованная финансовая отчетность</a:t>
            </a:r>
          </a:p>
          <a:p>
            <a:r>
              <a:rPr lang="ru-RU" sz="2000" dirty="0" smtClean="0"/>
              <a:t>Показатели продуктивности</a:t>
            </a:r>
            <a:endParaRPr lang="en-GB" sz="2000" dirty="0" smtClean="0"/>
          </a:p>
          <a:p>
            <a:r>
              <a:rPr lang="ru-RU" sz="2000" dirty="0" smtClean="0"/>
              <a:t>Регистрация и декларация об экономических интересах</a:t>
            </a:r>
          </a:p>
          <a:p>
            <a:r>
              <a:rPr lang="ru-RU" sz="2000" dirty="0" smtClean="0"/>
              <a:t>Правила лоббирования</a:t>
            </a:r>
            <a:endParaRPr lang="en-GB" sz="2000" dirty="0" smtClean="0"/>
          </a:p>
          <a:p>
            <a:r>
              <a:rPr lang="ru-RU" sz="2000" dirty="0" smtClean="0"/>
              <a:t>Публикация расходов, подарков и гостеприимства</a:t>
            </a:r>
          </a:p>
          <a:p>
            <a:r>
              <a:rPr lang="ru-RU" sz="2000" dirty="0" smtClean="0"/>
              <a:t>Доступность информации</a:t>
            </a:r>
            <a:endParaRPr lang="en-GB" sz="20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Content Placeholder 4"/>
          <p:cNvPicPr>
            <a:picLocks noGrp="1"/>
          </p:cNvPicPr>
          <p:nvPr>
            <p:ph sz="half" idx="1"/>
          </p:nvPr>
        </p:nvPicPr>
        <p:blipFill rotWithShape="1">
          <a:blip r:embed="rId2" cstate="print"/>
          <a:srcRect l="18306" t="15680" r="16790" b="6509"/>
          <a:stretch/>
        </p:blipFill>
        <p:spPr bwMode="auto">
          <a:xfrm>
            <a:off x="0" y="0"/>
            <a:ext cx="914400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09057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Подотчетность</a:t>
            </a:r>
            <a:endParaRPr lang="en-GB" dirty="0"/>
          </a:p>
        </p:txBody>
      </p:sp>
      <p:sp>
        <p:nvSpPr>
          <p:cNvPr id="3" name="Content Placeholder 2"/>
          <p:cNvSpPr>
            <a:spLocks noGrp="1"/>
          </p:cNvSpPr>
          <p:nvPr>
            <p:ph idx="1"/>
          </p:nvPr>
        </p:nvSpPr>
        <p:spPr/>
        <p:txBody>
          <a:bodyPr/>
          <a:lstStyle/>
          <a:p>
            <a:r>
              <a:rPr lang="ru-RU" sz="2000" dirty="0" smtClean="0"/>
              <a:t>Избиратели вправе требовать отчета у Членов Парламента </a:t>
            </a:r>
            <a:endParaRPr lang="en-GB" sz="2000" dirty="0" smtClean="0"/>
          </a:p>
          <a:p>
            <a:r>
              <a:rPr lang="ru-RU" sz="2000" dirty="0"/>
              <a:t>Избиратели вправе требовать отчета у </a:t>
            </a:r>
            <a:r>
              <a:rPr lang="ru-RU" sz="2000" dirty="0" smtClean="0"/>
              <a:t>Правительства</a:t>
            </a:r>
            <a:endParaRPr lang="en-GB" sz="2000" dirty="0" smtClean="0"/>
          </a:p>
          <a:p>
            <a:r>
              <a:rPr lang="ru-RU" sz="2000" dirty="0" smtClean="0"/>
              <a:t>Правительство, Парламент, государственные агентства и должностные лица, все несут отчет перед всеми гражданами посредством разных механизмов</a:t>
            </a:r>
            <a:r>
              <a:rPr lang="en-GB" sz="2000" dirty="0" smtClean="0"/>
              <a:t> …</a:t>
            </a:r>
          </a:p>
          <a:p>
            <a:endParaRPr lang="en-GB" sz="2000" dirty="0" smtClean="0"/>
          </a:p>
          <a:p>
            <a:endParaRPr lang="en-GB" sz="2000" dirty="0" smtClean="0"/>
          </a:p>
          <a:p>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Механизмы Подотчетности</a:t>
            </a:r>
            <a:endParaRPr lang="en-GB" dirty="0"/>
          </a:p>
        </p:txBody>
      </p:sp>
      <p:sp>
        <p:nvSpPr>
          <p:cNvPr id="3" name="Content Placeholder 2"/>
          <p:cNvSpPr>
            <a:spLocks noGrp="1"/>
          </p:cNvSpPr>
          <p:nvPr>
            <p:ph idx="1"/>
          </p:nvPr>
        </p:nvSpPr>
        <p:spPr>
          <a:xfrm>
            <a:off x="827584" y="2564904"/>
            <a:ext cx="7639050" cy="3228975"/>
          </a:xfrm>
        </p:spPr>
        <p:txBody>
          <a:bodyPr/>
          <a:lstStyle/>
          <a:p>
            <a:pPr>
              <a:buNone/>
            </a:pPr>
            <a:endParaRPr lang="en-GB" dirty="0" smtClean="0"/>
          </a:p>
          <a:p>
            <a:pPr>
              <a:buNone/>
            </a:pPr>
            <a:r>
              <a:rPr lang="ru-RU" sz="2000" dirty="0" smtClean="0"/>
              <a:t>Системы ответственности на разных уровнях</a:t>
            </a:r>
            <a:r>
              <a:rPr lang="en-US" sz="2000" dirty="0" smtClean="0"/>
              <a:t>:</a:t>
            </a:r>
            <a:endParaRPr lang="en-GB" sz="2000" dirty="0" smtClean="0"/>
          </a:p>
          <a:p>
            <a:pPr lvl="1">
              <a:buFont typeface="Arial" pitchFamily="34" charset="0"/>
              <a:buChar char="•"/>
            </a:pPr>
            <a:r>
              <a:rPr lang="ru-RU" sz="2000" dirty="0" smtClean="0"/>
              <a:t>Законные</a:t>
            </a:r>
            <a:r>
              <a:rPr lang="en-US" sz="2000" dirty="0" smtClean="0"/>
              <a:t>/</a:t>
            </a:r>
            <a:r>
              <a:rPr lang="ru-RU" sz="2000" dirty="0" smtClean="0"/>
              <a:t>конституционные</a:t>
            </a:r>
            <a:endParaRPr lang="en-GB" sz="2000" dirty="0"/>
          </a:p>
          <a:p>
            <a:pPr lvl="1">
              <a:buFont typeface="Arial" pitchFamily="34" charset="0"/>
              <a:buChar char="•"/>
            </a:pPr>
            <a:r>
              <a:rPr lang="ru-RU" sz="2000" dirty="0" smtClean="0"/>
              <a:t>Отдельная деятельность </a:t>
            </a:r>
            <a:endParaRPr lang="en-GB" sz="2000" dirty="0" smtClean="0"/>
          </a:p>
          <a:p>
            <a:pPr lvl="1">
              <a:buFont typeface="Arial" pitchFamily="34" charset="0"/>
              <a:buChar char="•"/>
            </a:pPr>
            <a:r>
              <a:rPr lang="ru-RU" sz="2000" dirty="0" smtClean="0"/>
              <a:t>Государственные учреждения</a:t>
            </a:r>
          </a:p>
          <a:p>
            <a:pPr lvl="1">
              <a:buFont typeface="Arial" pitchFamily="34" charset="0"/>
              <a:buChar char="•"/>
            </a:pPr>
            <a:r>
              <a:rPr lang="ru-RU" sz="2000" dirty="0" smtClean="0"/>
              <a:t>Неправительственные организации</a:t>
            </a:r>
            <a:endParaRPr lang="en-GB" sz="2000" dirty="0" smtClean="0"/>
          </a:p>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a:t>1</a:t>
            </a:r>
            <a:r>
              <a:rPr lang="en-GB" dirty="0" smtClean="0"/>
              <a:t>. </a:t>
            </a:r>
            <a:r>
              <a:rPr lang="ru-RU" sz="2800" dirty="0"/>
              <a:t>Законные</a:t>
            </a:r>
            <a:r>
              <a:rPr lang="en-US" sz="2800" dirty="0"/>
              <a:t>/</a:t>
            </a:r>
            <a:r>
              <a:rPr lang="ru-RU" sz="2800" dirty="0" smtClean="0"/>
              <a:t>конституционные</a:t>
            </a:r>
            <a:endParaRPr lang="en-GB" sz="3600" dirty="0"/>
          </a:p>
        </p:txBody>
      </p:sp>
      <p:sp>
        <p:nvSpPr>
          <p:cNvPr id="3" name="Text Placeholder 2"/>
          <p:cNvSpPr>
            <a:spLocks noGrp="1"/>
          </p:cNvSpPr>
          <p:nvPr>
            <p:ph type="body" sz="quarter" idx="10"/>
          </p:nvPr>
        </p:nvSpPr>
        <p:spPr/>
        <p:txBody>
          <a:bodyPr/>
          <a:lstStyle/>
          <a:p>
            <a:endParaRPr lang="en-GB" dirty="0"/>
          </a:p>
        </p:txBody>
      </p:sp>
    </p:spTree>
    <p:extLst>
      <p:ext uri="{BB962C8B-B14F-4D97-AF65-F5344CB8AC3E}">
        <p14:creationId xmlns:p14="http://schemas.microsoft.com/office/powerpoint/2010/main" val="8964408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ru-RU" sz="2000" dirty="0">
                <a:solidFill>
                  <a:schemeClr val="accent3"/>
                </a:solidFill>
              </a:rPr>
              <a:t>Законные</a:t>
            </a:r>
            <a:r>
              <a:rPr lang="en-US" sz="2000" dirty="0">
                <a:solidFill>
                  <a:schemeClr val="accent3"/>
                </a:solidFill>
              </a:rPr>
              <a:t>/</a:t>
            </a:r>
            <a:r>
              <a:rPr lang="ru-RU" sz="2000" dirty="0">
                <a:solidFill>
                  <a:schemeClr val="accent3"/>
                </a:solidFill>
              </a:rPr>
              <a:t>конституционные</a:t>
            </a:r>
            <a:endParaRPr lang="en-GB" sz="2000" dirty="0">
              <a:solidFill>
                <a:schemeClr val="accent3"/>
              </a:solidFill>
            </a:endParaRPr>
          </a:p>
        </p:txBody>
      </p:sp>
      <p:sp>
        <p:nvSpPr>
          <p:cNvPr id="3" name="Content Placeholder 2"/>
          <p:cNvSpPr>
            <a:spLocks noGrp="1"/>
          </p:cNvSpPr>
          <p:nvPr>
            <p:ph idx="1"/>
          </p:nvPr>
        </p:nvSpPr>
        <p:spPr/>
        <p:txBody>
          <a:bodyPr/>
          <a:lstStyle/>
          <a:p>
            <a:pPr marL="0" lvl="0" indent="0">
              <a:buNone/>
            </a:pPr>
            <a:r>
              <a:rPr lang="ru-RU" sz="2000" dirty="0" smtClean="0"/>
              <a:t>Общее значение</a:t>
            </a:r>
            <a:r>
              <a:rPr lang="en-GB" sz="2000" dirty="0" smtClean="0"/>
              <a:t>: </a:t>
            </a:r>
            <a:r>
              <a:rPr lang="ru-RU" sz="2000" dirty="0" smtClean="0"/>
              <a:t>все граждане (включая все политические деятели) подвержены</a:t>
            </a:r>
            <a:r>
              <a:rPr lang="en-US" sz="2000" dirty="0" smtClean="0"/>
              <a:t>:</a:t>
            </a:r>
            <a:r>
              <a:rPr lang="ru-RU" sz="2000" dirty="0" smtClean="0"/>
              <a:t> </a:t>
            </a:r>
            <a:endParaRPr lang="en-GB" sz="2000" dirty="0"/>
          </a:p>
          <a:p>
            <a:pPr lvl="0"/>
            <a:r>
              <a:rPr lang="ru-RU" sz="2000" dirty="0" smtClean="0"/>
              <a:t>Уголовному</a:t>
            </a:r>
            <a:r>
              <a:rPr lang="en-US" sz="2000" dirty="0" smtClean="0"/>
              <a:t>/</a:t>
            </a:r>
            <a:r>
              <a:rPr lang="ru-RU" sz="2000" dirty="0" smtClean="0"/>
              <a:t>Гражданскому законодательству ( взяточничество, коррупция, мошенничество, финансовая отчетность и т.д.)</a:t>
            </a:r>
            <a:r>
              <a:rPr lang="en-GB" sz="2000" dirty="0"/>
              <a:t> </a:t>
            </a:r>
          </a:p>
          <a:p>
            <a:pPr marL="0" lvl="0" indent="0">
              <a:buNone/>
            </a:pPr>
            <a:r>
              <a:rPr lang="ru-RU" sz="2000" dirty="0" smtClean="0"/>
              <a:t>Отдельные части законодательства</a:t>
            </a:r>
            <a:r>
              <a:rPr lang="en-US" sz="2000" dirty="0" smtClean="0"/>
              <a:t>: </a:t>
            </a:r>
            <a:r>
              <a:rPr lang="ru-RU" sz="2000" dirty="0" smtClean="0"/>
              <a:t>гарантия прозрачности или обеспечение безопасности, к примеру -</a:t>
            </a:r>
            <a:endParaRPr lang="en-GB" sz="2000" dirty="0"/>
          </a:p>
          <a:p>
            <a:pPr lvl="0"/>
            <a:r>
              <a:rPr lang="ru-RU" sz="2000" dirty="0" smtClean="0"/>
              <a:t>Свобода Информационного законодательства</a:t>
            </a:r>
            <a:endParaRPr lang="en-GB" sz="2000" dirty="0"/>
          </a:p>
          <a:p>
            <a:pPr lvl="0"/>
            <a:r>
              <a:rPr lang="ru-RU" sz="2000" dirty="0" smtClean="0"/>
              <a:t>Пожертвования политических партий</a:t>
            </a:r>
            <a:endParaRPr lang="en-GB" sz="2000" dirty="0"/>
          </a:p>
          <a:p>
            <a:pPr lvl="0"/>
            <a:r>
              <a:rPr lang="ru-RU" sz="2000" dirty="0" smtClean="0"/>
              <a:t>Защита свидетелей – уведомители.</a:t>
            </a:r>
            <a:endParaRPr lang="en-GB" sz="2000" dirty="0"/>
          </a:p>
          <a:p>
            <a:endParaRPr lang="en-GB" sz="2000" dirty="0" smtClean="0"/>
          </a:p>
          <a:p>
            <a:endParaRPr lang="en-GB" sz="2000" dirty="0" smtClean="0"/>
          </a:p>
          <a:p>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Подотчетность</a:t>
            </a:r>
            <a:r>
              <a:rPr lang="en-GB" dirty="0" smtClean="0"/>
              <a:t> – 2. </a:t>
            </a:r>
            <a:r>
              <a:rPr lang="ru-RU" dirty="0" smtClean="0"/>
              <a:t>Отдельная деятельность</a:t>
            </a:r>
            <a:endParaRPr lang="en-GB" dirty="0"/>
          </a:p>
        </p:txBody>
      </p:sp>
      <p:sp>
        <p:nvSpPr>
          <p:cNvPr id="3" name="Text Placeholder 2"/>
          <p:cNvSpPr>
            <a:spLocks noGrp="1"/>
          </p:cNvSpPr>
          <p:nvPr>
            <p:ph type="body" sz="quarter" idx="10"/>
          </p:nvPr>
        </p:nvSpPr>
        <p:spPr/>
        <p:txBody>
          <a:bodyPr/>
          <a:lstStyle/>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988840"/>
            <a:ext cx="8064896" cy="273050"/>
          </a:xfrm>
        </p:spPr>
        <p:txBody>
          <a:bodyPr/>
          <a:lstStyle/>
          <a:p>
            <a:r>
              <a:rPr lang="ru-RU" dirty="0" smtClean="0"/>
              <a:t>Члены Парламента, Министры Правительства,</a:t>
            </a:r>
            <a:br>
              <a:rPr lang="ru-RU" dirty="0" smtClean="0"/>
            </a:br>
            <a:r>
              <a:rPr lang="ru-RU" dirty="0" smtClean="0"/>
              <a:t>Государственные служащие</a:t>
            </a:r>
            <a:endParaRPr lang="en-GB" dirty="0"/>
          </a:p>
        </p:txBody>
      </p:sp>
      <p:sp>
        <p:nvSpPr>
          <p:cNvPr id="3" name="Content Placeholder 2"/>
          <p:cNvSpPr>
            <a:spLocks noGrp="1"/>
          </p:cNvSpPr>
          <p:nvPr>
            <p:ph idx="1"/>
          </p:nvPr>
        </p:nvSpPr>
        <p:spPr>
          <a:xfrm>
            <a:off x="899592" y="2708920"/>
            <a:ext cx="7853114" cy="3228975"/>
          </a:xfrm>
        </p:spPr>
        <p:txBody>
          <a:bodyPr/>
          <a:lstStyle/>
          <a:p>
            <a:pPr>
              <a:buNone/>
            </a:pPr>
            <a:r>
              <a:rPr lang="en-GB" sz="2000" dirty="0" smtClean="0"/>
              <a:t>    </a:t>
            </a:r>
            <a:r>
              <a:rPr lang="ru-RU" sz="2000" dirty="0" smtClean="0"/>
              <a:t>В Соединенном Королевстве нет описания для выбранных представителей или Министров Правительства</a:t>
            </a:r>
            <a:r>
              <a:rPr lang="en-GB" sz="2000" dirty="0" smtClean="0"/>
              <a:t>,</a:t>
            </a:r>
            <a:r>
              <a:rPr lang="ru-RU" sz="2000" dirty="0" smtClean="0"/>
              <a:t> однако основа стандартов поведения включает</a:t>
            </a:r>
            <a:r>
              <a:rPr lang="en-GB" sz="2000" dirty="0" smtClean="0"/>
              <a:t>: </a:t>
            </a:r>
          </a:p>
          <a:p>
            <a:pPr lvl="0"/>
            <a:r>
              <a:rPr lang="ru-RU" sz="2000" dirty="0" smtClean="0"/>
              <a:t>Принципы поведения</a:t>
            </a:r>
            <a:endParaRPr lang="en-GB" sz="2000" dirty="0" smtClean="0"/>
          </a:p>
          <a:p>
            <a:pPr lvl="0"/>
            <a:r>
              <a:rPr lang="ru-RU" sz="2000" dirty="0" smtClean="0"/>
              <a:t>Регистрация финансовых интересов, декларация имущества</a:t>
            </a:r>
            <a:endParaRPr lang="en-GB" sz="2000" dirty="0" smtClean="0"/>
          </a:p>
          <a:p>
            <a:pPr lvl="0"/>
            <a:r>
              <a:rPr lang="ru-RU" sz="2000" dirty="0" smtClean="0"/>
              <a:t>Правила расходов и вознаграждений</a:t>
            </a:r>
          </a:p>
          <a:p>
            <a:pPr lvl="0"/>
            <a:r>
              <a:rPr lang="ru-RU" sz="2000" dirty="0" smtClean="0"/>
              <a:t>Политические партии</a:t>
            </a:r>
            <a:r>
              <a:rPr lang="en-GB" sz="2000" dirty="0" smtClean="0"/>
              <a:t>: </a:t>
            </a:r>
            <a:r>
              <a:rPr lang="ru-RU" sz="2000" dirty="0" smtClean="0"/>
              <a:t>внутренняя дисциплина</a:t>
            </a:r>
          </a:p>
          <a:p>
            <a:pPr lvl="0"/>
            <a:r>
              <a:rPr lang="ru-RU" sz="2000" dirty="0" smtClean="0"/>
              <a:t>Этика</a:t>
            </a:r>
            <a:endParaRPr lang="en-GB" sz="2000" dirty="0"/>
          </a:p>
          <a:p>
            <a:pPr lvl="0">
              <a:buFont typeface="Wingdings" panose="05000000000000000000" pitchFamily="2" charset="2"/>
              <a:buChar char="v"/>
            </a:pPr>
            <a:r>
              <a:rPr lang="ru-RU" sz="2000" dirty="0" smtClean="0"/>
              <a:t>Международное Руководство для поведения</a:t>
            </a:r>
            <a:r>
              <a:rPr lang="en-GB" sz="2000" dirty="0" smtClean="0"/>
              <a:t> (</a:t>
            </a:r>
            <a:r>
              <a:rPr lang="ru-RU" sz="2000" dirty="0" smtClean="0"/>
              <a:t>Вестминстерский Фонд </a:t>
            </a:r>
            <a:r>
              <a:rPr lang="ru-RU" sz="2000" dirty="0"/>
              <a:t>за </a:t>
            </a:r>
            <a:r>
              <a:rPr lang="ru-RU" sz="2000" dirty="0" smtClean="0"/>
              <a:t>Демократию</a:t>
            </a:r>
            <a:r>
              <a:rPr lang="en-GB" sz="2000" dirty="0" smtClean="0"/>
              <a:t>, </a:t>
            </a:r>
            <a:r>
              <a:rPr lang="ru-RU" sz="2000" dirty="0" smtClean="0"/>
              <a:t>ОБСЕ</a:t>
            </a:r>
            <a:r>
              <a:rPr lang="en-GB" sz="2000" dirty="0" smtClean="0"/>
              <a:t>)</a:t>
            </a:r>
            <a:endParaRPr lang="en-GB" sz="2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8" name="Content Placeholder 7"/>
          <p:cNvPicPr>
            <a:picLocks noGrp="1"/>
          </p:cNvPicPr>
          <p:nvPr>
            <p:ph sz="half" idx="1"/>
          </p:nvPr>
        </p:nvPicPr>
        <p:blipFill rotWithShape="1">
          <a:blip r:embed="rId2" cstate="print"/>
          <a:srcRect l="19637" t="15385" r="23946" b="13905"/>
          <a:stretch/>
        </p:blipFill>
        <p:spPr bwMode="auto">
          <a:xfrm>
            <a:off x="0" y="0"/>
            <a:ext cx="9145880" cy="675860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64278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Простые структуры принципов</a:t>
            </a:r>
            <a:endParaRPr lang="en-GB" dirty="0"/>
          </a:p>
        </p:txBody>
      </p:sp>
      <p:sp>
        <p:nvSpPr>
          <p:cNvPr id="3" name="Content Placeholder 2"/>
          <p:cNvSpPr>
            <a:spLocks noGrp="1"/>
          </p:cNvSpPr>
          <p:nvPr>
            <p:ph idx="1"/>
          </p:nvPr>
        </p:nvSpPr>
        <p:spPr>
          <a:xfrm>
            <a:off x="611560" y="2708920"/>
            <a:ext cx="7855074" cy="3228975"/>
          </a:xfrm>
        </p:spPr>
        <p:txBody>
          <a:bodyPr/>
          <a:lstStyle/>
          <a:p>
            <a:pPr marL="0" indent="0">
              <a:buNone/>
            </a:pPr>
            <a:r>
              <a:rPr lang="ru-RU" sz="1600" dirty="0" smtClean="0"/>
              <a:t>Комитет по Стандартам в Общественной Жизни был создан в Великобритании в 1994 – изначально для того, чтобы работать с вопросами о неэтичном поведении среди депутатов, включая получение финансовых поощрений для включения определенных вопросов в повестку дня Парламента, а также вопросов о процедурах назначения в общественные институты. </a:t>
            </a:r>
          </a:p>
          <a:p>
            <a:pPr>
              <a:buFont typeface="Arial" panose="020B0604020202020204" pitchFamily="34" charset="0"/>
              <a:buChar char="•"/>
            </a:pPr>
            <a:endParaRPr lang="ru-RU" sz="2000" dirty="0" smtClean="0"/>
          </a:p>
          <a:p>
            <a:pPr>
              <a:buFont typeface="Arial" panose="020B0604020202020204" pitchFamily="34" charset="0"/>
              <a:buChar char="•"/>
            </a:pPr>
            <a:r>
              <a:rPr lang="ru-RU" sz="2000" dirty="0" smtClean="0"/>
              <a:t>Установленная структура этических стандартов</a:t>
            </a:r>
            <a:endParaRPr lang="en-GB" sz="2000" dirty="0" smtClean="0"/>
          </a:p>
          <a:p>
            <a:pPr>
              <a:buFont typeface="Arial" panose="020B0604020202020204" pitchFamily="34" charset="0"/>
              <a:buChar char="•"/>
            </a:pPr>
            <a:r>
              <a:rPr lang="ru-RU" sz="2000" dirty="0" smtClean="0"/>
              <a:t>Правила должны оставаться ясными и достаточно простыми</a:t>
            </a:r>
            <a:endParaRPr lang="en-GB" sz="2000" dirty="0" smtClean="0"/>
          </a:p>
          <a:p>
            <a:pPr>
              <a:buFont typeface="Arial" panose="020B0604020202020204" pitchFamily="34" charset="0"/>
              <a:buChar char="•"/>
            </a:pPr>
            <a:r>
              <a:rPr lang="ru-RU" sz="2000" dirty="0" smtClean="0"/>
              <a:t>Стандарты являются критериями, понимаемыми всеми</a:t>
            </a:r>
            <a:endParaRPr lang="en-GB" sz="2000" dirty="0" smtClean="0"/>
          </a:p>
          <a:p>
            <a:pPr>
              <a:buFont typeface="Arial" panose="020B0604020202020204" pitchFamily="34" charset="0"/>
              <a:buChar char="•"/>
            </a:pPr>
            <a:r>
              <a:rPr lang="ru-RU" sz="2000" dirty="0" smtClean="0"/>
              <a:t>Общий язык и общие ориентиры</a:t>
            </a:r>
            <a:endParaRPr lang="en-GB" sz="2000" dirty="0" smtClean="0"/>
          </a:p>
          <a:p>
            <a:pPr marL="0" lvl="0" indent="0" algn="ctr">
              <a:buNone/>
            </a:pPr>
            <a:r>
              <a:rPr lang="en-GB" sz="1800" dirty="0" smtClean="0">
                <a:hlinkClick r:id="rId2"/>
              </a:rPr>
              <a:t>http</a:t>
            </a:r>
            <a:r>
              <a:rPr lang="en-GB" sz="1800" dirty="0">
                <a:hlinkClick r:id="rId2"/>
              </a:rPr>
              <a:t>://www.public-standards.gov.uk/</a:t>
            </a:r>
            <a:endParaRPr lang="en-GB" sz="1800" dirty="0"/>
          </a:p>
          <a:p>
            <a:pPr marL="0" indent="0">
              <a:buNone/>
            </a:pPr>
            <a:endParaRPr lang="en-GB" dirty="0" smtClean="0"/>
          </a:p>
          <a:p>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7096" y="1844824"/>
            <a:ext cx="8136904" cy="521568"/>
          </a:xfrm>
        </p:spPr>
        <p:txBody>
          <a:bodyPr/>
          <a:lstStyle/>
          <a:p>
            <a:r>
              <a:rPr lang="ru-RU" sz="2800" dirty="0" smtClean="0"/>
              <a:t>Комитет по Стандартам на Государственной службе</a:t>
            </a:r>
            <a:endParaRPr lang="en-GB" dirty="0"/>
          </a:p>
        </p:txBody>
      </p:sp>
      <p:sp>
        <p:nvSpPr>
          <p:cNvPr id="3" name="Content Placeholder 2"/>
          <p:cNvSpPr>
            <a:spLocks noGrp="1"/>
          </p:cNvSpPr>
          <p:nvPr>
            <p:ph idx="1"/>
          </p:nvPr>
        </p:nvSpPr>
        <p:spPr/>
        <p:txBody>
          <a:bodyPr/>
          <a:lstStyle/>
          <a:p>
            <a:pPr marL="0" indent="0">
              <a:buNone/>
            </a:pPr>
            <a:r>
              <a:rPr lang="ru-RU" sz="2000" dirty="0" smtClean="0"/>
              <a:t>Семь принципов Государственной Службы</a:t>
            </a:r>
            <a:r>
              <a:rPr lang="en-GB" sz="2000" dirty="0" smtClean="0"/>
              <a:t>:</a:t>
            </a:r>
            <a:endParaRPr lang="en-GB" sz="2000" dirty="0"/>
          </a:p>
          <a:p>
            <a:pPr lvl="1">
              <a:buFont typeface="Arial" panose="020B0604020202020204" pitchFamily="34" charset="0"/>
              <a:buChar char="•"/>
            </a:pPr>
            <a:r>
              <a:rPr lang="en-GB" sz="2000" dirty="0"/>
              <a:t>	</a:t>
            </a:r>
            <a:r>
              <a:rPr lang="ru-RU" sz="2000" dirty="0" smtClean="0"/>
              <a:t>Бескорыстие</a:t>
            </a:r>
            <a:endParaRPr lang="en-GB" sz="2000" dirty="0"/>
          </a:p>
          <a:p>
            <a:pPr lvl="1">
              <a:buFont typeface="Arial" panose="020B0604020202020204" pitchFamily="34" charset="0"/>
              <a:buChar char="•"/>
            </a:pPr>
            <a:r>
              <a:rPr lang="en-GB" sz="2000" dirty="0"/>
              <a:t>	</a:t>
            </a:r>
            <a:r>
              <a:rPr lang="ru-RU" sz="2000" dirty="0" smtClean="0"/>
              <a:t>Целостность</a:t>
            </a:r>
            <a:endParaRPr lang="en-GB" sz="2000" dirty="0"/>
          </a:p>
          <a:p>
            <a:pPr lvl="1">
              <a:buFont typeface="Arial" panose="020B0604020202020204" pitchFamily="34" charset="0"/>
              <a:buChar char="•"/>
            </a:pPr>
            <a:r>
              <a:rPr lang="en-GB" sz="2000" dirty="0"/>
              <a:t>	</a:t>
            </a:r>
            <a:r>
              <a:rPr lang="ru-RU" sz="2000" dirty="0" smtClean="0"/>
              <a:t>Объективность</a:t>
            </a:r>
            <a:endParaRPr lang="en-GB" sz="2000" dirty="0"/>
          </a:p>
          <a:p>
            <a:pPr lvl="1">
              <a:buFont typeface="Arial" panose="020B0604020202020204" pitchFamily="34" charset="0"/>
              <a:buChar char="•"/>
            </a:pPr>
            <a:r>
              <a:rPr lang="en-GB" sz="2000" dirty="0"/>
              <a:t>	</a:t>
            </a:r>
            <a:r>
              <a:rPr lang="ru-RU" sz="2000" dirty="0" smtClean="0"/>
              <a:t>Подотчетность</a:t>
            </a:r>
            <a:endParaRPr lang="en-GB" sz="2000" dirty="0"/>
          </a:p>
          <a:p>
            <a:pPr lvl="1">
              <a:buFont typeface="Arial" panose="020B0604020202020204" pitchFamily="34" charset="0"/>
              <a:buChar char="•"/>
            </a:pPr>
            <a:r>
              <a:rPr lang="en-GB" sz="2000" dirty="0"/>
              <a:t>	</a:t>
            </a:r>
            <a:r>
              <a:rPr lang="ru-RU" sz="2000" dirty="0" smtClean="0"/>
              <a:t>Открытость</a:t>
            </a:r>
            <a:endParaRPr lang="en-GB" sz="2000" dirty="0"/>
          </a:p>
          <a:p>
            <a:pPr lvl="1">
              <a:buFont typeface="Arial" panose="020B0604020202020204" pitchFamily="34" charset="0"/>
              <a:buChar char="•"/>
            </a:pPr>
            <a:r>
              <a:rPr lang="en-GB" sz="2000" dirty="0"/>
              <a:t>	</a:t>
            </a:r>
            <a:r>
              <a:rPr lang="ru-RU" sz="2000" dirty="0" smtClean="0"/>
              <a:t>Честность</a:t>
            </a:r>
            <a:endParaRPr lang="en-GB" sz="2000" dirty="0"/>
          </a:p>
          <a:p>
            <a:pPr lvl="1">
              <a:buFont typeface="Arial" panose="020B0604020202020204" pitchFamily="34" charset="0"/>
              <a:buChar char="•"/>
            </a:pPr>
            <a:r>
              <a:rPr lang="en-GB" sz="2000" dirty="0"/>
              <a:t>	</a:t>
            </a:r>
            <a:r>
              <a:rPr lang="ru-RU" sz="2000" dirty="0" smtClean="0"/>
              <a:t>Лидерство</a:t>
            </a:r>
            <a:endParaRPr lang="en-GB" sz="2000" dirty="0"/>
          </a:p>
          <a:p>
            <a:pPr marL="0" indent="0">
              <a:buNone/>
            </a:pPr>
            <a:endParaRPr lang="en-GB" dirty="0" smtClean="0"/>
          </a:p>
          <a:p>
            <a:endParaRPr lang="en-GB" dirty="0"/>
          </a:p>
        </p:txBody>
      </p:sp>
    </p:spTree>
    <p:extLst>
      <p:ext uri="{BB962C8B-B14F-4D97-AF65-F5344CB8AC3E}">
        <p14:creationId xmlns:p14="http://schemas.microsoft.com/office/powerpoint/2010/main" val="20589803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Подотчетность</a:t>
            </a:r>
            <a:r>
              <a:rPr lang="en-GB" dirty="0" smtClean="0"/>
              <a:t> – 3. </a:t>
            </a:r>
            <a:r>
              <a:rPr lang="ru-RU" dirty="0" smtClean="0"/>
              <a:t>Общественные органы</a:t>
            </a:r>
            <a:endParaRPr lang="en-GB" dirty="0"/>
          </a:p>
        </p:txBody>
      </p:sp>
      <p:sp>
        <p:nvSpPr>
          <p:cNvPr id="3" name="Text Placeholder 2"/>
          <p:cNvSpPr>
            <a:spLocks noGrp="1"/>
          </p:cNvSpPr>
          <p:nvPr>
            <p:ph type="body" sz="quarter" idx="10"/>
          </p:nvPr>
        </p:nvSpPr>
        <p:spPr/>
        <p:txBody>
          <a:bodyPr/>
          <a:lstStyle/>
          <a:p>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bodies</a:t>
            </a:r>
            <a:endParaRPr lang="en-GB" dirty="0"/>
          </a:p>
        </p:txBody>
      </p:sp>
      <p:sp>
        <p:nvSpPr>
          <p:cNvPr id="3" name="Content Placeholder 2"/>
          <p:cNvSpPr>
            <a:spLocks noGrp="1"/>
          </p:cNvSpPr>
          <p:nvPr>
            <p:ph idx="1"/>
          </p:nvPr>
        </p:nvSpPr>
        <p:spPr/>
        <p:txBody>
          <a:bodyPr/>
          <a:lstStyle/>
          <a:p>
            <a:r>
              <a:rPr lang="en-GB" sz="2000" dirty="0" smtClean="0"/>
              <a:t>Parliamentary Select Committees scrutinise the work of Government Departments </a:t>
            </a:r>
          </a:p>
          <a:p>
            <a:r>
              <a:rPr lang="en-GB" sz="2000" dirty="0" smtClean="0"/>
              <a:t>They check and report on areas ranging from the work of government departments to economic affairs</a:t>
            </a:r>
          </a:p>
          <a:p>
            <a:r>
              <a:rPr lang="en-GB" sz="2000" dirty="0" smtClean="0"/>
              <a:t>The results of these inquiries are public and many require a response from the government</a:t>
            </a:r>
          </a:p>
          <a:p>
            <a:r>
              <a:rPr lang="en-GB" sz="2000" dirty="0" smtClean="0"/>
              <a:t>Before producing a report, committees gather written and spoken evidence from a wide range of sources</a:t>
            </a:r>
          </a:p>
          <a:p>
            <a:endParaRPr lang="en-GB" dirty="0"/>
          </a:p>
        </p:txBody>
      </p:sp>
      <p:pic>
        <p:nvPicPr>
          <p:cNvPr id="4" name="Content Placeholder 5"/>
          <p:cNvPicPr>
            <a:picLocks/>
          </p:cNvPicPr>
          <p:nvPr/>
        </p:nvPicPr>
        <p:blipFill>
          <a:blip r:embed="rId2" cstate="print"/>
          <a:srcRect l="50520" t="12448" r="1162" b="3734"/>
          <a:stretch>
            <a:fillRect/>
          </a:stretch>
        </p:blipFill>
        <p:spPr bwMode="auto">
          <a:xfrm>
            <a:off x="0" y="1340768"/>
            <a:ext cx="8928991" cy="5400600"/>
          </a:xfrm>
          <a:prstGeom prst="rect">
            <a:avLst/>
          </a:prstGeom>
          <a:noFill/>
          <a:ln w="9525">
            <a:solidFill>
              <a:schemeClr val="accent1"/>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4875" y="1988840"/>
            <a:ext cx="7705725" cy="273050"/>
          </a:xfrm>
        </p:spPr>
        <p:txBody>
          <a:bodyPr/>
          <a:lstStyle/>
          <a:p>
            <a:r>
              <a:rPr lang="ru-RU" dirty="0" smtClean="0"/>
              <a:t>Общественные органы отдельные от министерств</a:t>
            </a:r>
            <a:endParaRPr lang="en-GB" dirty="0"/>
          </a:p>
        </p:txBody>
      </p:sp>
      <p:sp>
        <p:nvSpPr>
          <p:cNvPr id="3" name="Content Placeholder 2"/>
          <p:cNvSpPr>
            <a:spLocks noGrp="1"/>
          </p:cNvSpPr>
          <p:nvPr>
            <p:ph idx="1"/>
          </p:nvPr>
        </p:nvSpPr>
        <p:spPr/>
        <p:txBody>
          <a:bodyPr/>
          <a:lstStyle/>
          <a:p>
            <a:r>
              <a:rPr lang="ru-RU" sz="2000" dirty="0" smtClean="0"/>
              <a:t>Исполнительные</a:t>
            </a:r>
            <a:r>
              <a:rPr lang="en-GB" sz="2000" dirty="0" smtClean="0"/>
              <a:t> – </a:t>
            </a:r>
            <a:r>
              <a:rPr lang="ru-RU" sz="2000" dirty="0" smtClean="0"/>
              <a:t>пример Британские Советы</a:t>
            </a:r>
          </a:p>
          <a:p>
            <a:r>
              <a:rPr lang="ru-RU" sz="2000" dirty="0" smtClean="0"/>
              <a:t>Консультативные</a:t>
            </a:r>
            <a:r>
              <a:rPr lang="en-GB" sz="2000" dirty="0" smtClean="0"/>
              <a:t> –  </a:t>
            </a:r>
            <a:r>
              <a:rPr lang="ru-RU" sz="2000" dirty="0" smtClean="0"/>
              <a:t>Консультативный Комитет по Миграции</a:t>
            </a:r>
            <a:endParaRPr lang="en-GB" sz="2000" dirty="0" smtClean="0"/>
          </a:p>
          <a:p>
            <a:r>
              <a:rPr lang="ru-RU" sz="2000" dirty="0" smtClean="0"/>
              <a:t>Арбитражные</a:t>
            </a:r>
            <a:r>
              <a:rPr lang="en-GB" sz="2000" dirty="0" smtClean="0"/>
              <a:t> –</a:t>
            </a:r>
            <a:r>
              <a:rPr lang="ru-RU" sz="2000" dirty="0" smtClean="0"/>
              <a:t> Оценка Органов Правосудия</a:t>
            </a:r>
          </a:p>
          <a:p>
            <a:r>
              <a:rPr lang="ru-RU" sz="2000" dirty="0" smtClean="0"/>
              <a:t>Независимые органы мониторинга</a:t>
            </a:r>
            <a:r>
              <a:rPr lang="en-GB" sz="2000" dirty="0" smtClean="0"/>
              <a:t>–</a:t>
            </a:r>
            <a:r>
              <a:rPr lang="ru-RU" sz="2000" dirty="0" smtClean="0"/>
              <a:t> Независимые Советы Мониторинга Тюрем</a:t>
            </a:r>
            <a:endParaRPr lang="en-GB" sz="2000" dirty="0" smtClean="0"/>
          </a:p>
          <a:p>
            <a:pPr marL="0" lvl="1" indent="0">
              <a:buNone/>
            </a:pPr>
            <a:endParaRPr lang="en-GB" sz="2000" dirty="0" smtClean="0"/>
          </a:p>
          <a:p>
            <a:pPr marL="342900" lvl="1" indent="-342900">
              <a:buFont typeface="Wingdings" panose="05000000000000000000" pitchFamily="2" charset="2"/>
              <a:buChar char="v"/>
            </a:pPr>
            <a:r>
              <a:rPr lang="ru-RU" sz="2000" dirty="0" smtClean="0"/>
              <a:t>Комиссар по Общественным Назначениям</a:t>
            </a:r>
            <a:endParaRPr lang="en-GB" sz="2000" dirty="0"/>
          </a:p>
          <a:p>
            <a:pPr marL="0" indent="0">
              <a:buNone/>
            </a:pPr>
            <a:endParaRPr lang="en-GB" sz="2000" dirty="0" smtClean="0"/>
          </a:p>
          <a:p>
            <a:endParaRPr lang="en-GB" sz="2000" dirty="0" smtClean="0"/>
          </a:p>
          <a:p>
            <a:endParaRPr lang="en-GB" sz="2000" dirty="0" smtClean="0"/>
          </a:p>
          <a:p>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Content Placeholder 4"/>
          <p:cNvPicPr>
            <a:picLocks noGrp="1"/>
          </p:cNvPicPr>
          <p:nvPr>
            <p:ph sz="half" idx="1"/>
          </p:nvPr>
        </p:nvPicPr>
        <p:blipFill rotWithShape="1">
          <a:blip r:embed="rId2" cstate="print"/>
          <a:srcRect l="38609" t="28403" r="18121" b="14793"/>
          <a:stretch/>
        </p:blipFill>
        <p:spPr bwMode="auto">
          <a:xfrm>
            <a:off x="827584" y="1556792"/>
            <a:ext cx="7853114" cy="483945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291445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988840"/>
            <a:ext cx="7705725" cy="273050"/>
          </a:xfrm>
        </p:spPr>
        <p:txBody>
          <a:bodyPr/>
          <a:lstStyle/>
          <a:p>
            <a:r>
              <a:rPr lang="ru-RU" dirty="0" smtClean="0"/>
              <a:t>Национальный Офис по Аудитам</a:t>
            </a:r>
            <a:r>
              <a:rPr lang="en-GB" dirty="0" smtClean="0"/>
              <a:t>(</a:t>
            </a:r>
            <a:r>
              <a:rPr lang="ru-RU" dirty="0" smtClean="0"/>
              <a:t>НОА</a:t>
            </a:r>
            <a:r>
              <a:rPr lang="en-GB" dirty="0" smtClean="0"/>
              <a:t>) / </a:t>
            </a:r>
            <a:r>
              <a:rPr lang="ru-RU" dirty="0" smtClean="0"/>
              <a:t>Инспектор и Генеральный Ревизор(ИиГР)</a:t>
            </a:r>
            <a:endParaRPr lang="en-GB" dirty="0"/>
          </a:p>
        </p:txBody>
      </p:sp>
      <p:pic>
        <p:nvPicPr>
          <p:cNvPr id="8" name="Picture 3" descr="N:\Corporate Communications\NAO Corporate slides (RED)_with notes October_2012\Corporate slide graphics\The accountability process_reduced.pn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1691680" y="2636912"/>
            <a:ext cx="6124922" cy="31340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95536" y="6309320"/>
            <a:ext cx="3888432" cy="369332"/>
          </a:xfrm>
          <a:prstGeom prst="rect">
            <a:avLst/>
          </a:prstGeom>
          <a:noFill/>
        </p:spPr>
        <p:txBody>
          <a:bodyPr wrap="square" rtlCol="0">
            <a:spAutoFit/>
          </a:bodyPr>
          <a:lstStyle/>
          <a:p>
            <a:r>
              <a:rPr lang="en-GB" dirty="0" smtClean="0"/>
              <a:t>*</a:t>
            </a:r>
            <a:r>
              <a:rPr lang="ru-RU" dirty="0" smtClean="0"/>
              <a:t>Комитет государственного отчета</a:t>
            </a:r>
            <a:endParaRPr lang="en-GB" dirty="0"/>
          </a:p>
        </p:txBody>
      </p:sp>
      <p:grpSp>
        <p:nvGrpSpPr>
          <p:cNvPr id="18" name="Group 17"/>
          <p:cNvGrpSpPr/>
          <p:nvPr/>
        </p:nvGrpSpPr>
        <p:grpSpPr>
          <a:xfrm>
            <a:off x="1683135" y="2636912"/>
            <a:ext cx="6273241" cy="3330282"/>
            <a:chOff x="1683135" y="2636912"/>
            <a:chExt cx="6273241" cy="3330282"/>
          </a:xfrm>
        </p:grpSpPr>
        <p:grpSp>
          <p:nvGrpSpPr>
            <p:cNvPr id="15" name="Group 14"/>
            <p:cNvGrpSpPr/>
            <p:nvPr/>
          </p:nvGrpSpPr>
          <p:grpSpPr>
            <a:xfrm>
              <a:off x="3851920" y="2636912"/>
              <a:ext cx="1800200" cy="1152128"/>
              <a:chOff x="3851920" y="2636912"/>
              <a:chExt cx="1800200" cy="1152128"/>
            </a:xfrm>
          </p:grpSpPr>
          <p:sp>
            <p:nvSpPr>
              <p:cNvPr id="5" name="Rectangle 4"/>
              <p:cNvSpPr/>
              <p:nvPr/>
            </p:nvSpPr>
            <p:spPr>
              <a:xfrm>
                <a:off x="3851920" y="2636912"/>
                <a:ext cx="1800200"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851920" y="2639814"/>
                <a:ext cx="1800200" cy="1077218"/>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ru-RU" sz="1600" dirty="0" smtClean="0"/>
                  <a:t>Парламент выделяет средства Правительству</a:t>
                </a:r>
                <a:endParaRPr lang="en-US" sz="1600" dirty="0"/>
              </a:p>
            </p:txBody>
          </p:sp>
        </p:grpSp>
        <p:grpSp>
          <p:nvGrpSpPr>
            <p:cNvPr id="16" name="Group 15"/>
            <p:cNvGrpSpPr/>
            <p:nvPr/>
          </p:nvGrpSpPr>
          <p:grpSpPr>
            <a:xfrm>
              <a:off x="6012160" y="3625934"/>
              <a:ext cx="1944216" cy="1384995"/>
              <a:chOff x="6012160" y="3625934"/>
              <a:chExt cx="1944216" cy="1384995"/>
            </a:xfrm>
          </p:grpSpPr>
          <p:sp>
            <p:nvSpPr>
              <p:cNvPr id="6" name="Rectangle 5"/>
              <p:cNvSpPr/>
              <p:nvPr/>
            </p:nvSpPr>
            <p:spPr>
              <a:xfrm>
                <a:off x="6012160" y="3645023"/>
                <a:ext cx="1944216" cy="13659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156176" y="3625934"/>
                <a:ext cx="1800200" cy="138499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ru-RU" sz="1400" dirty="0" smtClean="0"/>
                  <a:t>ИиГР проводит аудит, исследует расходы Правительства и репортирует Парламенту</a:t>
                </a:r>
                <a:endParaRPr lang="en-US" sz="1400" dirty="0"/>
              </a:p>
            </p:txBody>
          </p:sp>
        </p:grpSp>
        <p:grpSp>
          <p:nvGrpSpPr>
            <p:cNvPr id="17" name="Group 16"/>
            <p:cNvGrpSpPr/>
            <p:nvPr/>
          </p:nvGrpSpPr>
          <p:grpSpPr>
            <a:xfrm>
              <a:off x="3729397" y="4581128"/>
              <a:ext cx="1944216" cy="1386066"/>
              <a:chOff x="3729397" y="4581128"/>
              <a:chExt cx="1944216" cy="1386066"/>
            </a:xfrm>
          </p:grpSpPr>
          <p:sp>
            <p:nvSpPr>
              <p:cNvPr id="10" name="Rectangle 9"/>
              <p:cNvSpPr/>
              <p:nvPr/>
            </p:nvSpPr>
            <p:spPr>
              <a:xfrm>
                <a:off x="3729397" y="4581128"/>
                <a:ext cx="1944216" cy="13659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761395" y="4582199"/>
                <a:ext cx="1800200" cy="138499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ru-RU" sz="1400" dirty="0" smtClean="0"/>
                  <a:t>КГО* проводит встречи для обсуждения деятельности НОА и дает рекомендации</a:t>
                </a:r>
                <a:endParaRPr lang="en-US" sz="1400" dirty="0"/>
              </a:p>
            </p:txBody>
          </p:sp>
        </p:grpSp>
        <p:grpSp>
          <p:nvGrpSpPr>
            <p:cNvPr id="14" name="Group 13"/>
            <p:cNvGrpSpPr/>
            <p:nvPr/>
          </p:nvGrpSpPr>
          <p:grpSpPr>
            <a:xfrm>
              <a:off x="1683135" y="3501008"/>
              <a:ext cx="1808745" cy="1245443"/>
              <a:chOff x="1683135" y="3501008"/>
              <a:chExt cx="1808745" cy="1245443"/>
            </a:xfrm>
          </p:grpSpPr>
          <p:sp>
            <p:nvSpPr>
              <p:cNvPr id="12" name="Rectangle 11"/>
              <p:cNvSpPr/>
              <p:nvPr/>
            </p:nvSpPr>
            <p:spPr>
              <a:xfrm>
                <a:off x="1691680" y="3501008"/>
                <a:ext cx="1800200" cy="12454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683135" y="3576900"/>
                <a:ext cx="1800200" cy="1169551"/>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ru-RU" sz="1400" dirty="0" smtClean="0"/>
                  <a:t>Правительство реагирует на отчеты и рекоммендации КГО*</a:t>
                </a:r>
                <a:endParaRPr lang="en-US" sz="1400" dirty="0"/>
              </a:p>
            </p:txBody>
          </p:sp>
        </p:grpSp>
      </p:grpSp>
    </p:spTree>
    <p:extLst>
      <p:ext uri="{BB962C8B-B14F-4D97-AF65-F5344CB8AC3E}">
        <p14:creationId xmlns:p14="http://schemas.microsoft.com/office/powerpoint/2010/main" val="5547014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Другие регуляторные органы Парламента</a:t>
            </a:r>
            <a:endParaRPr lang="en-GB" dirty="0"/>
          </a:p>
        </p:txBody>
      </p:sp>
      <p:sp>
        <p:nvSpPr>
          <p:cNvPr id="3" name="Content Placeholder 2"/>
          <p:cNvSpPr>
            <a:spLocks noGrp="1"/>
          </p:cNvSpPr>
          <p:nvPr>
            <p:ph idx="1"/>
          </p:nvPr>
        </p:nvSpPr>
        <p:spPr/>
        <p:txBody>
          <a:bodyPr/>
          <a:lstStyle/>
          <a:p>
            <a:pPr marL="0" lvl="0" indent="0">
              <a:buNone/>
            </a:pPr>
            <a:r>
              <a:rPr lang="ru-RU" sz="2000" dirty="0" smtClean="0"/>
              <a:t>Саморегуляция с независимым регулятором</a:t>
            </a:r>
            <a:r>
              <a:rPr lang="en-GB" sz="2000" dirty="0" smtClean="0"/>
              <a:t>, -</a:t>
            </a:r>
            <a:endParaRPr lang="en-GB" sz="2000" dirty="0"/>
          </a:p>
          <a:p>
            <a:pPr lvl="1">
              <a:buFont typeface="Arial" panose="020B0604020202020204" pitchFamily="34" charset="0"/>
              <a:buChar char="•"/>
            </a:pPr>
            <a:r>
              <a:rPr lang="ru-RU" sz="2000" dirty="0" smtClean="0"/>
              <a:t>Парламентский Комиссар по Стандартам и Комитет по Стандартам (поведение депутатов)</a:t>
            </a:r>
          </a:p>
          <a:p>
            <a:pPr lvl="1">
              <a:buFont typeface="Arial" panose="020B0604020202020204" pitchFamily="34" charset="0"/>
              <a:buChar char="•"/>
            </a:pPr>
            <a:r>
              <a:rPr lang="ru-RU" sz="2000" dirty="0" smtClean="0"/>
              <a:t>Независимый Отдел по Парламентским Стандартам </a:t>
            </a:r>
            <a:r>
              <a:rPr lang="en-GB" sz="2000" dirty="0" smtClean="0"/>
              <a:t>[</a:t>
            </a:r>
            <a:r>
              <a:rPr lang="ru-RU" sz="2000" dirty="0" smtClean="0"/>
              <a:t>расходы депутатов</a:t>
            </a:r>
            <a:r>
              <a:rPr lang="en-GB" sz="2000" dirty="0" smtClean="0"/>
              <a:t>]</a:t>
            </a:r>
          </a:p>
          <a:p>
            <a:pPr lvl="1">
              <a:buFont typeface="Arial" panose="020B0604020202020204" pitchFamily="34" charset="0"/>
              <a:buChar char="•"/>
            </a:pPr>
            <a:r>
              <a:rPr lang="ru-RU" sz="2000" dirty="0" smtClean="0"/>
              <a:t>Избирательная Комиссия</a:t>
            </a:r>
            <a:r>
              <a:rPr lang="en-GB" sz="2000" dirty="0" smtClean="0"/>
              <a:t> [</a:t>
            </a:r>
            <a:r>
              <a:rPr lang="ru-RU" sz="2000" dirty="0" smtClean="0"/>
              <a:t>наблюдение за выборами, финансированием выборов и политических партий</a:t>
            </a:r>
            <a:r>
              <a:rPr lang="en-GB" sz="2000" dirty="0" smtClean="0"/>
              <a:t>]</a:t>
            </a:r>
          </a:p>
          <a:p>
            <a:pPr lvl="1">
              <a:buFont typeface="Arial" panose="020B0604020202020204" pitchFamily="34" charset="0"/>
              <a:buChar char="•"/>
            </a:pPr>
            <a:r>
              <a:rPr lang="ru-RU" sz="2000" dirty="0" smtClean="0"/>
              <a:t>Парламентский Комиссар по Администрированию</a:t>
            </a:r>
            <a:r>
              <a:rPr lang="en-GB" sz="2000" dirty="0" smtClean="0"/>
              <a:t>  (“</a:t>
            </a:r>
            <a:r>
              <a:rPr lang="ru-RU" sz="2000" dirty="0" smtClean="0"/>
              <a:t>омбудсмен</a:t>
            </a:r>
            <a:r>
              <a:rPr lang="en-GB" sz="2000" dirty="0" smtClean="0"/>
              <a:t>”) [</a:t>
            </a:r>
            <a:r>
              <a:rPr lang="ru-RU" sz="2000" dirty="0" smtClean="0"/>
              <a:t>расследование жалоб о плохой администрации</a:t>
            </a:r>
            <a:r>
              <a:rPr lang="en-GB" sz="2000" dirty="0" smtClean="0"/>
              <a:t>]</a:t>
            </a:r>
          </a:p>
        </p:txBody>
      </p:sp>
    </p:spTree>
    <p:extLst>
      <p:ext uri="{BB962C8B-B14F-4D97-AF65-F5344CB8AC3E}">
        <p14:creationId xmlns:p14="http://schemas.microsoft.com/office/powerpoint/2010/main" val="1390967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a:t>
            </a:r>
            <a:r>
              <a:rPr lang="ru-RU" dirty="0" smtClean="0"/>
              <a:t>Подотчетность</a:t>
            </a:r>
            <a:r>
              <a:rPr lang="en-GB" dirty="0" smtClean="0"/>
              <a:t> – </a:t>
            </a:r>
            <a:r>
              <a:rPr lang="ru-RU" dirty="0" smtClean="0"/>
              <a:t>Неправительственные организаций</a:t>
            </a:r>
            <a:endParaRPr lang="en-GB" dirty="0"/>
          </a:p>
        </p:txBody>
      </p:sp>
      <p:sp>
        <p:nvSpPr>
          <p:cNvPr id="3" name="Text Placeholder 2"/>
          <p:cNvSpPr>
            <a:spLocks noGrp="1"/>
          </p:cNvSpPr>
          <p:nvPr>
            <p:ph type="body" sz="quarter" idx="10"/>
          </p:nvPr>
        </p:nvSpPr>
        <p:spPr/>
        <p:txBody>
          <a:bodyPr/>
          <a:lstStyle/>
          <a:p>
            <a:endParaRPr lang="en-GB"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Генеральные парламентские комитеты</a:t>
            </a:r>
            <a:endParaRPr lang="en-GB" dirty="0"/>
          </a:p>
        </p:txBody>
      </p:sp>
      <p:sp>
        <p:nvSpPr>
          <p:cNvPr id="3" name="Content Placeholder 2"/>
          <p:cNvSpPr>
            <a:spLocks noGrp="1"/>
          </p:cNvSpPr>
          <p:nvPr>
            <p:ph idx="1"/>
          </p:nvPr>
        </p:nvSpPr>
        <p:spPr/>
        <p:txBody>
          <a:bodyPr/>
          <a:lstStyle/>
          <a:p>
            <a:r>
              <a:rPr lang="ru-RU" sz="1800" dirty="0" smtClean="0"/>
              <a:t>Общественные Комитеты по Законопроектам изучают предлагаемые законы (проекты законов)</a:t>
            </a:r>
          </a:p>
          <a:p>
            <a:r>
              <a:rPr lang="ru-RU" sz="1800" dirty="0" smtClean="0"/>
              <a:t>Изменения в проекты законов могут быть предложены</a:t>
            </a:r>
          </a:p>
          <a:p>
            <a:r>
              <a:rPr lang="ru-RU" sz="1800" dirty="0" smtClean="0"/>
              <a:t>Члены общественности, которые хотят выразить свое мнение по поводу общественных законопроектов могут сделать это посредством: </a:t>
            </a:r>
            <a:endParaRPr lang="en-GB" sz="1800" dirty="0" smtClean="0"/>
          </a:p>
          <a:p>
            <a:pPr lvl="1"/>
            <a:r>
              <a:rPr lang="ru-RU" sz="1800" dirty="0" smtClean="0"/>
              <a:t>Писем своему депутату или Лорду</a:t>
            </a:r>
          </a:p>
          <a:p>
            <a:pPr lvl="1"/>
            <a:r>
              <a:rPr lang="ru-RU" sz="1800" dirty="0" smtClean="0"/>
              <a:t>Писем в департамент правительства</a:t>
            </a:r>
            <a:r>
              <a:rPr lang="en-US" sz="1800" dirty="0" smtClean="0"/>
              <a:t>,</a:t>
            </a:r>
            <a:r>
              <a:rPr lang="ru-RU" sz="1800" dirty="0" smtClean="0"/>
              <a:t> ответственный за законопроект</a:t>
            </a:r>
            <a:endParaRPr lang="en-GB" sz="1800" dirty="0"/>
          </a:p>
          <a:p>
            <a:pPr lvl="1"/>
            <a:r>
              <a:rPr lang="ru-RU" sz="1800" dirty="0" smtClean="0"/>
              <a:t>Лоббирования Парламента</a:t>
            </a:r>
            <a:endParaRPr lang="en-GB" sz="1800" dirty="0"/>
          </a:p>
          <a:p>
            <a:pPr lvl="1"/>
            <a:r>
              <a:rPr lang="ru-RU" sz="1800" dirty="0" smtClean="0"/>
              <a:t>Подачи заявления в релевантный Общественный Комитет по Законопроектам</a:t>
            </a:r>
            <a:endParaRPr lang="en-GB" sz="2000" dirty="0">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Специальные Парламентские Комитеты</a:t>
            </a:r>
            <a:endParaRPr lang="en-GB" dirty="0"/>
          </a:p>
        </p:txBody>
      </p:sp>
      <p:sp>
        <p:nvSpPr>
          <p:cNvPr id="3" name="Content Placeholder 2"/>
          <p:cNvSpPr>
            <a:spLocks noGrp="1"/>
          </p:cNvSpPr>
          <p:nvPr>
            <p:ph idx="1"/>
          </p:nvPr>
        </p:nvSpPr>
        <p:spPr/>
        <p:txBody>
          <a:bodyPr/>
          <a:lstStyle/>
          <a:p>
            <a:r>
              <a:rPr lang="ru-RU" sz="2000" dirty="0" smtClean="0"/>
              <a:t>Специальные Парламентские Комитеты рассматривает работу правительственных департаментов и министерств</a:t>
            </a:r>
            <a:r>
              <a:rPr lang="en-GB" sz="2000" dirty="0" smtClean="0"/>
              <a:t> </a:t>
            </a:r>
          </a:p>
          <a:p>
            <a:r>
              <a:rPr lang="ru-RU" sz="2000" dirty="0" smtClean="0"/>
              <a:t>Они проверяют и докладывают по темам начиная с работы департаментов и до экономических вопросов</a:t>
            </a:r>
          </a:p>
          <a:p>
            <a:r>
              <a:rPr lang="ru-RU" sz="2000" dirty="0" smtClean="0"/>
              <a:t>Результаты этих исследований являются публичными и многие требуют официального ответа от правительства </a:t>
            </a:r>
            <a:endParaRPr lang="en-GB" sz="2000" dirty="0" smtClean="0"/>
          </a:p>
          <a:p>
            <a:r>
              <a:rPr lang="ru-RU" sz="2000" dirty="0" smtClean="0"/>
              <a:t>Перед публикацией отчета комитеты собирают письменные и устные данные из разных источников – физических и юридических лиц</a:t>
            </a:r>
          </a:p>
          <a:p>
            <a:pPr marL="0" indent="0">
              <a:buNone/>
            </a:pPr>
            <a:endParaRPr lang="en-GB" dirty="0"/>
          </a:p>
        </p:txBody>
      </p:sp>
    </p:spTree>
    <p:extLst>
      <p:ext uri="{BB962C8B-B14F-4D97-AF65-F5344CB8AC3E}">
        <p14:creationId xmlns:p14="http://schemas.microsoft.com/office/powerpoint/2010/main" val="24126069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988840"/>
            <a:ext cx="7705725" cy="273050"/>
          </a:xfrm>
        </p:spPr>
        <p:txBody>
          <a:bodyPr/>
          <a:lstStyle/>
          <a:p>
            <a:r>
              <a:rPr lang="ru-RU" dirty="0" smtClean="0"/>
              <a:t>Внешние исследования, мониторинг и поддержка</a:t>
            </a:r>
            <a:endParaRPr lang="en-GB" dirty="0"/>
          </a:p>
        </p:txBody>
      </p:sp>
      <p:sp>
        <p:nvSpPr>
          <p:cNvPr id="3" name="Content Placeholder 2"/>
          <p:cNvSpPr>
            <a:spLocks noGrp="1"/>
          </p:cNvSpPr>
          <p:nvPr>
            <p:ph idx="1"/>
          </p:nvPr>
        </p:nvSpPr>
        <p:spPr>
          <a:xfrm>
            <a:off x="611560" y="2636912"/>
            <a:ext cx="8640960" cy="3228975"/>
          </a:xfrm>
        </p:spPr>
        <p:txBody>
          <a:bodyPr/>
          <a:lstStyle/>
          <a:p>
            <a:pPr marL="0" lvl="0" indent="0">
              <a:buNone/>
            </a:pPr>
            <a:r>
              <a:rPr lang="ru-RU" sz="2000" dirty="0" smtClean="0"/>
              <a:t>Неправительственные организации </a:t>
            </a:r>
            <a:r>
              <a:rPr lang="en-GB" sz="2000" dirty="0" smtClean="0"/>
              <a:t>(</a:t>
            </a:r>
            <a:r>
              <a:rPr lang="ru-RU" sz="2000" dirty="0" smtClean="0"/>
              <a:t>НПО</a:t>
            </a:r>
            <a:r>
              <a:rPr lang="en-GB" sz="2000" dirty="0" smtClean="0"/>
              <a:t>) </a:t>
            </a:r>
            <a:r>
              <a:rPr lang="ru-RU" sz="2000" dirty="0" smtClean="0"/>
              <a:t>и исследовательские центры</a:t>
            </a:r>
            <a:r>
              <a:rPr lang="en-GB" sz="2000" dirty="0" smtClean="0"/>
              <a:t> </a:t>
            </a:r>
            <a:r>
              <a:rPr lang="ru-RU" sz="2000" dirty="0" smtClean="0"/>
              <a:t>(</a:t>
            </a:r>
            <a:r>
              <a:rPr lang="en-GB" sz="2000" dirty="0" smtClean="0"/>
              <a:t>“Think tanks”</a:t>
            </a:r>
            <a:r>
              <a:rPr lang="ru-RU" sz="2000" dirty="0" smtClean="0"/>
              <a:t>), которые исполняют роль «критического друга»</a:t>
            </a:r>
            <a:r>
              <a:rPr lang="en-GB" sz="2000" dirty="0" smtClean="0"/>
              <a:t>.</a:t>
            </a:r>
            <a:r>
              <a:rPr lang="ru-RU" sz="2000" dirty="0" smtClean="0"/>
              <a:t> Например, в Великобритании</a:t>
            </a:r>
            <a:r>
              <a:rPr lang="en-GB" sz="2000" dirty="0" smtClean="0"/>
              <a:t>– </a:t>
            </a:r>
            <a:endParaRPr lang="en-GB" sz="2000" dirty="0"/>
          </a:p>
          <a:p>
            <a:pPr lvl="0"/>
            <a:r>
              <a:rPr lang="en-GB" sz="2000" dirty="0" err="1"/>
              <a:t>Hansard</a:t>
            </a:r>
            <a:r>
              <a:rPr lang="en-GB" sz="2000" dirty="0"/>
              <a:t> </a:t>
            </a:r>
            <a:r>
              <a:rPr lang="en-GB" sz="2000" dirty="0" smtClean="0"/>
              <a:t>Society </a:t>
            </a:r>
            <a:r>
              <a:rPr lang="en-GB" sz="2000" u="sng" dirty="0" smtClean="0">
                <a:hlinkClick r:id="rId2"/>
              </a:rPr>
              <a:t>www.hansardsociety.org.uk</a:t>
            </a:r>
            <a:endParaRPr lang="en-GB" sz="2000" u="sng" dirty="0" smtClean="0"/>
          </a:p>
          <a:p>
            <a:r>
              <a:rPr lang="en-GB" sz="2000" dirty="0" smtClean="0"/>
              <a:t>Institute for Government </a:t>
            </a:r>
            <a:r>
              <a:rPr lang="en-GB" sz="2000" dirty="0" smtClean="0">
                <a:hlinkClick r:id="rId3"/>
              </a:rPr>
              <a:t>www.instituteforgovernment.org.uk</a:t>
            </a:r>
            <a:endParaRPr lang="en-GB" sz="2000" dirty="0" smtClean="0"/>
          </a:p>
          <a:p>
            <a:pPr lvl="0"/>
            <a:r>
              <a:rPr lang="en-GB" sz="2000" dirty="0" smtClean="0"/>
              <a:t>Centre for Public </a:t>
            </a:r>
            <a:r>
              <a:rPr lang="en-GB" sz="2000" dirty="0"/>
              <a:t>Scrutiny </a:t>
            </a:r>
            <a:r>
              <a:rPr lang="en-GB" sz="2000" dirty="0" smtClean="0">
                <a:hlinkClick r:id="rId4"/>
              </a:rPr>
              <a:t>www.cfps.org.uk</a:t>
            </a:r>
            <a:endParaRPr lang="en-GB" sz="2000" dirty="0" smtClean="0"/>
          </a:p>
          <a:p>
            <a:pPr marL="0" lvl="0" indent="0">
              <a:buNone/>
            </a:pPr>
            <a:r>
              <a:rPr lang="en-GB" sz="2000" dirty="0" smtClean="0"/>
              <a:t>Academics, e.g. (UK) – </a:t>
            </a:r>
          </a:p>
          <a:p>
            <a:r>
              <a:rPr lang="en-GB" sz="2000" dirty="0" smtClean="0"/>
              <a:t>Constitution Unit </a:t>
            </a:r>
            <a:r>
              <a:rPr lang="en-GB" sz="2000" dirty="0" smtClean="0">
                <a:hlinkClick r:id="rId5"/>
              </a:rPr>
              <a:t>www.ucl.ac.uk/constitution-unit</a:t>
            </a:r>
            <a:endParaRPr lang="en-GB" sz="2000" dirty="0"/>
          </a:p>
          <a:p>
            <a:pPr marL="0" lvl="0" indent="0">
              <a:buNone/>
            </a:pPr>
            <a:r>
              <a:rPr lang="en-GB" sz="2000" dirty="0" smtClean="0"/>
              <a:t>International, e.g. - </a:t>
            </a:r>
            <a:endParaRPr lang="en-GB" sz="2000" dirty="0"/>
          </a:p>
          <a:p>
            <a:pPr lvl="0"/>
            <a:r>
              <a:rPr lang="en-GB" sz="2000" dirty="0" smtClean="0"/>
              <a:t>Transparency </a:t>
            </a:r>
            <a:r>
              <a:rPr lang="en-GB" sz="2000" dirty="0"/>
              <a:t>International </a:t>
            </a:r>
            <a:r>
              <a:rPr lang="en-GB" sz="2000" u="sng" dirty="0" smtClean="0">
                <a:hlinkClick r:id="rId6"/>
              </a:rPr>
              <a:t>www.transparency.org.uk</a:t>
            </a:r>
            <a:r>
              <a:rPr lang="en-GB" sz="2000" u="sng" dirty="0">
                <a:hlinkClick r:id="rId6"/>
              </a:rPr>
              <a:t>/</a:t>
            </a:r>
            <a:endParaRPr lang="en-GB" sz="2000" dirty="0"/>
          </a:p>
          <a:p>
            <a:pPr lvl="0"/>
            <a:r>
              <a:rPr lang="en-GB" sz="2000" dirty="0"/>
              <a:t>OpeningParliament.org </a:t>
            </a:r>
            <a:r>
              <a:rPr lang="en-GB" sz="2000" u="sng" dirty="0" smtClean="0">
                <a:hlinkClick r:id="rId7"/>
              </a:rPr>
              <a:t>www.openingparliament.org</a:t>
            </a:r>
            <a:r>
              <a:rPr lang="en-GB" sz="2000" u="sng" dirty="0">
                <a:hlinkClick r:id="rId7"/>
              </a:rPr>
              <a:t>/</a:t>
            </a:r>
            <a:r>
              <a:rPr lang="en-GB" sz="2000" dirty="0"/>
              <a:t>	</a:t>
            </a:r>
            <a:endParaRPr lang="en-GB" sz="2000" dirty="0" smtClean="0"/>
          </a:p>
          <a:p>
            <a:pPr marL="0" lvl="0" indent="0">
              <a:buNone/>
            </a:pPr>
            <a:r>
              <a:rPr lang="en-GB" sz="2000" dirty="0" smtClean="0"/>
              <a:t>    </a:t>
            </a:r>
            <a:endParaRPr lang="en-GB" sz="20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6" name="Picture 5"/>
          <p:cNvPicPr/>
          <p:nvPr/>
        </p:nvPicPr>
        <p:blipFill rotWithShape="1">
          <a:blip r:embed="rId2" cstate="print"/>
          <a:srcRect l="19305" t="15680" r="21117" b="6509"/>
          <a:stretch/>
        </p:blipFill>
        <p:spPr bwMode="auto">
          <a:xfrm>
            <a:off x="-108520" y="-20672"/>
            <a:ext cx="9505056" cy="748883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737653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5027613"/>
            <a:ext cx="8785348" cy="612775"/>
          </a:xfrm>
        </p:spPr>
        <p:txBody>
          <a:bodyPr/>
          <a:lstStyle/>
          <a:p>
            <a:r>
              <a:rPr lang="ru-RU" dirty="0" smtClean="0"/>
              <a:t>Гарантируют ли системы подотчетности доверие?</a:t>
            </a:r>
            <a:endParaRPr lang="en-GB" dirty="0"/>
          </a:p>
        </p:txBody>
      </p:sp>
      <p:sp>
        <p:nvSpPr>
          <p:cNvPr id="3" name="Text Placeholder 2"/>
          <p:cNvSpPr>
            <a:spLocks noGrp="1"/>
          </p:cNvSpPr>
          <p:nvPr>
            <p:ph type="body" sz="quarter" idx="10"/>
          </p:nvPr>
        </p:nvSpPr>
        <p:spPr>
          <a:xfrm>
            <a:off x="610310" y="5715016"/>
            <a:ext cx="9074258" cy="714375"/>
          </a:xfrm>
        </p:spPr>
        <p:txBody>
          <a:bodyPr/>
          <a:lstStyle/>
          <a:p>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Открытость, Прозрачность, Подотчетность</a:t>
            </a:r>
            <a:endParaRPr lang="en-GB" dirty="0"/>
          </a:p>
        </p:txBody>
      </p:sp>
      <p:sp>
        <p:nvSpPr>
          <p:cNvPr id="3" name="Content Placeholder 2"/>
          <p:cNvSpPr>
            <a:spLocks noGrp="1"/>
          </p:cNvSpPr>
          <p:nvPr>
            <p:ph idx="1"/>
          </p:nvPr>
        </p:nvSpPr>
        <p:spPr/>
        <p:txBody>
          <a:bodyPr/>
          <a:lstStyle/>
          <a:p>
            <a:pPr marL="0" indent="0">
              <a:buNone/>
            </a:pPr>
            <a:r>
              <a:rPr lang="ru-RU" sz="2000" dirty="0" smtClean="0"/>
              <a:t>Не все так просто</a:t>
            </a:r>
            <a:endParaRPr lang="en-GB" sz="2000" dirty="0" smtClean="0"/>
          </a:p>
          <a:p>
            <a:pPr marL="0" indent="0">
              <a:buNone/>
            </a:pPr>
            <a:endParaRPr lang="en-GB" sz="2000" dirty="0" smtClean="0"/>
          </a:p>
          <a:p>
            <a:r>
              <a:rPr lang="ru-RU" sz="2000" dirty="0" smtClean="0"/>
              <a:t>Дело не </a:t>
            </a:r>
            <a:r>
              <a:rPr lang="ru-RU" sz="2000" i="1" dirty="0" smtClean="0"/>
              <a:t>только </a:t>
            </a:r>
            <a:r>
              <a:rPr lang="ru-RU" sz="2000" dirty="0" smtClean="0"/>
              <a:t>в системах и механизмах</a:t>
            </a:r>
          </a:p>
          <a:p>
            <a:r>
              <a:rPr lang="ru-RU" sz="2000" dirty="0" smtClean="0"/>
              <a:t>Дело не </a:t>
            </a:r>
            <a:r>
              <a:rPr lang="ru-RU" sz="2000" i="1" dirty="0" smtClean="0"/>
              <a:t>только</a:t>
            </a:r>
            <a:r>
              <a:rPr lang="ru-RU" sz="2000" dirty="0" smtClean="0"/>
              <a:t> в создании детальных правил и регламента (опасность нахождения путей вокруг правил или следование только букве правил, а не духу) </a:t>
            </a:r>
          </a:p>
          <a:p>
            <a:pPr>
              <a:buFont typeface="Wingdings" panose="05000000000000000000" pitchFamily="2" charset="2"/>
              <a:buChar char="v"/>
            </a:pPr>
            <a:endParaRPr lang="ru-RU" sz="2000" dirty="0" smtClean="0"/>
          </a:p>
          <a:p>
            <a:pPr>
              <a:buFont typeface="Wingdings" panose="05000000000000000000" pitchFamily="2" charset="2"/>
              <a:buChar char="v"/>
            </a:pPr>
            <a:r>
              <a:rPr lang="ru-RU" sz="2000" dirty="0" smtClean="0"/>
              <a:t>Механизмы мониторинга являются помощниками, но не гаранторами</a:t>
            </a:r>
            <a:endParaRPr lang="en-GB" sz="2000" dirty="0" smtClean="0"/>
          </a:p>
        </p:txBody>
      </p:sp>
    </p:spTree>
    <p:extLst>
      <p:ext uri="{BB962C8B-B14F-4D97-AF65-F5344CB8AC3E}">
        <p14:creationId xmlns:p14="http://schemas.microsoft.com/office/powerpoint/2010/main" val="20500836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Структура этики</a:t>
            </a:r>
            <a:endParaRPr lang="en-GB" dirty="0"/>
          </a:p>
        </p:txBody>
      </p:sp>
      <p:sp>
        <p:nvSpPr>
          <p:cNvPr id="3" name="Content Placeholder 2"/>
          <p:cNvSpPr>
            <a:spLocks noGrp="1"/>
          </p:cNvSpPr>
          <p:nvPr>
            <p:ph idx="1"/>
          </p:nvPr>
        </p:nvSpPr>
        <p:spPr/>
        <p:txBody>
          <a:bodyPr/>
          <a:lstStyle/>
          <a:p>
            <a:r>
              <a:rPr lang="ru-RU" sz="2000" dirty="0" smtClean="0"/>
              <a:t>Вопрос в том, чтобы общество имело </a:t>
            </a:r>
            <a:r>
              <a:rPr lang="ru-RU" sz="2000" b="1" dirty="0" smtClean="0"/>
              <a:t>общее понимание </a:t>
            </a:r>
            <a:r>
              <a:rPr lang="ru-RU" sz="2000" dirty="0" smtClean="0"/>
              <a:t>об ожидаемых этических стандартах</a:t>
            </a:r>
          </a:p>
          <a:p>
            <a:r>
              <a:rPr lang="ru-RU" sz="2000" dirty="0" smtClean="0"/>
              <a:t>Вопрос в </a:t>
            </a:r>
            <a:r>
              <a:rPr lang="ru-RU" sz="2000" b="1" dirty="0" smtClean="0"/>
              <a:t>лидерстве</a:t>
            </a:r>
            <a:r>
              <a:rPr lang="ru-RU" sz="2000" dirty="0" smtClean="0"/>
              <a:t>, и продвижении этих стандартов в публичной жизни</a:t>
            </a:r>
          </a:p>
          <a:p>
            <a:r>
              <a:rPr lang="ru-RU" sz="2000" dirty="0" smtClean="0"/>
              <a:t>Вопрос в </a:t>
            </a:r>
            <a:r>
              <a:rPr lang="ru-RU" sz="2000" b="1" dirty="0" smtClean="0"/>
              <a:t>культуре</a:t>
            </a:r>
            <a:endParaRPr lang="en-GB" sz="20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Как создать правильную культуру?</a:t>
            </a:r>
            <a:endParaRPr lang="en-GB" dirty="0"/>
          </a:p>
        </p:txBody>
      </p:sp>
      <p:sp>
        <p:nvSpPr>
          <p:cNvPr id="3" name="Text Placeholder 2"/>
          <p:cNvSpPr>
            <a:spLocks noGrp="1"/>
          </p:cNvSpPr>
          <p:nvPr>
            <p:ph type="body" sz="quarter" idx="10"/>
          </p:nvPr>
        </p:nvSpPr>
        <p:spPr/>
        <p:txBody>
          <a:bodyPr/>
          <a:lstStyle/>
          <a:p>
            <a:endParaRPr lang="en-GB"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Заключение</a:t>
            </a:r>
            <a:endParaRPr lang="en-GB" dirty="0"/>
          </a:p>
        </p:txBody>
      </p:sp>
      <p:sp>
        <p:nvSpPr>
          <p:cNvPr id="4" name="Content Placeholder 3"/>
          <p:cNvSpPr>
            <a:spLocks noGrp="1"/>
          </p:cNvSpPr>
          <p:nvPr>
            <p:ph sz="half" idx="2"/>
          </p:nvPr>
        </p:nvSpPr>
        <p:spPr>
          <a:xfrm>
            <a:off x="4572001" y="2895600"/>
            <a:ext cx="4464496" cy="3228975"/>
          </a:xfrm>
        </p:spPr>
        <p:txBody>
          <a:bodyPr/>
          <a:lstStyle/>
          <a:p>
            <a:pPr marL="0" indent="0">
              <a:buNone/>
            </a:pPr>
            <a:r>
              <a:rPr lang="ru-RU" sz="1600" dirty="0" smtClean="0"/>
              <a:t>Вы можете «создать» культуру?</a:t>
            </a:r>
          </a:p>
          <a:p>
            <a:pPr marL="0" indent="0">
              <a:buNone/>
            </a:pPr>
            <a:r>
              <a:rPr lang="ru-RU" sz="1600" dirty="0" smtClean="0"/>
              <a:t>Вы можете «построить» доверие?</a:t>
            </a:r>
            <a:endParaRPr lang="en-GB" sz="1600" dirty="0" smtClean="0"/>
          </a:p>
          <a:p>
            <a:pPr marL="0" indent="0">
              <a:buNone/>
            </a:pPr>
            <a:endParaRPr lang="en-GB" sz="1600" dirty="0" smtClean="0"/>
          </a:p>
          <a:p>
            <a:pPr marL="0" indent="0">
              <a:buNone/>
            </a:pPr>
            <a:r>
              <a:rPr lang="ru-RU" sz="1600" dirty="0" smtClean="0"/>
              <a:t>Механизмы полезны, но являются лишь вспомогательными</a:t>
            </a:r>
            <a:endParaRPr lang="en-GB" sz="1600" dirty="0" smtClean="0"/>
          </a:p>
          <a:p>
            <a:pPr marL="0" indent="0">
              <a:buNone/>
            </a:pPr>
            <a:endParaRPr lang="en-GB" sz="1600" i="1" dirty="0" smtClean="0"/>
          </a:p>
          <a:p>
            <a:pPr marL="0" indent="0">
              <a:buNone/>
            </a:pPr>
            <a:r>
              <a:rPr lang="ru-RU" sz="1600" dirty="0" smtClean="0"/>
              <a:t>Доверие и уважение должно быть заработано...</a:t>
            </a:r>
            <a:endParaRPr lang="en-GB" sz="1600" dirty="0" smtClean="0"/>
          </a:p>
          <a:p>
            <a:pPr marL="0" indent="0">
              <a:buNone/>
            </a:pPr>
            <a:endParaRPr lang="en-GB" sz="1600" dirty="0"/>
          </a:p>
          <a:p>
            <a:pPr marL="0" indent="0">
              <a:buNone/>
            </a:pPr>
            <a:r>
              <a:rPr lang="en-GB" sz="1600" dirty="0" smtClean="0"/>
              <a:t>…</a:t>
            </a:r>
            <a:r>
              <a:rPr lang="ru-RU" sz="1600" dirty="0" smtClean="0"/>
              <a:t>и может быть потеряно</a:t>
            </a:r>
            <a:r>
              <a:rPr lang="en-GB" sz="1600" dirty="0" smtClean="0"/>
              <a:t>.</a:t>
            </a:r>
          </a:p>
          <a:p>
            <a:pPr marL="0" indent="0">
              <a:buNone/>
            </a:pPr>
            <a:endParaRPr lang="en-GB" sz="1600" i="1" dirty="0"/>
          </a:p>
          <a:p>
            <a:pPr marL="0" indent="0">
              <a:buNone/>
            </a:pPr>
            <a:r>
              <a:rPr lang="ru-RU" sz="1600" i="1" dirty="0" smtClean="0"/>
              <a:t>Доверие</a:t>
            </a:r>
            <a:r>
              <a:rPr lang="en-GB" sz="1600" i="1" dirty="0" smtClean="0"/>
              <a:t>, </a:t>
            </a:r>
            <a:r>
              <a:rPr lang="ru-RU" sz="1600" i="1" dirty="0" smtClean="0"/>
              <a:t>или заслуживающий доверия</a:t>
            </a:r>
            <a:r>
              <a:rPr lang="en-GB" sz="1600" i="1" dirty="0" smtClean="0"/>
              <a:t>?</a:t>
            </a:r>
          </a:p>
          <a:p>
            <a:pPr marL="0" indent="0">
              <a:buNone/>
            </a:pPr>
            <a:r>
              <a:rPr lang="en-GB" sz="1200" dirty="0" smtClean="0"/>
              <a:t>(</a:t>
            </a:r>
            <a:r>
              <a:rPr lang="ru-RU" sz="1200" dirty="0" smtClean="0"/>
              <a:t>Баронесса Онора О</a:t>
            </a:r>
            <a:r>
              <a:rPr lang="en-US" sz="1200" dirty="0" smtClean="0"/>
              <a:t>’</a:t>
            </a:r>
            <a:r>
              <a:rPr lang="ru-RU" sz="1200" dirty="0" smtClean="0"/>
              <a:t>Нил</a:t>
            </a:r>
            <a:r>
              <a:rPr lang="en-GB" sz="1200" dirty="0" smtClean="0"/>
              <a:t>)</a:t>
            </a:r>
          </a:p>
          <a:p>
            <a:pPr marL="0" indent="0">
              <a:buNone/>
            </a:pPr>
            <a:r>
              <a:rPr lang="en-GB" sz="1600" dirty="0" smtClean="0">
                <a:hlinkClick r:id="rId2"/>
              </a:rPr>
              <a:t>www.tedxhousesofparliament.com</a:t>
            </a:r>
            <a:endParaRPr lang="en-GB" sz="1600" dirty="0" smtClean="0"/>
          </a:p>
          <a:p>
            <a:pPr marL="0" indent="0">
              <a:buNone/>
            </a:pPr>
            <a:endParaRPr lang="en-GB" sz="1600" dirty="0"/>
          </a:p>
        </p:txBody>
      </p:sp>
      <p:pic>
        <p:nvPicPr>
          <p:cNvPr id="5" name="Content Placeholder 4"/>
          <p:cNvPicPr>
            <a:picLocks noGrp="1"/>
          </p:cNvPicPr>
          <p:nvPr>
            <p:ph sz="half" idx="1"/>
          </p:nvPr>
        </p:nvPicPr>
        <p:blipFill rotWithShape="1">
          <a:blip r:embed="rId3" cstate="print"/>
          <a:srcRect l="13514" t="21373" r="45772" b="6804"/>
          <a:stretch/>
        </p:blipFill>
        <p:spPr bwMode="auto">
          <a:xfrm>
            <a:off x="683568" y="2636912"/>
            <a:ext cx="3816424" cy="3600400"/>
          </a:xfrm>
          <a:prstGeom prst="rect">
            <a:avLst/>
          </a:prstGeom>
          <a:ln>
            <a:solidFill>
              <a:schemeClr val="accent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61881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Спасибо за внимание!</a:t>
            </a:r>
            <a:endParaRPr lang="en-GB" dirty="0"/>
          </a:p>
        </p:txBody>
      </p:sp>
      <p:sp>
        <p:nvSpPr>
          <p:cNvPr id="3" name="Text Placeholder 2"/>
          <p:cNvSpPr>
            <a:spLocks noGrp="1"/>
          </p:cNvSpPr>
          <p:nvPr>
            <p:ph type="body" sz="quarter" idx="10"/>
          </p:nvPr>
        </p:nvSpPr>
        <p:spPr/>
        <p:txBody>
          <a:bodyPr/>
          <a:lstStyle/>
          <a:p>
            <a:r>
              <a:rPr lang="en-GB" dirty="0" smtClean="0"/>
              <a:t>walkera@parliament.uk</a:t>
            </a: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elgrade conf Parl and organisations Dec 2013">
  <a:themeElements>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fontScheme name="HoC V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HoC Green">
        <a:dk1>
          <a:srgbClr val="000000"/>
        </a:dk1>
        <a:lt1>
          <a:srgbClr val="FFFFFF"/>
        </a:lt1>
        <a:dk2>
          <a:srgbClr val="007A45"/>
        </a:dk2>
        <a:lt2>
          <a:srgbClr val="DAE5A7"/>
        </a:lt2>
        <a:accent1>
          <a:srgbClr val="FFFFFF"/>
        </a:accent1>
        <a:accent2>
          <a:srgbClr val="FFE595"/>
        </a:accent2>
        <a:accent3>
          <a:srgbClr val="B36408"/>
        </a:accent3>
        <a:accent4>
          <a:srgbClr val="007A45"/>
        </a:accent4>
        <a:accent5>
          <a:srgbClr val="DAEDEF"/>
        </a:accent5>
        <a:accent6>
          <a:srgbClr val="E7C14E"/>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ack">
        <a:dk1>
          <a:srgbClr val="000000"/>
        </a:dk1>
        <a:lt1>
          <a:srgbClr val="FFFFFF"/>
        </a:lt1>
        <a:dk2>
          <a:srgbClr val="463031"/>
        </a:dk2>
        <a:lt2>
          <a:srgbClr val="AAA095"/>
        </a:lt2>
        <a:accent1>
          <a:srgbClr val="FFFFFF"/>
        </a:accent1>
        <a:accent2>
          <a:srgbClr val="ADCCCF"/>
        </a:accent2>
        <a:accent3>
          <a:srgbClr val="463031"/>
        </a:accent3>
        <a:accent4>
          <a:srgbClr val="E4ADA9"/>
        </a:accent4>
        <a:accent5>
          <a:srgbClr val="AAA095"/>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rown">
        <a:dk1>
          <a:srgbClr val="000000"/>
        </a:dk1>
        <a:lt1>
          <a:srgbClr val="FFFFFF"/>
        </a:lt1>
        <a:dk2>
          <a:srgbClr val="B36408"/>
        </a:dk2>
        <a:lt2>
          <a:srgbClr val="FFE595"/>
        </a:lt2>
        <a:accent1>
          <a:srgbClr val="E7C14E"/>
        </a:accent1>
        <a:accent2>
          <a:srgbClr val="E4ADA9"/>
        </a:accent2>
        <a:accent3>
          <a:srgbClr val="B36408"/>
        </a:accent3>
        <a:accent4>
          <a:srgbClr val="007A45"/>
        </a:accent4>
        <a:accent5>
          <a:srgbClr val="DAE5A7"/>
        </a:accent5>
        <a:accent6>
          <a:srgbClr val="463031"/>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02 Divider slide collection">
  <a:themeElements>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fontScheme name="HoC V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HoC Green">
        <a:dk1>
          <a:srgbClr val="000000"/>
        </a:dk1>
        <a:lt1>
          <a:srgbClr val="FFFFFF"/>
        </a:lt1>
        <a:dk2>
          <a:srgbClr val="007A45"/>
        </a:dk2>
        <a:lt2>
          <a:srgbClr val="DAE5A7"/>
        </a:lt2>
        <a:accent1>
          <a:srgbClr val="FFFFFF"/>
        </a:accent1>
        <a:accent2>
          <a:srgbClr val="FFE595"/>
        </a:accent2>
        <a:accent3>
          <a:srgbClr val="B36408"/>
        </a:accent3>
        <a:accent4>
          <a:srgbClr val="007A45"/>
        </a:accent4>
        <a:accent5>
          <a:srgbClr val="DAEDEF"/>
        </a:accent5>
        <a:accent6>
          <a:srgbClr val="E7C14E"/>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ack">
        <a:dk1>
          <a:srgbClr val="000000"/>
        </a:dk1>
        <a:lt1>
          <a:srgbClr val="FFFFFF"/>
        </a:lt1>
        <a:dk2>
          <a:srgbClr val="463031"/>
        </a:dk2>
        <a:lt2>
          <a:srgbClr val="AAA095"/>
        </a:lt2>
        <a:accent1>
          <a:srgbClr val="FFFFFF"/>
        </a:accent1>
        <a:accent2>
          <a:srgbClr val="ADCCCF"/>
        </a:accent2>
        <a:accent3>
          <a:srgbClr val="463031"/>
        </a:accent3>
        <a:accent4>
          <a:srgbClr val="E4ADA9"/>
        </a:accent4>
        <a:accent5>
          <a:srgbClr val="AAA095"/>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rown">
        <a:dk1>
          <a:srgbClr val="000000"/>
        </a:dk1>
        <a:lt1>
          <a:srgbClr val="FFFFFF"/>
        </a:lt1>
        <a:dk2>
          <a:srgbClr val="B36408"/>
        </a:dk2>
        <a:lt2>
          <a:srgbClr val="FFE595"/>
        </a:lt2>
        <a:accent1>
          <a:srgbClr val="E7C14E"/>
        </a:accent1>
        <a:accent2>
          <a:srgbClr val="E4ADA9"/>
        </a:accent2>
        <a:accent3>
          <a:srgbClr val="B36408"/>
        </a:accent3>
        <a:accent4>
          <a:srgbClr val="007A45"/>
        </a:accent4>
        <a:accent5>
          <a:srgbClr val="DAE5A7"/>
        </a:accent5>
        <a:accent6>
          <a:srgbClr val="463031"/>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03 Content slide collection">
  <a:themeElements>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fontScheme name="HoC V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HoC Green">
        <a:dk1>
          <a:srgbClr val="000000"/>
        </a:dk1>
        <a:lt1>
          <a:srgbClr val="FFFFFF"/>
        </a:lt1>
        <a:dk2>
          <a:srgbClr val="007A45"/>
        </a:dk2>
        <a:lt2>
          <a:srgbClr val="DAE5A7"/>
        </a:lt2>
        <a:accent1>
          <a:srgbClr val="FFFFFF"/>
        </a:accent1>
        <a:accent2>
          <a:srgbClr val="FFE595"/>
        </a:accent2>
        <a:accent3>
          <a:srgbClr val="B36408"/>
        </a:accent3>
        <a:accent4>
          <a:srgbClr val="007A45"/>
        </a:accent4>
        <a:accent5>
          <a:srgbClr val="DAEDEF"/>
        </a:accent5>
        <a:accent6>
          <a:srgbClr val="E7C14E"/>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ack">
        <a:dk1>
          <a:srgbClr val="000000"/>
        </a:dk1>
        <a:lt1>
          <a:srgbClr val="FFFFFF"/>
        </a:lt1>
        <a:dk2>
          <a:srgbClr val="463031"/>
        </a:dk2>
        <a:lt2>
          <a:srgbClr val="AAA095"/>
        </a:lt2>
        <a:accent1>
          <a:srgbClr val="FFFFFF"/>
        </a:accent1>
        <a:accent2>
          <a:srgbClr val="ADCCCF"/>
        </a:accent2>
        <a:accent3>
          <a:srgbClr val="463031"/>
        </a:accent3>
        <a:accent4>
          <a:srgbClr val="E4ADA9"/>
        </a:accent4>
        <a:accent5>
          <a:srgbClr val="AAA095"/>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rown">
        <a:dk1>
          <a:srgbClr val="000000"/>
        </a:dk1>
        <a:lt1>
          <a:srgbClr val="FFFFFF"/>
        </a:lt1>
        <a:dk2>
          <a:srgbClr val="B36408"/>
        </a:dk2>
        <a:lt2>
          <a:srgbClr val="FFE595"/>
        </a:lt2>
        <a:accent1>
          <a:srgbClr val="E7C14E"/>
        </a:accent1>
        <a:accent2>
          <a:srgbClr val="E4ADA9"/>
        </a:accent2>
        <a:accent3>
          <a:srgbClr val="B36408"/>
        </a:accent3>
        <a:accent4>
          <a:srgbClr val="007A45"/>
        </a:accent4>
        <a:accent5>
          <a:srgbClr val="DAE5A7"/>
        </a:accent5>
        <a:accent6>
          <a:srgbClr val="463031"/>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HoC Blue">
        <a:dk1>
          <a:srgbClr val="000000"/>
        </a:dk1>
        <a:lt1>
          <a:srgbClr val="FFFFFF"/>
        </a:lt1>
        <a:dk2>
          <a:srgbClr val="ADCCCF"/>
        </a:dk2>
        <a:lt2>
          <a:srgbClr val="463031"/>
        </a:lt2>
        <a:accent1>
          <a:srgbClr val="FFFFFF"/>
        </a:accent1>
        <a:accent2>
          <a:srgbClr val="FFE595"/>
        </a:accent2>
        <a:accent3>
          <a:srgbClr val="AAA095"/>
        </a:accent3>
        <a:accent4>
          <a:srgbClr val="E4ADA9"/>
        </a:accent4>
        <a:accent5>
          <a:srgbClr val="ADCCCF"/>
        </a:accent5>
        <a:accent6>
          <a:srgbClr val="AD8F6B"/>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Belgrade conf Parl and organisations Dec 2013</Template>
  <TotalTime>2431</TotalTime>
  <Words>1067</Words>
  <Application>Microsoft Office PowerPoint</Application>
  <PresentationFormat>Экран (4:3)</PresentationFormat>
  <Paragraphs>174</Paragraphs>
  <Slides>36</Slides>
  <Notes>4</Notes>
  <HiddenSlides>0</HiddenSlides>
  <MMClips>0</MMClips>
  <ScaleCrop>false</ScaleCrop>
  <HeadingPairs>
    <vt:vector size="4" baseType="variant">
      <vt:variant>
        <vt:lpstr>Тема</vt:lpstr>
      </vt:variant>
      <vt:variant>
        <vt:i4>3</vt:i4>
      </vt:variant>
      <vt:variant>
        <vt:lpstr>Заголовки слайдов</vt:lpstr>
      </vt:variant>
      <vt:variant>
        <vt:i4>36</vt:i4>
      </vt:variant>
    </vt:vector>
  </HeadingPairs>
  <TitlesOfParts>
    <vt:vector size="39" baseType="lpstr">
      <vt:lpstr>Belgrade conf Parl and organisations Dec 2013</vt:lpstr>
      <vt:lpstr>02 Divider slide collection</vt:lpstr>
      <vt:lpstr>03 Content slide collection</vt:lpstr>
      <vt:lpstr>Международная конференция ОНС «Подотчетность государства перед обществом и участие граждан в добросовестном управлении»  Доверие общественности государственным органам</vt:lpstr>
      <vt:lpstr>Как добиться доверия?</vt:lpstr>
      <vt:lpstr>Доверие</vt:lpstr>
      <vt:lpstr>Принципы </vt:lpstr>
      <vt:lpstr>Открытость: Парламент</vt:lpstr>
      <vt:lpstr>Презентация PowerPoint</vt:lpstr>
      <vt:lpstr>Открытость: Правительство</vt:lpstr>
      <vt:lpstr>Презентация PowerPoint</vt:lpstr>
      <vt:lpstr>Прозрачность </vt:lpstr>
      <vt:lpstr>Презентация PowerPoint</vt:lpstr>
      <vt:lpstr>Подотчетность</vt:lpstr>
      <vt:lpstr>Механизмы Подотчетности</vt:lpstr>
      <vt:lpstr>1. Законные/конституционные</vt:lpstr>
      <vt:lpstr>Законные/конституционные</vt:lpstr>
      <vt:lpstr>Подотчетность – 2. Отдельная деятельность</vt:lpstr>
      <vt:lpstr>Члены Парламента, Министры Правительства, Государственные служащие</vt:lpstr>
      <vt:lpstr>Презентация PowerPoint</vt:lpstr>
      <vt:lpstr>Простые структуры принципов</vt:lpstr>
      <vt:lpstr>Комитет по Стандартам на Государственной службе</vt:lpstr>
      <vt:lpstr>Подотчетность – 3. Общественные органы</vt:lpstr>
      <vt:lpstr>Public bodies</vt:lpstr>
      <vt:lpstr>Общественные органы отдельные от министерств</vt:lpstr>
      <vt:lpstr>Презентация PowerPoint</vt:lpstr>
      <vt:lpstr>Национальный Офис по Аудитам(НОА) / Инспектор и Генеральный Ревизор(ИиГР)</vt:lpstr>
      <vt:lpstr>Другие регуляторные органы Парламента</vt:lpstr>
      <vt:lpstr>4. Подотчетность – Неправительственные организаций</vt:lpstr>
      <vt:lpstr>Генеральные парламентские комитеты</vt:lpstr>
      <vt:lpstr>Специальные Парламентские Комитеты</vt:lpstr>
      <vt:lpstr>Внешние исследования, мониторинг и поддержка</vt:lpstr>
      <vt:lpstr>Презентация PowerPoint</vt:lpstr>
      <vt:lpstr>Гарантируют ли системы подотчетности доверие?</vt:lpstr>
      <vt:lpstr>Открытость, Прозрачность, Подотчетность</vt:lpstr>
      <vt:lpstr>Структура этики</vt:lpstr>
      <vt:lpstr>Как создать правильную культуру?</vt:lpstr>
      <vt:lpstr>Заключение</vt:lpstr>
      <vt:lpstr>Спасибо за внимание!</vt:lpstr>
    </vt:vector>
  </TitlesOfParts>
  <Company>Houses of Parliament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Parliament and organisations in civil society</dc:title>
  <dc:creator>woode</dc:creator>
  <cp:lastModifiedBy>AK</cp:lastModifiedBy>
  <cp:revision>136</cp:revision>
  <cp:lastPrinted>2014-01-19T16:07:42Z</cp:lastPrinted>
  <dcterms:created xsi:type="dcterms:W3CDTF">2013-11-29T14:31:16Z</dcterms:created>
  <dcterms:modified xsi:type="dcterms:W3CDTF">2014-04-17T05:35:56Z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lpwstr>0.01</vt:lpwstr>
  </property>
</Properties>
</file>