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8" r:id="rId6"/>
    <p:sldId id="260" r:id="rId7"/>
    <p:sldId id="261" r:id="rId8"/>
    <p:sldId id="267" r:id="rId9"/>
    <p:sldId id="262" r:id="rId10"/>
    <p:sldId id="263" r:id="rId11"/>
    <p:sldId id="266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B7DE8AB-0B59-4C2D-A29A-8FF44CEB22E8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1F37EB2-5CBD-4872-8381-3966D0D1F94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140968"/>
            <a:ext cx="6629400" cy="136815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Международные практики улучшения системы предоставления публичных услуг.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728212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ПРИЛОЖЕНИЕ 1В:  ГЕНЕРАЛЬНОЕ СОГЛАШЕНИЕ ПО ТОРГОВЛЕ УСЛУГАМИ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16832"/>
            <a:ext cx="8568952" cy="4373563"/>
          </a:xfrm>
        </p:spPr>
        <p:txBody>
          <a:bodyPr>
            <a:normAutofit/>
          </a:bodyPr>
          <a:lstStyle/>
          <a:p>
            <a:r>
              <a:rPr lang="ru-RU" dirty="0" smtClean="0"/>
              <a:t>(b)	"услуги" включают любую услугу в любом секторе, за исключением услуг, поставляемых при  осуществлении функций правительственной власти;</a:t>
            </a:r>
          </a:p>
          <a:p>
            <a:pPr marL="114300" indent="0">
              <a:buNone/>
            </a:pPr>
            <a:endParaRPr lang="ru-RU" dirty="0" smtClean="0"/>
          </a:p>
          <a:p>
            <a:r>
              <a:rPr lang="ru-RU" dirty="0" smtClean="0"/>
              <a:t>(с)	"услуга, поставляемая при  осуществлении функций правительственной власти" означает любую услугу, которая поставляется на некоммерческой основе и не на условиях конкуренции с одним или несколькими поставщиками услуг.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0525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Зачем улучшать систему предоставления услуг?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52600"/>
            <a:ext cx="8640960" cy="4988768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Услуга: это </a:t>
            </a:r>
            <a:r>
              <a:rPr lang="ru-RU" dirty="0"/>
              <a:t>результат взаимодействия исполнителя и потребителя услуги (Международный стандарт ИСО 9004-2</a:t>
            </a:r>
            <a:r>
              <a:rPr lang="ru-RU" dirty="0" smtClean="0"/>
              <a:t>)</a:t>
            </a:r>
          </a:p>
          <a:p>
            <a:pPr marL="114300" indent="0" algn="just">
              <a:buNone/>
            </a:pPr>
            <a:endParaRPr lang="ru-RU" dirty="0" smtClean="0"/>
          </a:p>
          <a:p>
            <a:r>
              <a:rPr lang="ru-RU" dirty="0" smtClean="0"/>
              <a:t>Неотъемлемой составляющей высокого качества оказания ГМУ, важнейшими показателями эффективности функционирования органов государственной власти и местного самоуправления во всем мире являются открытость и прозрачность их деятельности, а также возможность граждан влиять на процесс принятия тех или иных решений в сфере ГМУ.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46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ожидается в результате: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2872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сокращение государственных и муниципальных расходов, </a:t>
            </a:r>
          </a:p>
          <a:p>
            <a:endParaRPr lang="ru-RU" sz="900" dirty="0" smtClean="0"/>
          </a:p>
          <a:p>
            <a:r>
              <a:rPr lang="ru-RU" dirty="0" smtClean="0"/>
              <a:t>повышение эффективности принятия решений и их исполнения, </a:t>
            </a:r>
          </a:p>
          <a:p>
            <a:endParaRPr lang="ru-RU" sz="900" dirty="0" smtClean="0"/>
          </a:p>
          <a:p>
            <a:r>
              <a:rPr lang="ru-RU" dirty="0" smtClean="0"/>
              <a:t>минимизация затрат времени, денег и нервов как для государственных служащих, так и для граждан,</a:t>
            </a:r>
          </a:p>
          <a:p>
            <a:endParaRPr lang="ru-RU" sz="900" dirty="0" smtClean="0"/>
          </a:p>
          <a:p>
            <a:r>
              <a:rPr lang="ru-RU" dirty="0" smtClean="0"/>
              <a:t>модернизация и упрощение предоставления государственных и муниципальных услуг,</a:t>
            </a:r>
          </a:p>
          <a:p>
            <a:endParaRPr lang="ru-RU" sz="900" dirty="0" smtClean="0"/>
          </a:p>
          <a:p>
            <a:r>
              <a:rPr lang="ru-RU" dirty="0" smtClean="0"/>
              <a:t>увеличение доверия к правительству со стороны граждан и частного сектора.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1480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США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52600"/>
            <a:ext cx="8568952" cy="4772744"/>
          </a:xfrm>
        </p:spPr>
        <p:txBody>
          <a:bodyPr>
            <a:normAutofit lnSpcReduction="10000"/>
          </a:bodyPr>
          <a:lstStyle/>
          <a:p>
            <a:pPr marL="114300" indent="0" algn="just">
              <a:buNone/>
            </a:pPr>
            <a:r>
              <a:rPr lang="ru-RU" dirty="0"/>
              <a:t>В США есть специальный индекс, который собирается из множества индикаторов ACSI – </a:t>
            </a:r>
            <a:r>
              <a:rPr lang="ru-RU" dirty="0" err="1"/>
              <a:t>American</a:t>
            </a:r>
            <a:r>
              <a:rPr lang="ru-RU" dirty="0"/>
              <a:t> </a:t>
            </a:r>
            <a:r>
              <a:rPr lang="ru-RU" dirty="0" err="1"/>
              <a:t>Customer</a:t>
            </a:r>
            <a:r>
              <a:rPr lang="ru-RU" dirty="0"/>
              <a:t> </a:t>
            </a:r>
            <a:r>
              <a:rPr lang="ru-RU" dirty="0" err="1"/>
              <a:t>Satisfaction</a:t>
            </a:r>
            <a:r>
              <a:rPr lang="ru-RU" dirty="0"/>
              <a:t> </a:t>
            </a:r>
            <a:r>
              <a:rPr lang="ru-RU" dirty="0" err="1"/>
              <a:t>Index</a:t>
            </a:r>
            <a:r>
              <a:rPr lang="ru-RU" dirty="0"/>
              <a:t> – Индекс удовлетворенности Американских потребителей. Каждый декабрь оценивается </a:t>
            </a:r>
            <a:r>
              <a:rPr lang="ru-RU" dirty="0" smtClean="0"/>
              <a:t>восприятие </a:t>
            </a:r>
            <a:r>
              <a:rPr lang="ru-RU" dirty="0"/>
              <a:t>уровня сервиса федерального правительства. </a:t>
            </a:r>
            <a:endParaRPr lang="ru-RU" dirty="0" smtClean="0"/>
          </a:p>
          <a:p>
            <a:pPr marL="114300" indent="0" algn="just">
              <a:buNone/>
            </a:pPr>
            <a:endParaRPr lang="ru-RU" sz="900" dirty="0" smtClean="0"/>
          </a:p>
          <a:p>
            <a:pPr marL="114300" indent="0" algn="just">
              <a:buNone/>
            </a:pPr>
            <a:r>
              <a:rPr lang="ru-RU" dirty="0" smtClean="0"/>
              <a:t>Например</a:t>
            </a:r>
            <a:r>
              <a:rPr lang="ru-RU" dirty="0"/>
              <a:t>, в 2002 году 24 агентства (на волонтерской основе) оценили 39 групп различных пользователей государственных услуг. Индекс вырабатывается такими организациями, как U-M </a:t>
            </a:r>
            <a:r>
              <a:rPr lang="ru-RU" dirty="0" err="1"/>
              <a:t>Бизнесс</a:t>
            </a:r>
            <a:r>
              <a:rPr lang="ru-RU" dirty="0"/>
              <a:t>-школа, Американская Ассоциация Качества и CFI- Групп и поддерживается частично </a:t>
            </a:r>
            <a:r>
              <a:rPr lang="ru-RU" dirty="0" err="1"/>
              <a:t>ForeSee</a:t>
            </a:r>
            <a:r>
              <a:rPr lang="ru-RU" dirty="0"/>
              <a:t> </a:t>
            </a:r>
            <a:r>
              <a:rPr lang="ru-RU" dirty="0" err="1"/>
              <a:t>Results</a:t>
            </a:r>
            <a:r>
              <a:rPr lang="ru-RU" dirty="0"/>
              <a:t> и </a:t>
            </a:r>
            <a:r>
              <a:rPr lang="ru-RU" dirty="0" err="1"/>
              <a:t>Market</a:t>
            </a:r>
            <a:r>
              <a:rPr lang="ru-RU" dirty="0"/>
              <a:t> </a:t>
            </a:r>
            <a:r>
              <a:rPr lang="ru-RU" dirty="0" err="1"/>
              <a:t>Strategies</a:t>
            </a:r>
            <a:r>
              <a:rPr lang="ru-RU" dirty="0"/>
              <a:t> </a:t>
            </a:r>
            <a:r>
              <a:rPr lang="ru-RU" dirty="0" err="1"/>
              <a:t>Inc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4075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Великобритании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52600"/>
            <a:ext cx="8640960" cy="4844752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Вопросы улучшения системы оказания государственных услуг населению занимают важное место в политике британского правительства, направленной на достижение более эффективной работы исполнительной власти. </a:t>
            </a:r>
          </a:p>
          <a:p>
            <a:pPr marL="114300" indent="0" algn="just">
              <a:buNone/>
            </a:pPr>
            <a:endParaRPr lang="ru-RU" dirty="0" smtClean="0"/>
          </a:p>
          <a:p>
            <a:pPr algn="just"/>
            <a:r>
              <a:rPr lang="ru-RU" dirty="0" smtClean="0"/>
              <a:t>В 1991 г. была разработана концепция Хартии граждан - 10-летней программы, целью которой являлось повышение стандартов и полезности государственных услуг, улучшение их организации и распределения.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0732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Сингапура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52600"/>
            <a:ext cx="8496944" cy="4700736"/>
          </a:xfrm>
        </p:spPr>
        <p:txBody>
          <a:bodyPr>
            <a:normAutofit/>
          </a:bodyPr>
          <a:lstStyle/>
          <a:p>
            <a:pPr algn="just"/>
            <a:r>
              <a:rPr lang="ru-RU" sz="2600" dirty="0" smtClean="0"/>
              <a:t>В 1951 г. была учреждена Комиссия по публичным услугам Сингапура</a:t>
            </a:r>
          </a:p>
          <a:p>
            <a:pPr algn="just"/>
            <a:endParaRPr lang="ru-RU" sz="800" dirty="0" smtClean="0"/>
          </a:p>
          <a:p>
            <a:pPr algn="just"/>
            <a:r>
              <a:rPr lang="ru-RU" sz="2600" dirty="0" smtClean="0"/>
              <a:t>В 1995 г. была принята программа «Публичная служба в 21 веке»</a:t>
            </a:r>
          </a:p>
          <a:p>
            <a:pPr algn="just"/>
            <a:endParaRPr lang="ru-RU" sz="900" dirty="0" smtClean="0"/>
          </a:p>
          <a:p>
            <a:pPr algn="just"/>
            <a:r>
              <a:rPr lang="ru-RU" sz="2600" dirty="0" smtClean="0"/>
              <a:t>Для установления устойчивого уровня качества услуг во всех агентствах, в них создаются руководства и принципы по предоставлению услуг, такие как обратная связь и связь с обществом, консультации и электронные услуги, стандарты услуг.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3287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Сингапура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52600"/>
            <a:ext cx="8640960" cy="484475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600" dirty="0" smtClean="0"/>
              <a:t>Общество постоянно опрашивается в целях определения их восприятия уровня предоставляемых услуг в различных агентствах. </a:t>
            </a:r>
          </a:p>
          <a:p>
            <a:pPr algn="just"/>
            <a:endParaRPr lang="ru-RU" sz="900" dirty="0" smtClean="0"/>
          </a:p>
          <a:p>
            <a:pPr algn="just"/>
            <a:endParaRPr lang="ru-RU" sz="900" dirty="0" smtClean="0"/>
          </a:p>
          <a:p>
            <a:pPr algn="just"/>
            <a:r>
              <a:rPr lang="ru-RU" sz="2600" dirty="0" smtClean="0"/>
              <a:t>В 2003 г. учреждена ежегодная награда за качественное предоставление публичных услуг – </a:t>
            </a:r>
            <a:r>
              <a:rPr lang="ru-RU" sz="2600" dirty="0" err="1" smtClean="0"/>
              <a:t>Star</a:t>
            </a:r>
            <a:r>
              <a:rPr lang="ru-RU" sz="2600" dirty="0" smtClean="0"/>
              <a:t> </a:t>
            </a:r>
            <a:r>
              <a:rPr lang="ru-RU" sz="2600" dirty="0" err="1" smtClean="0"/>
              <a:t>Service</a:t>
            </a:r>
            <a:r>
              <a:rPr lang="ru-RU" sz="2600" dirty="0" smtClean="0"/>
              <a:t> </a:t>
            </a:r>
            <a:r>
              <a:rPr lang="ru-RU" sz="2600" dirty="0" err="1" smtClean="0"/>
              <a:t>Awards</a:t>
            </a:r>
            <a:r>
              <a:rPr lang="ru-RU" sz="2600" dirty="0" smtClean="0"/>
              <a:t>, присуждаемая чиновникам, которые регулярно демонстрируют выдающиеся заслуги в предоставлении услуг.</a:t>
            </a:r>
          </a:p>
          <a:p>
            <a:pPr algn="just"/>
            <a:endParaRPr lang="ru-RU" sz="900" dirty="0" smtClean="0"/>
          </a:p>
          <a:p>
            <a:pPr algn="just"/>
            <a:endParaRPr lang="ru-RU" sz="900" dirty="0" smtClean="0"/>
          </a:p>
          <a:p>
            <a:pPr algn="just"/>
            <a:r>
              <a:rPr lang="ru-RU" sz="2600" dirty="0" smtClean="0"/>
              <a:t>Разработана программа для обратной связи с населением – REACH и открыт консультационный портал, на котором можно в прямом режиме высказать свои предложения.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658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Российской Федерации.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52600"/>
            <a:ext cx="8640960" cy="4916760"/>
          </a:xfrm>
        </p:spPr>
        <p:txBody>
          <a:bodyPr>
            <a:normAutofit/>
          </a:bodyPr>
          <a:lstStyle/>
          <a:p>
            <a:r>
              <a:rPr lang="ru-RU" dirty="0" smtClean="0"/>
              <a:t>ФМС внедрила практику электронного опроса по оценке качества оказания гос.услуг в разных городах и областях РФ. Электронная анкета включает 22 вопроса: удовлетворяет ли граждан, обратившихся за услугой, график работы, места для заполнения документов (если что-то не удовлетворяет, указать, что именно), организованы ли альтернативные способы информирования о ходе предоставления гос.услуги, удовлетворяют ли сроки и т.д. </a:t>
            </a:r>
          </a:p>
          <a:p>
            <a:endParaRPr lang="ru-RU" sz="900" dirty="0" smtClean="0"/>
          </a:p>
          <a:p>
            <a:r>
              <a:rPr lang="ru-RU" dirty="0" smtClean="0"/>
              <a:t>Для граждан России в шаговой доступности открыты многофункциональные центры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1937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Республики Казахстан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52600"/>
            <a:ext cx="8496944" cy="484475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Опыт Казахстана интересен с той точки зрения, что общественный мониторинг качества оказания государственных услуг предусмотрен отдельной статьей 29 Закона Республики Казахстан О государственных услугах, принятого в апреле 2013 года.</a:t>
            </a:r>
          </a:p>
          <a:p>
            <a:endParaRPr lang="ru-RU" sz="900" dirty="0"/>
          </a:p>
          <a:p>
            <a:r>
              <a:rPr lang="ru-RU" dirty="0" smtClean="0"/>
              <a:t> Данная статья предусматривает 2 направления осуществления общественного мониторинга качества оказания государственных услуг:</a:t>
            </a:r>
          </a:p>
          <a:p>
            <a:endParaRPr lang="ru-RU" sz="900" dirty="0" smtClean="0"/>
          </a:p>
          <a:p>
            <a:pPr marL="363538" indent="-101600">
              <a:buNone/>
            </a:pPr>
            <a:r>
              <a:rPr lang="ru-RU" dirty="0" smtClean="0"/>
              <a:t>1. Проведение общественного мониторинга физическими лицами и некоммерческими организациями по собственной инициативе и за свой счет.</a:t>
            </a:r>
          </a:p>
        </p:txBody>
      </p:sp>
    </p:spTree>
    <p:extLst>
      <p:ext uri="{BB962C8B-B14F-4D97-AF65-F5344CB8AC3E}">
        <p14:creationId xmlns:p14="http://schemas.microsoft.com/office/powerpoint/2010/main" val="2424140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Республики Казахстан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52600"/>
            <a:ext cx="8640960" cy="4916760"/>
          </a:xfrm>
        </p:spPr>
        <p:txBody>
          <a:bodyPr>
            <a:normAutofit fontScale="92500" lnSpcReduction="10000"/>
          </a:bodyPr>
          <a:lstStyle/>
          <a:p>
            <a:pPr marL="363538" indent="0" algn="just">
              <a:buNone/>
            </a:pPr>
            <a:r>
              <a:rPr lang="ru-RU" dirty="0" smtClean="0"/>
              <a:t>2. Проведение общественного мониторинга по государственному социальному заказу уполномоченного органа по оценке и контролю за качеством оказания государственных услуг.</a:t>
            </a:r>
          </a:p>
          <a:p>
            <a:pPr marL="0" indent="0">
              <a:buNone/>
            </a:pPr>
            <a:endParaRPr lang="ru-RU" sz="900" dirty="0" smtClean="0"/>
          </a:p>
          <a:p>
            <a:pPr algn="just"/>
            <a:r>
              <a:rPr lang="ru-RU" dirty="0" smtClean="0"/>
              <a:t>Сторона, осуществляющая мониторинг качества оказания гос.услуг, по его окончанию предоставляет заключение, которое содержит информацию о соблюдении сторонами, оказывающими гос.услуги, требований законодательства Республики Казахстан в сфере оказания гос.услуг, рекомендации по устранению выявленных фактов несоблюдения законодательства, предложения по повышению качества оказания гос.услуг, а также предложения по внесению дополнений и изменений в стандарты гос.услуг.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78789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2 основных направления в работе по оптимизации системы предоставления государственных услуг в других странах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2834" y="2276872"/>
            <a:ext cx="8229600" cy="4373563"/>
          </a:xfrm>
        </p:spPr>
        <p:txBody>
          <a:bodyPr/>
          <a:lstStyle/>
          <a:p>
            <a:r>
              <a:rPr lang="ru-RU" dirty="0" smtClean="0"/>
              <a:t>1.	Создание прозрачного процесса предоставления государственных услуг посредством внедрения электронного правительства.</a:t>
            </a:r>
          </a:p>
          <a:p>
            <a:pPr marL="114300" indent="0">
              <a:buNone/>
            </a:pPr>
            <a:endParaRPr lang="ru-RU" dirty="0" smtClean="0"/>
          </a:p>
          <a:p>
            <a:r>
              <a:rPr lang="ru-RU" dirty="0" smtClean="0"/>
              <a:t>2.	Обеспечение потребителей услуг возможностью самостоятельно предоставлять отзывы и предложения о качестве получаемых ими услуг.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9690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70</TotalTime>
  <Words>652</Words>
  <Application>Microsoft Office PowerPoint</Application>
  <PresentationFormat>Экран (4:3)</PresentationFormat>
  <Paragraphs>59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Book Antiqua</vt:lpstr>
      <vt:lpstr>Century Gothic</vt:lpstr>
      <vt:lpstr>Аптека</vt:lpstr>
      <vt:lpstr>Международные практики улучшения системы предоставления публичных услуг.</vt:lpstr>
      <vt:lpstr>ПРИЛОЖЕНИЕ 1В:  ГЕНЕРАЛЬНОЕ СОГЛАШЕНИЕ ПО ТОРГОВЛЕ УСЛУГАМИ</vt:lpstr>
      <vt:lpstr>Зачем улучшать систему предоставления услуг?</vt:lpstr>
      <vt:lpstr>Что ожидается в результате:</vt:lpstr>
      <vt:lpstr>Опыт США</vt:lpstr>
      <vt:lpstr>Опыт Великобритании</vt:lpstr>
      <vt:lpstr>Опыт Сингапура</vt:lpstr>
      <vt:lpstr>Опыт Сингапура</vt:lpstr>
      <vt:lpstr>Опыт Российской Федерации. </vt:lpstr>
      <vt:lpstr>Опыт Республики Казахстан</vt:lpstr>
      <vt:lpstr>Опыт Республики Казахстан</vt:lpstr>
      <vt:lpstr>2 основных направления в работе по оптимизации системы предоставления государственных услуг в других странах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Международные практики улучшения системы предоставления публичных услуг.</dc:title>
  <dc:creator>RePack by Diakov</dc:creator>
  <cp:lastModifiedBy>USER</cp:lastModifiedBy>
  <cp:revision>13</cp:revision>
  <dcterms:created xsi:type="dcterms:W3CDTF">2016-03-23T07:28:26Z</dcterms:created>
  <dcterms:modified xsi:type="dcterms:W3CDTF">2019-11-27T09:10:39Z</dcterms:modified>
</cp:coreProperties>
</file>