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93" r:id="rId2"/>
    <p:sldId id="265" r:id="rId3"/>
    <p:sldId id="257" r:id="rId4"/>
    <p:sldId id="277" r:id="rId5"/>
    <p:sldId id="280" r:id="rId6"/>
    <p:sldId id="276" r:id="rId7"/>
    <p:sldId id="259" r:id="rId8"/>
    <p:sldId id="275" r:id="rId9"/>
    <p:sldId id="288" r:id="rId10"/>
    <p:sldId id="289" r:id="rId11"/>
    <p:sldId id="290" r:id="rId12"/>
    <p:sldId id="270" r:id="rId13"/>
    <p:sldId id="271" r:id="rId14"/>
    <p:sldId id="272" r:id="rId15"/>
    <p:sldId id="261" r:id="rId16"/>
    <p:sldId id="291" r:id="rId17"/>
    <p:sldId id="281" r:id="rId18"/>
    <p:sldId id="282" r:id="rId19"/>
    <p:sldId id="284" r:id="rId20"/>
    <p:sldId id="285" r:id="rId21"/>
    <p:sldId id="292" r:id="rId22"/>
    <p:sldId id="264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8"/>
    <p:restoredTop sz="94604"/>
  </p:normalViewPr>
  <p:slideViewPr>
    <p:cSldViewPr>
      <p:cViewPr varScale="1">
        <p:scale>
          <a:sx n="90" d="100"/>
          <a:sy n="90" d="100"/>
        </p:scale>
        <p:origin x="1744" y="1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D6C7949B-3EB2-4F8B-B447-FD53FCC2DD5C}" type="datetimeFigureOut">
              <a:rPr lang="ru-RU" smtClean="0"/>
              <a:t>12.12.2019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1E8A40F0-69FD-4F9A-B42D-99B6A8E24A8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7949B-3EB2-4F8B-B447-FD53FCC2DD5C}" type="datetimeFigureOut">
              <a:rPr lang="ru-RU" smtClean="0"/>
              <a:t>12.12.2019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A40F0-69FD-4F9A-B42D-99B6A8E24A8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7949B-3EB2-4F8B-B447-FD53FCC2DD5C}" type="datetimeFigureOut">
              <a:rPr lang="ru-RU" smtClean="0"/>
              <a:t>12.12.2019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A40F0-69FD-4F9A-B42D-99B6A8E24A8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7949B-3EB2-4F8B-B447-FD53FCC2DD5C}" type="datetimeFigureOut">
              <a:rPr lang="ru-RU" smtClean="0"/>
              <a:t>12.12.2019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A40F0-69FD-4F9A-B42D-99B6A8E24A8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6C7949B-3EB2-4F8B-B447-FD53FCC2DD5C}" type="datetimeFigureOut">
              <a:rPr lang="ru-RU" smtClean="0"/>
              <a:t>12.12.2019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1E8A40F0-69FD-4F9A-B42D-99B6A8E24A8C}" type="slidenum">
              <a:rPr lang="ru-RU" smtClean="0"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D6C7949B-3EB2-4F8B-B447-FD53FCC2DD5C}" type="datetimeFigureOut">
              <a:rPr lang="ru-RU" smtClean="0"/>
              <a:t>12.12.2019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1E8A40F0-69FD-4F9A-B42D-99B6A8E24A8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7949B-3EB2-4F8B-B447-FD53FCC2DD5C}" type="datetimeFigureOut">
              <a:rPr lang="ru-RU" smtClean="0"/>
              <a:t>12.12.2019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A40F0-69FD-4F9A-B42D-99B6A8E24A8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7949B-3EB2-4F8B-B447-FD53FCC2DD5C}" type="datetimeFigureOut">
              <a:rPr lang="ru-RU" smtClean="0"/>
              <a:t>12.12.2019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A40F0-69FD-4F9A-B42D-99B6A8E24A8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7949B-3EB2-4F8B-B447-FD53FCC2DD5C}" type="datetimeFigureOut">
              <a:rPr lang="ru-RU" smtClean="0"/>
              <a:t>12.12.2019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A40F0-69FD-4F9A-B42D-99B6A8E24A8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7949B-3EB2-4F8B-B447-FD53FCC2DD5C}" type="datetimeFigureOut">
              <a:rPr lang="ru-RU" smtClean="0"/>
              <a:t>12.12.2019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A40F0-69FD-4F9A-B42D-99B6A8E24A8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C7949B-3EB2-4F8B-B447-FD53FCC2DD5C}" type="datetimeFigureOut">
              <a:rPr lang="ru-RU" smtClean="0"/>
              <a:t>12.12.2019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8A40F0-69FD-4F9A-B42D-99B6A8E24A8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D6C7949B-3EB2-4F8B-B447-FD53FCC2DD5C}" type="datetimeFigureOut">
              <a:rPr lang="ru-RU" smtClean="0"/>
              <a:t>12.12.2019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1E8A40F0-69FD-4F9A-B42D-99B6A8E24A8C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941910" y="1089212"/>
            <a:ext cx="6686549" cy="3351074"/>
          </a:xfrm>
        </p:spPr>
        <p:txBody>
          <a:bodyPr>
            <a:normAutofit fontScale="90000"/>
          </a:bodyPr>
          <a:lstStyle/>
          <a:p>
            <a:br>
              <a:rPr lang="ru-RU" dirty="0"/>
            </a:br>
            <a:r>
              <a:rPr lang="ru-RU" sz="2025" b="1" dirty="0"/>
              <a:t>Проект ПРООН </a:t>
            </a:r>
            <a:br>
              <a:rPr lang="ru-RU" sz="2025" dirty="0"/>
            </a:br>
            <a:r>
              <a:rPr lang="ru-RU" sz="2025" b="1" dirty="0"/>
              <a:t>“Совершенствование Верховенства права и доступ к правосудию в целях обеспечения устойчивого мира”</a:t>
            </a:r>
            <a:br>
              <a:rPr lang="ru-RU" sz="2025" b="1" dirty="0"/>
            </a:br>
            <a:br>
              <a:rPr lang="ru-RU" sz="2025" b="1" dirty="0"/>
            </a:br>
            <a:br>
              <a:rPr lang="ru-RU" sz="2025" dirty="0"/>
            </a:br>
            <a:r>
              <a:rPr lang="ru-RU" dirty="0"/>
              <a:t>Общественный мониторинг</a:t>
            </a:r>
            <a:endParaRPr lang="ky-KG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41910" y="4633980"/>
            <a:ext cx="6686549" cy="651017"/>
          </a:xfrm>
        </p:spPr>
        <p:txBody>
          <a:bodyPr>
            <a:normAutofit fontScale="92500" lnSpcReduction="20000"/>
          </a:bodyPr>
          <a:lstStyle/>
          <a:p>
            <a:pPr algn="r"/>
            <a:r>
              <a:rPr lang="en-US" dirty="0"/>
              <a:t>C</a:t>
            </a:r>
            <a:r>
              <a:rPr lang="ru-RU" dirty="0" err="1"/>
              <a:t>тандарты</a:t>
            </a:r>
            <a:r>
              <a:rPr lang="ru-RU" dirty="0"/>
              <a:t> государственных и муниципальных  услуг</a:t>
            </a:r>
            <a:endParaRPr lang="ky-KG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91D371B-AD2E-714A-9364-82886D642EDE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6475" y="1019412"/>
            <a:ext cx="1063943" cy="80676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UNDP_Logo_w_Tagline_Russian">
            <a:extLst>
              <a:ext uri="{FF2B5EF4-FFF2-40B4-BE49-F238E27FC236}">
                <a16:creationId xmlns:a16="http://schemas.microsoft.com/office/drawing/2014/main" id="{71EF7451-0219-7C47-9472-2986539C2953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3801" y="1050557"/>
            <a:ext cx="499586" cy="104489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495034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Государственная </a:t>
            </a:r>
            <a:r>
              <a:rPr lang="ru-RU"/>
              <a:t>политика в сфере услуг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Смысл государственной политики по оптимизации государственных услуг: </a:t>
            </a:r>
          </a:p>
          <a:p>
            <a:pPr marL="0" indent="0">
              <a:buNone/>
            </a:pPr>
            <a:r>
              <a:rPr lang="ru-RU" b="1" dirty="0"/>
              <a:t>Реализация принципов социального государства по обеспечению конституционных прав граждан на получение государственных услуг, обеспечение качества и доступности их предоставления.</a:t>
            </a:r>
          </a:p>
        </p:txBody>
      </p:sp>
    </p:spTree>
    <p:extLst>
      <p:ext uri="{BB962C8B-B14F-4D97-AF65-F5344CB8AC3E}">
        <p14:creationId xmlns:p14="http://schemas.microsoft.com/office/powerpoint/2010/main" val="1107999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701824"/>
          </a:xfrm>
        </p:spPr>
        <p:txBody>
          <a:bodyPr>
            <a:noAutofit/>
          </a:bodyPr>
          <a:lstStyle/>
          <a:p>
            <a:r>
              <a:rPr lang="ru-RU" sz="2800" dirty="0"/>
              <a:t>Нормативная правовая база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/>
              <a:t>Закон КР«О государственных и муниципальных услугах» </a:t>
            </a:r>
          </a:p>
          <a:p>
            <a:r>
              <a:rPr lang="ru-RU" dirty="0"/>
              <a:t>Постановление Правительства </a:t>
            </a:r>
            <a:r>
              <a:rPr lang="ru-RU" dirty="0" err="1"/>
              <a:t>Кыргызской</a:t>
            </a:r>
            <a:r>
              <a:rPr lang="ru-RU" dirty="0"/>
              <a:t> Республики «О мерах по оптимизации системы предоставления государственных услуг физическим и юридическим лицам» от 31 марта 2011 года № 129 </a:t>
            </a:r>
          </a:p>
          <a:p>
            <a:r>
              <a:rPr lang="ru-RU" dirty="0"/>
              <a:t>Постановление Правительства </a:t>
            </a:r>
            <a:r>
              <a:rPr lang="ru-RU" dirty="0" err="1"/>
              <a:t>Кыргызской</a:t>
            </a:r>
            <a:r>
              <a:rPr lang="ru-RU" dirty="0"/>
              <a:t> Республики «Об утверждении Единого реестра (перечня) государственных услуг, оказываемых органами исполнительной власти, их структурными подразделениями и подведомственными учреждениями» от 10 февраля 2012 года № 85 </a:t>
            </a:r>
          </a:p>
          <a:p>
            <a:r>
              <a:rPr lang="ru-RU" dirty="0"/>
              <a:t>Постановление Правительства </a:t>
            </a:r>
            <a:r>
              <a:rPr lang="ru-RU" dirty="0" err="1"/>
              <a:t>Кыргызской</a:t>
            </a:r>
            <a:r>
              <a:rPr lang="ru-RU" dirty="0"/>
              <a:t> Республики «О Типовом стандарте государственных услуг» от 3 сентября 2012 года № 603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985797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Государственная услуга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>
              <a:buNone/>
            </a:pPr>
            <a:r>
              <a:rPr lang="ru-RU" dirty="0"/>
              <a:t>результат деятельности государственных учреждений, осуществляемой в рамках их компетенции по исполнению запроса физических и юридических лиц и направленной на реализацию прав, удовлетворение законных интересов потребителей услуг, либо исполнение обязанностей, возникающих в результате гражданско-правовых отношений;</a:t>
            </a:r>
          </a:p>
        </p:txBody>
      </p:sp>
    </p:spTree>
    <p:extLst>
      <p:ext uri="{BB962C8B-B14F-4D97-AF65-F5344CB8AC3E}">
        <p14:creationId xmlns:p14="http://schemas.microsoft.com/office/powerpoint/2010/main" val="35406017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Муниципальная услуга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09728" indent="0">
              <a:buNone/>
            </a:pPr>
            <a:r>
              <a:rPr lang="ru-RU" dirty="0"/>
              <a:t>результат деятельности муниципальных учреждений, осуществляемой в рамках их компетенции по исполнению запросов физических и юридических лиц, направленной на реализацию прав, удовлетворение законных интересов потребителей услуг, либо исполнение обязанностей, возникающих в результате гражданско-правовых отношений</a:t>
            </a:r>
          </a:p>
        </p:txBody>
      </p:sp>
    </p:spTree>
    <p:extLst>
      <p:ext uri="{BB962C8B-B14F-4D97-AF65-F5344CB8AC3E}">
        <p14:creationId xmlns:p14="http://schemas.microsoft.com/office/powerpoint/2010/main" val="27999719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7544" y="44624"/>
            <a:ext cx="8352927" cy="608177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809220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Стандарты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систематизированный набор требований, предъявляемых к государственной услуге, утверждаемый Правительством </a:t>
            </a:r>
            <a:r>
              <a:rPr lang="ru-RU" dirty="0" err="1"/>
              <a:t>Кыргызской</a:t>
            </a:r>
            <a:r>
              <a:rPr lang="ru-RU" dirty="0"/>
              <a:t> Республики и определяющий процедуру взаимодействия исполнителя государственной с потребителем услуги;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910041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/>
          <p:cNvPicPr/>
          <p:nvPr/>
        </p:nvPicPr>
        <p:blipFill>
          <a:blip r:embed="rId2"/>
          <a:stretch>
            <a:fillRect/>
          </a:stretch>
        </p:blipFill>
        <p:spPr>
          <a:xfrm>
            <a:off x="467544" y="260648"/>
            <a:ext cx="8208912" cy="59046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8770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8229600" cy="648072"/>
          </a:xfrm>
        </p:spPr>
        <p:txBody>
          <a:bodyPr>
            <a:normAutofit fontScale="90000"/>
          </a:bodyPr>
          <a:lstStyle/>
          <a:p>
            <a:r>
              <a:rPr lang="ru-RU" dirty="0"/>
              <a:t>Структура стандарта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233768"/>
          </a:xfrm>
        </p:spPr>
        <p:txBody>
          <a:bodyPr>
            <a:normAutofit fontScale="47500" lnSpcReduction="20000"/>
          </a:bodyPr>
          <a:lstStyle/>
          <a:p>
            <a:pPr marL="624078" indent="-514350">
              <a:buFont typeface="+mj-lt"/>
              <a:buAutoNum type="arabicPeriod"/>
            </a:pPr>
            <a:r>
              <a:rPr lang="ru-RU" sz="3800" dirty="0"/>
              <a:t>Наименование услуги, а также краткое описание действий исполнителя услуги в процессе ее предоставления: указать наименование услуги согласно реестрам государственных и муниципальных услуг, а также последовательное осуществление действий лицом, обеспечивающим предоставление услуги. 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3800" dirty="0"/>
              <a:t>Полное наименование уполномоченного органа, предоставляющего услугу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3800" dirty="0"/>
              <a:t>Потребители государственной муниципальной услуги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3800" dirty="0"/>
              <a:t>Правовые основания получения государственной и муниципальной услуги: перечислить законы и иные нормативные правовые акты, на основании которых оказывается услуга.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3800" dirty="0"/>
              <a:t>Конечный результат предоставляемой государственной и муниципальной услуги: описать, как для потребителя выглядит конечный результат оказанной услуги. Также результатом услуги может являться устная рекомендация.</a:t>
            </a:r>
          </a:p>
          <a:p>
            <a:pPr marL="624078" indent="-514350">
              <a:buFont typeface="+mj-lt"/>
              <a:buAutoNum type="arabicPeriod"/>
            </a:pPr>
            <a:r>
              <a:rPr lang="ru-RU" sz="3800" dirty="0"/>
              <a:t>Условия предоставления государственной и муниципальной услуги: описать требования к помещениям, какие условия ожидания гарантируются посетителям (гардероб, туалет, наличие мест для сидения, наличие приспособлений для лиц с ограниченными возможностями здоровья, способ формирования очередности: электронная, живая очередь, запись) с учетом особенностей мужчин и женщин.</a:t>
            </a:r>
          </a:p>
          <a:p>
            <a:pPr marL="109728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941141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720080"/>
          </a:xfrm>
        </p:spPr>
        <p:txBody>
          <a:bodyPr/>
          <a:lstStyle/>
          <a:p>
            <a:r>
              <a:rPr lang="ru-RU" dirty="0"/>
              <a:t>Структура стандарта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945736"/>
          </a:xfrm>
        </p:spPr>
        <p:txBody>
          <a:bodyPr>
            <a:normAutofit fontScale="92500" lnSpcReduction="10000"/>
          </a:bodyPr>
          <a:lstStyle/>
          <a:p>
            <a:pPr marL="109728" indent="0">
              <a:buNone/>
            </a:pPr>
            <a:r>
              <a:rPr lang="ru-RU" dirty="0"/>
              <a:t>7. Сроки предоставления государственной и муниципальной услуги: указать сроки предоставления услуги</a:t>
            </a:r>
          </a:p>
          <a:p>
            <a:pPr marL="109728" indent="0">
              <a:buNone/>
            </a:pPr>
            <a:r>
              <a:rPr lang="ru-RU" dirty="0"/>
              <a:t>8. Информирование о государственной и муниципальной услуге, предоставляемой потребителю</a:t>
            </a:r>
          </a:p>
          <a:p>
            <a:pPr marL="109728" indent="0">
              <a:buNone/>
            </a:pPr>
            <a:r>
              <a:rPr lang="ru-RU" dirty="0"/>
              <a:t>9. Способы распространения информации о государственной и муниципальной услуге </a:t>
            </a:r>
          </a:p>
          <a:p>
            <a:pPr marL="109728" indent="0">
              <a:buNone/>
            </a:pPr>
            <a:r>
              <a:rPr lang="ru-RU" dirty="0"/>
              <a:t>10. Общение с посетителями</a:t>
            </a:r>
          </a:p>
          <a:p>
            <a:pPr marL="109728" indent="0">
              <a:buNone/>
            </a:pPr>
            <a:r>
              <a:rPr lang="ru-RU" dirty="0"/>
              <a:t>11. Способы обеспечения конфиденциальности</a:t>
            </a:r>
          </a:p>
          <a:p>
            <a:pPr marL="109728" indent="0">
              <a:buNone/>
            </a:pPr>
            <a:r>
              <a:rPr lang="ru-RU" dirty="0"/>
              <a:t>12. Перечень необходимых документов и/или действий со стороны потребителя услуги </a:t>
            </a:r>
          </a:p>
          <a:p>
            <a:pPr marL="109728" indent="0">
              <a:buNone/>
            </a:pPr>
            <a:endParaRPr lang="ru-RU" dirty="0"/>
          </a:p>
          <a:p>
            <a:pPr marL="109728" indent="0">
              <a:buNone/>
            </a:pPr>
            <a:endParaRPr lang="ru-RU" dirty="0"/>
          </a:p>
          <a:p>
            <a:pPr marL="109728" indent="0">
              <a:buNone/>
            </a:pPr>
            <a:endParaRPr lang="ru-RU" dirty="0"/>
          </a:p>
          <a:p>
            <a:pPr marL="109728" indent="0">
              <a:buNone/>
            </a:pPr>
            <a:endParaRPr lang="ru-RU" dirty="0"/>
          </a:p>
          <a:p>
            <a:pPr marL="109728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893425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720080"/>
          </a:xfrm>
        </p:spPr>
        <p:txBody>
          <a:bodyPr/>
          <a:lstStyle/>
          <a:p>
            <a:r>
              <a:rPr lang="ru-RU" dirty="0"/>
              <a:t>Структура стандарта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945736"/>
          </a:xfrm>
        </p:spPr>
        <p:txBody>
          <a:bodyPr>
            <a:normAutofit fontScale="92500" lnSpcReduction="10000"/>
          </a:bodyPr>
          <a:lstStyle/>
          <a:p>
            <a:pPr marL="109728" indent="0">
              <a:buNone/>
            </a:pPr>
            <a:r>
              <a:rPr lang="ru-RU" dirty="0"/>
              <a:t>13. Стоимость платной государственной и муниципальной услуги</a:t>
            </a:r>
          </a:p>
          <a:p>
            <a:pPr marL="109728" indent="0">
              <a:buNone/>
            </a:pPr>
            <a:r>
              <a:rPr lang="ru-RU" dirty="0"/>
              <a:t>14. Параметры качества государственной и муниципальной услуги</a:t>
            </a:r>
          </a:p>
          <a:p>
            <a:pPr marL="109728" indent="0">
              <a:buNone/>
            </a:pPr>
            <a:r>
              <a:rPr lang="ru-RU" dirty="0"/>
              <a:t>15. Способы предоставления государственной и муниципальной услуги, особенности ее предоставления в электронном формате</a:t>
            </a:r>
          </a:p>
          <a:p>
            <a:pPr marL="109728" indent="0">
              <a:buNone/>
            </a:pPr>
            <a:r>
              <a:rPr lang="ru-RU" dirty="0"/>
              <a:t>16. Отказ в предоставлении государственной и муниципальной услуги и порядок обжалования</a:t>
            </a:r>
          </a:p>
          <a:p>
            <a:pPr marL="109728" indent="0">
              <a:buNone/>
            </a:pPr>
            <a:r>
              <a:rPr lang="ru-RU" dirty="0"/>
              <a:t>17. Порядок обжалования</a:t>
            </a:r>
          </a:p>
          <a:p>
            <a:pPr marL="109728" indent="0">
              <a:buNone/>
            </a:pPr>
            <a:r>
              <a:rPr lang="ru-RU" dirty="0"/>
              <a:t>18. Периодичность пересмотра стандарта государственной и муниципальной услуги</a:t>
            </a:r>
          </a:p>
          <a:p>
            <a:pPr marL="109728" indent="0">
              <a:buNone/>
            </a:pPr>
            <a:endParaRPr lang="ru-RU" dirty="0"/>
          </a:p>
          <a:p>
            <a:pPr marL="109728" indent="0">
              <a:buNone/>
            </a:pPr>
            <a:endParaRPr lang="ru-RU" dirty="0"/>
          </a:p>
          <a:p>
            <a:pPr marL="109728" indent="0">
              <a:buNone/>
            </a:pPr>
            <a:endParaRPr lang="ru-RU" dirty="0"/>
          </a:p>
          <a:p>
            <a:pPr marL="109728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167328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br>
              <a:rPr lang="ru-RU" sz="2800" dirty="0"/>
            </a:br>
            <a:r>
              <a:rPr lang="ru-RU" sz="2800" dirty="0"/>
              <a:t>Разработка проекта стандарта государственной услуги включает следующие шаги:</a:t>
            </a:r>
            <a:br>
              <a:rPr lang="ru-RU" sz="2800" dirty="0"/>
            </a:br>
            <a:br>
              <a:rPr lang="ru-RU" sz="2800" dirty="0"/>
            </a:b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109728" indent="0">
              <a:buNone/>
            </a:pPr>
            <a:r>
              <a:rPr lang="ru-RU" dirty="0"/>
              <a:t>-	создание рабочей группы по разработке проекта стандарта государственной услуги в уполномоченном государственном органе;</a:t>
            </a:r>
          </a:p>
          <a:p>
            <a:pPr marL="109728" indent="0">
              <a:buNone/>
            </a:pPr>
            <a:r>
              <a:rPr lang="ru-RU" dirty="0"/>
              <a:t>-	подготовка проекта стандарта государственной услуги на основе Типового стандарта;</a:t>
            </a:r>
          </a:p>
          <a:p>
            <a:pPr marL="109728" indent="0">
              <a:buNone/>
            </a:pPr>
            <a:r>
              <a:rPr lang="ru-RU" dirty="0"/>
              <a:t>-	обсуждение проекта стандарта государственной услуги заинтересованными сторонами, сбор их замечаний и предложений;</a:t>
            </a:r>
          </a:p>
          <a:p>
            <a:pPr marL="109728" indent="0">
              <a:buNone/>
            </a:pPr>
            <a:r>
              <a:rPr lang="ru-RU" dirty="0"/>
              <a:t>-	доработка стандарта государственной услуги с учетом замечаний и предложений.</a:t>
            </a:r>
          </a:p>
        </p:txBody>
      </p:sp>
    </p:spTree>
    <p:extLst>
      <p:ext uri="{BB962C8B-B14F-4D97-AF65-F5344CB8AC3E}">
        <p14:creationId xmlns:p14="http://schemas.microsoft.com/office/powerpoint/2010/main" val="41262252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/>
              <a:t>Утверждение проектов стандартов государственных услуг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109728" indent="0">
              <a:buNone/>
            </a:pPr>
            <a:r>
              <a:rPr lang="ru-RU" dirty="0"/>
              <a:t>1. Министерство экономики Кыргызской Республики вносит на заседание Межведомственной комиссии проекты стандартов государственных услуг в соответствии с Положением Межведомственной комиссии по формированию единого систематизированного реестра (перечня) государственных услуг, утвержденного распоряжением Правительства Кыргызской Республики от 31 мая 2011 года № 191-р</a:t>
            </a:r>
          </a:p>
          <a:p>
            <a:pPr marL="109728" indent="0">
              <a:buNone/>
            </a:pPr>
            <a:r>
              <a:rPr lang="ru-RU" dirty="0"/>
              <a:t>2. После рассмотрения и одобрения Межведомственной комиссией проекта стандарта государственной услуги уполномоченный государственный орган, ответственный за стандартизацию, вносит на утверждение в Правительство Кыргызской Республики в установленном порядке.</a:t>
            </a:r>
          </a:p>
          <a:p>
            <a:pPr marL="109728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008874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Проблема стандартизации государственных услуг: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endParaRPr lang="ru-RU" dirty="0"/>
          </a:p>
          <a:p>
            <a:pPr marL="109728" indent="0">
              <a:buNone/>
            </a:pPr>
            <a:r>
              <a:rPr lang="ru-RU" dirty="0"/>
              <a:t>Гражданское общество не участвует активно в разработке проектов стандартов, что несет риск одностороннего подхода к определению набора критериев качества государственной услуги</a:t>
            </a:r>
          </a:p>
        </p:txBody>
      </p:sp>
    </p:spTree>
    <p:extLst>
      <p:ext uri="{BB962C8B-B14F-4D97-AF65-F5344CB8AC3E}">
        <p14:creationId xmlns:p14="http://schemas.microsoft.com/office/powerpoint/2010/main" val="34063968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692696"/>
            <a:ext cx="8229600" cy="720080"/>
          </a:xfrm>
        </p:spPr>
        <p:txBody>
          <a:bodyPr/>
          <a:lstStyle/>
          <a:p>
            <a:r>
              <a:rPr lang="ru-RU" dirty="0"/>
              <a:t>Смысл участия ОГО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94573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Гражданское участие становится важным и неотъемлемым элементом не только общественного развития и самоуправления, но и государственного управления, включая нормотворческий процесс.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Эффективная деятельность гражданского общества – одно из обязательных условий перехода страны к инновационной экономике, модернизации всех сфер общественной жизни, более высокому качеству жизни граждан.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025382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692696"/>
            <a:ext cx="8229600" cy="720080"/>
          </a:xfrm>
        </p:spPr>
        <p:txBody>
          <a:bodyPr/>
          <a:lstStyle/>
          <a:p>
            <a:r>
              <a:rPr lang="ru-RU" dirty="0"/>
              <a:t>Смысл участия ОГО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945736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dirty="0"/>
              <a:t>Институтами гражданского общества накоплен значительный опыт практического участия в реализации государственной социальной политики. Неправительственные организации являются не столько внешними наблюдателями социальных преобразований, но и демонстрируют готовность брать на себя конкретные обязательства по решению актуальных социальных проблем.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В свою очередь, государство подтвердило востребованность и эффективность практик гражданского участия, реализуемых социально ориентированными некоммерческими организациями и общественными объединениями и признает необходимость соавторства гражданского общества во всех проводимых властью реформах.</a:t>
            </a:r>
          </a:p>
        </p:txBody>
      </p:sp>
    </p:spTree>
    <p:extLst>
      <p:ext uri="{BB962C8B-B14F-4D97-AF65-F5344CB8AC3E}">
        <p14:creationId xmlns:p14="http://schemas.microsoft.com/office/powerpoint/2010/main" val="23226821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Правовые основания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109728" indent="0">
              <a:buNone/>
            </a:pPr>
            <a:r>
              <a:rPr lang="ru-RU" dirty="0"/>
              <a:t>Статья 4. Основные принципы предоставления государственных и муниципальных услуг</a:t>
            </a:r>
          </a:p>
          <a:p>
            <a:pPr marL="109728" indent="0">
              <a:buNone/>
            </a:pPr>
            <a:r>
              <a:rPr lang="ru-RU" dirty="0"/>
              <a:t>1. Предоставление государственных и муниципальных услуг в </a:t>
            </a:r>
            <a:r>
              <a:rPr lang="ru-RU" dirty="0" err="1"/>
              <a:t>Кыргызской</a:t>
            </a:r>
            <a:r>
              <a:rPr lang="ru-RU" dirty="0"/>
              <a:t> Республике основывается и осуществляется на принципах: доступности услуг, обеспечения безопасности и качества услуг, ориентации на потребителя, добросовестности, подотчетности, прозрачности, равного права доступа к получению услуг независимо от пола, расы, языка, инвалидности, этнической принадлежности, вероисповедания, возраста, политических или иных убеждений, образования, происхождения, имущественного или иного положения, а также других обстоятельств, участия потребителей услуг в принятии решений по всем затрагивающим их права и интересы вопросам на всех стадиях планирования, предоставления, оценки качества и эффективности предоставляемых услуг.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8592222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Правовые основания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109728" indent="0">
              <a:buNone/>
            </a:pPr>
            <a:r>
              <a:rPr lang="ru-RU" dirty="0"/>
              <a:t>Статья 5. Формирование реестров государственных и муниципальных услуг</a:t>
            </a:r>
          </a:p>
          <a:p>
            <a:pPr marL="109728" indent="0">
              <a:buNone/>
            </a:pPr>
            <a:r>
              <a:rPr lang="ru-RU" dirty="0"/>
              <a:t>3. Порядок формирования и функционирования межведомственной комиссии устанавливается Правительством </a:t>
            </a:r>
            <a:r>
              <a:rPr lang="ru-RU" dirty="0" err="1"/>
              <a:t>Кыргызской</a:t>
            </a:r>
            <a:r>
              <a:rPr lang="ru-RU" dirty="0"/>
              <a:t> Республики при соблюдении следующих обязательных условий:</a:t>
            </a:r>
          </a:p>
          <a:p>
            <a:pPr marL="109728" indent="0">
              <a:buNone/>
            </a:pPr>
            <a:r>
              <a:rPr lang="ru-RU" dirty="0"/>
              <a:t>1) межведомственная комиссия должна состоять не менее чем наполовину из представителей гражданского сообщества и бизнес-сообщества;</a:t>
            </a:r>
          </a:p>
          <a:p>
            <a:pPr marL="109728" indent="0">
              <a:buNone/>
            </a:pPr>
            <a:r>
              <a:rPr lang="ru-RU" dirty="0"/>
              <a:t>2) при формировании межведомственной комиссии обеспечивается гендерный баланс: в состав комиссии должно входить не более 70 процентов лиц одного пола;</a:t>
            </a:r>
          </a:p>
          <a:p>
            <a:pPr marL="109728" indent="0">
              <a:buNone/>
            </a:pPr>
            <a:r>
              <a:rPr lang="ru-RU" dirty="0"/>
              <a:t>3) все члены межведомственной комиссии осуществляют свою деятельность на общественных началах.</a:t>
            </a:r>
          </a:p>
          <a:p>
            <a:pPr marL="109728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728015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Правовые основания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109728" indent="0">
              <a:buNone/>
            </a:pPr>
            <a:r>
              <a:rPr lang="ru-RU" dirty="0"/>
              <a:t>Статья 10. Разработка и утверждение стандарта предоставления государственной и муниципальной услуги</a:t>
            </a:r>
          </a:p>
          <a:p>
            <a:pPr marL="109728" indent="0">
              <a:buNone/>
            </a:pPr>
            <a:r>
              <a:rPr lang="ru-RU" dirty="0"/>
              <a:t>5. Учреждение, ответственное за стандартизацию государственной и муниципальной услуги, для разработки проекта стандарта (пересмотра стандарта) образует рабочую группу, которая в обязательном порядке не менее чем наполовину должна состоять из представителей гражданского сообщества и бизнес-сообщества.</a:t>
            </a:r>
          </a:p>
          <a:p>
            <a:pPr marL="109728" indent="0">
              <a:buNone/>
            </a:pPr>
            <a:r>
              <a:rPr lang="ru-RU" dirty="0"/>
              <a:t>При формировании рабочей группы обеспечивается гендерный баланс: в состав комиссии должно входить не более 70 процентов лиц одного пола.</a:t>
            </a:r>
          </a:p>
          <a:p>
            <a:pPr marL="109728" indent="0">
              <a:buNone/>
            </a:pPr>
            <a:r>
              <a:rPr lang="ru-RU" dirty="0"/>
              <a:t>6. Проект стандарта государственной и муниципальной услуги подлежит общественному обсуждению в порядке, установленном законодательством </a:t>
            </a:r>
            <a:r>
              <a:rPr lang="ru-RU" dirty="0" err="1"/>
              <a:t>Кыргызской</a:t>
            </a:r>
            <a:r>
              <a:rPr lang="ru-RU" dirty="0"/>
              <a:t> Республики.</a:t>
            </a:r>
          </a:p>
          <a:p>
            <a:pPr marL="109728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7954011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Правовые основания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109728" indent="0">
              <a:buNone/>
            </a:pPr>
            <a:r>
              <a:rPr lang="ru-RU" dirty="0"/>
              <a:t>Статья 12. Изменение стандарта государственной и муниципальной услуги</a:t>
            </a:r>
          </a:p>
          <a:p>
            <a:pPr marL="109728" indent="0">
              <a:buNone/>
            </a:pPr>
            <a:r>
              <a:rPr lang="ru-RU" dirty="0"/>
              <a:t>2. Потребитель государственной и муниципальной услуги, объединения (ассоциации и союзы) потребителей государственных и муниципальных услуг вправе обратиться в учреждение, ответственное за стандартизацию государственных и муниципальных услуг, о досрочном пересмотре стандарта.</a:t>
            </a:r>
          </a:p>
          <a:p>
            <a:pPr marL="109728" indent="0">
              <a:buNone/>
            </a:pPr>
            <a:r>
              <a:rPr lang="ru-RU" dirty="0"/>
              <a:t>4. Отказ в досрочном пересмотре стандарта может быть обжалован в межведомственную комиссию, Правительство как коллегиальный орган либо в суд в порядке, определенном законодательством </a:t>
            </a:r>
            <a:r>
              <a:rPr lang="ru-RU" dirty="0" err="1"/>
              <a:t>Кыргызской</a:t>
            </a:r>
            <a:r>
              <a:rPr lang="ru-RU" dirty="0"/>
              <a:t> Республики.</a:t>
            </a:r>
          </a:p>
        </p:txBody>
      </p:sp>
    </p:spTree>
    <p:extLst>
      <p:ext uri="{BB962C8B-B14F-4D97-AF65-F5344CB8AC3E}">
        <p14:creationId xmlns:p14="http://schemas.microsoft.com/office/powerpoint/2010/main" val="378819559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Наиболее распространённые ошибки при разработке стандартов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24078" indent="-514350">
              <a:buAutoNum type="arabicPeriod"/>
            </a:pPr>
            <a:r>
              <a:rPr lang="ru-RU" dirty="0"/>
              <a:t>Не вовлеченность представителей ГО</a:t>
            </a:r>
          </a:p>
          <a:p>
            <a:pPr marL="624078" indent="-514350">
              <a:buAutoNum type="arabicPeriod"/>
            </a:pPr>
            <a:r>
              <a:rPr lang="ru-RU" dirty="0"/>
              <a:t>Попытки не конкретизировать формулировки</a:t>
            </a:r>
          </a:p>
          <a:p>
            <a:pPr marL="624078" indent="-514350">
              <a:buAutoNum type="arabicPeriod"/>
            </a:pPr>
            <a:r>
              <a:rPr lang="ru-RU" dirty="0"/>
              <a:t>Включение в текст «и т.д. / и т.п.</a:t>
            </a:r>
          </a:p>
          <a:p>
            <a:pPr marL="624078" indent="-514350">
              <a:buAutoNum type="arabicPeriod"/>
            </a:pPr>
            <a:r>
              <a:rPr lang="ru-RU" dirty="0"/>
              <a:t>Затягивание сроков разработки и утверждения стандартов</a:t>
            </a:r>
          </a:p>
          <a:p>
            <a:pPr marL="624078" indent="-514350">
              <a:buAutoNum type="arabicPeriod"/>
            </a:pPr>
            <a:r>
              <a:rPr lang="ru-RU" dirty="0"/>
              <a:t>Отсутствие информации о разработке стандартов</a:t>
            </a:r>
          </a:p>
        </p:txBody>
      </p:sp>
    </p:spTree>
    <p:extLst>
      <p:ext uri="{BB962C8B-B14F-4D97-AF65-F5344CB8AC3E}">
        <p14:creationId xmlns:p14="http://schemas.microsoft.com/office/powerpoint/2010/main" val="181265592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pPr marL="0" indent="0" algn="ctr">
              <a:buNone/>
            </a:pPr>
            <a:r>
              <a:rPr lang="ru-RU" dirty="0"/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208508916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143</TotalTime>
  <Words>1244</Words>
  <Application>Microsoft Macintosh PowerPoint</Application>
  <PresentationFormat>Экран (4:3)</PresentationFormat>
  <Paragraphs>88</Paragraphs>
  <Slides>22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6" baseType="lpstr">
      <vt:lpstr>Georgia</vt:lpstr>
      <vt:lpstr>Trebuchet MS</vt:lpstr>
      <vt:lpstr>Wingdings 2</vt:lpstr>
      <vt:lpstr>Городская</vt:lpstr>
      <vt:lpstr> Проект ПРООН  “Совершенствование Верховенства права и доступ к правосудию в целях обеспечения устойчивого мира”   Общественный мониторинг</vt:lpstr>
      <vt:lpstr>Государственная политика в сфере услуг</vt:lpstr>
      <vt:lpstr>Нормативная правовая база</vt:lpstr>
      <vt:lpstr>Государственная услуга</vt:lpstr>
      <vt:lpstr>Муниципальная услуга</vt:lpstr>
      <vt:lpstr>Презентация PowerPoint</vt:lpstr>
      <vt:lpstr>Стандарты</vt:lpstr>
      <vt:lpstr>Презентация PowerPoint</vt:lpstr>
      <vt:lpstr>Структура стандарта</vt:lpstr>
      <vt:lpstr>Структура стандарта</vt:lpstr>
      <vt:lpstr>Структура стандарта</vt:lpstr>
      <vt:lpstr> Разработка проекта стандарта государственной услуги включает следующие шаги:  </vt:lpstr>
      <vt:lpstr>Утверждение проектов стандартов государственных услуг</vt:lpstr>
      <vt:lpstr>Проблема стандартизации государственных услуг:</vt:lpstr>
      <vt:lpstr>Смысл участия ОГО</vt:lpstr>
      <vt:lpstr>Смысл участия ОГО</vt:lpstr>
      <vt:lpstr>Правовые основания</vt:lpstr>
      <vt:lpstr>Правовые основания</vt:lpstr>
      <vt:lpstr>Правовые основания</vt:lpstr>
      <vt:lpstr>Правовые основания</vt:lpstr>
      <vt:lpstr>Наиболее распространённые ошибки при разработке стандартов</vt:lpstr>
      <vt:lpstr>Презентация PowerPoint</vt:lpstr>
    </vt:vector>
  </TitlesOfParts>
  <Company>diakov.net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RePack by Diakov</dc:creator>
  <cp:lastModifiedBy>Aynura Kaparova</cp:lastModifiedBy>
  <cp:revision>16</cp:revision>
  <dcterms:created xsi:type="dcterms:W3CDTF">2015-05-18T08:53:33Z</dcterms:created>
  <dcterms:modified xsi:type="dcterms:W3CDTF">2019-12-12T15:40:53Z</dcterms:modified>
</cp:coreProperties>
</file>