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3"/>
  </p:notesMasterIdLst>
  <p:handoutMasterIdLst>
    <p:handoutMasterId r:id="rId44"/>
  </p:handoutMasterIdLst>
  <p:sldIdLst>
    <p:sldId id="256" r:id="rId2"/>
    <p:sldId id="365" r:id="rId3"/>
    <p:sldId id="364" r:id="rId4"/>
    <p:sldId id="341" r:id="rId5"/>
    <p:sldId id="356" r:id="rId6"/>
    <p:sldId id="342" r:id="rId7"/>
    <p:sldId id="343" r:id="rId8"/>
    <p:sldId id="344" r:id="rId9"/>
    <p:sldId id="357" r:id="rId10"/>
    <p:sldId id="331" r:id="rId11"/>
    <p:sldId id="330" r:id="rId12"/>
    <p:sldId id="305" r:id="rId13"/>
    <p:sldId id="363" r:id="rId14"/>
    <p:sldId id="323" r:id="rId15"/>
    <p:sldId id="311" r:id="rId16"/>
    <p:sldId id="299" r:id="rId17"/>
    <p:sldId id="358" r:id="rId18"/>
    <p:sldId id="361" r:id="rId19"/>
    <p:sldId id="359" r:id="rId20"/>
    <p:sldId id="360" r:id="rId21"/>
    <p:sldId id="346" r:id="rId22"/>
    <p:sldId id="362" r:id="rId23"/>
    <p:sldId id="317" r:id="rId24"/>
    <p:sldId id="324" r:id="rId25"/>
    <p:sldId id="325" r:id="rId26"/>
    <p:sldId id="326" r:id="rId27"/>
    <p:sldId id="327" r:id="rId28"/>
    <p:sldId id="352" r:id="rId29"/>
    <p:sldId id="353" r:id="rId30"/>
    <p:sldId id="354" r:id="rId31"/>
    <p:sldId id="338" r:id="rId32"/>
    <p:sldId id="340" r:id="rId33"/>
    <p:sldId id="334" r:id="rId34"/>
    <p:sldId id="335" r:id="rId35"/>
    <p:sldId id="336" r:id="rId36"/>
    <p:sldId id="337" r:id="rId37"/>
    <p:sldId id="347" r:id="rId38"/>
    <p:sldId id="355" r:id="rId39"/>
    <p:sldId id="348" r:id="rId40"/>
    <p:sldId id="349" r:id="rId41"/>
    <p:sldId id="318" r:id="rId42"/>
  </p:sldIdLst>
  <p:sldSz cx="9144000" cy="6858000" type="screen4x3"/>
  <p:notesSz cx="6808788" cy="98234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94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80" autoAdjust="0"/>
    <p:restoredTop sz="94604" autoAdjust="0"/>
  </p:normalViewPr>
  <p:slideViewPr>
    <p:cSldViewPr>
      <p:cViewPr varScale="1">
        <p:scale>
          <a:sx n="90" d="100"/>
          <a:sy n="90" d="100"/>
        </p:scale>
        <p:origin x="1976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5" d="100"/>
          <a:sy n="35" d="100"/>
        </p:scale>
        <p:origin x="-2268" y="-96"/>
      </p:cViewPr>
      <p:guideLst>
        <p:guide orient="horz" pos="3094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image" Target="../media/image23.jpeg"/><Relationship Id="rId4" Type="http://schemas.openxmlformats.org/officeDocument/2006/relationships/image" Target="../media/image26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image" Target="../media/image23.jpeg"/><Relationship Id="rId4" Type="http://schemas.openxmlformats.org/officeDocument/2006/relationships/image" Target="../media/image2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C6DE7F-2313-4347-B985-964B77CAB76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BA776B9-5B3D-44BB-84A3-564225E9402C}">
      <dgm:prSet phldrT="[Текст]" custT="1"/>
      <dgm:sp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800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Государство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endParaRPr lang="ru-RU" sz="1800" dirty="0">
            <a:solidFill>
              <a:prstClr val="black"/>
            </a:solidFill>
            <a:latin typeface="Arial" pitchFamily="34" charset="0"/>
          </a:endParaRPr>
        </a:p>
        <a:p>
          <a:pPr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/>
        </a:p>
      </dgm:t>
    </dgm:pt>
    <dgm:pt modelId="{68D33474-C662-41F4-9F1C-BF93FEE92950}" type="parTrans" cxnId="{299297F4-1711-4436-BC13-9898009B65EA}">
      <dgm:prSet/>
      <dgm:spPr/>
      <dgm:t>
        <a:bodyPr/>
        <a:lstStyle/>
        <a:p>
          <a:endParaRPr lang="ru-RU"/>
        </a:p>
      </dgm:t>
    </dgm:pt>
    <dgm:pt modelId="{DC0C34ED-B3C3-4988-A774-E7FB4CC44465}" type="sibTrans" cxnId="{299297F4-1711-4436-BC13-9898009B65EA}">
      <dgm:prSet/>
      <dgm:spPr/>
      <dgm:t>
        <a:bodyPr/>
        <a:lstStyle/>
        <a:p>
          <a:endParaRPr lang="ru-RU"/>
        </a:p>
      </dgm:t>
    </dgm:pt>
    <dgm:pt modelId="{E5ED52DA-B799-44DD-AC5B-88738B6B1811}">
      <dgm:prSet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Гражданин</a:t>
          </a:r>
          <a:endParaRPr lang="ru-RU" sz="3200" b="1" dirty="0">
            <a:solidFill>
              <a:prstClr val="black"/>
            </a:solidFill>
            <a:latin typeface="Arial" pitchFamily="34" charset="0"/>
            <a:ea typeface="Times New Roman" pitchFamily="18" charset="0"/>
          </a:endParaRPr>
        </a:p>
      </dgm:t>
    </dgm:pt>
    <dgm:pt modelId="{156F89D5-BB6D-433D-BB09-2DB5143099FE}" type="parTrans" cxnId="{0522F510-64C5-44F4-A09B-DE7E8F117964}">
      <dgm:prSet/>
      <dgm:spPr/>
      <dgm:t>
        <a:bodyPr/>
        <a:lstStyle/>
        <a:p>
          <a:endParaRPr lang="ru-RU"/>
        </a:p>
      </dgm:t>
    </dgm:pt>
    <dgm:pt modelId="{FC8F86D5-FAD7-42C3-9066-CD430672DA4B}" type="sibTrans" cxnId="{0522F510-64C5-44F4-A09B-DE7E8F117964}">
      <dgm:prSet/>
      <dgm:spPr/>
      <dgm:t>
        <a:bodyPr/>
        <a:lstStyle/>
        <a:p>
          <a:endParaRPr lang="ru-RU"/>
        </a:p>
      </dgm:t>
    </dgm:pt>
    <dgm:pt modelId="{DECCB277-4F78-48E3-9029-1A2823D19838}">
      <dgm:prSet custT="1"/>
      <dgm:sp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dgm:spPr>
      <dgm:t>
        <a:bodyPr/>
        <a:lstStyle/>
        <a:p>
          <a:r>
            <a:rPr lang="ru-RU" sz="3200" b="1" dirty="0">
              <a:solidFill>
                <a:prstClr val="black"/>
              </a:solidFill>
              <a:latin typeface="Arial" pitchFamily="34" charset="0"/>
              <a:ea typeface="Times New Roman" pitchFamily="18" charset="0"/>
            </a:rPr>
            <a:t>Общество</a:t>
          </a:r>
        </a:p>
      </dgm:t>
    </dgm:pt>
    <dgm:pt modelId="{F122B3A2-75A3-47FE-B281-6CCBEF6D53B2}" type="parTrans" cxnId="{3FFE8976-01F5-48F3-87A8-090799591E01}">
      <dgm:prSet/>
      <dgm:spPr/>
      <dgm:t>
        <a:bodyPr/>
        <a:lstStyle/>
        <a:p>
          <a:endParaRPr lang="ru-RU"/>
        </a:p>
      </dgm:t>
    </dgm:pt>
    <dgm:pt modelId="{9228990F-0A7C-4610-A8F8-6371F641413A}" type="sibTrans" cxnId="{3FFE8976-01F5-48F3-87A8-090799591E01}">
      <dgm:prSet/>
      <dgm:spPr/>
      <dgm:t>
        <a:bodyPr/>
        <a:lstStyle/>
        <a:p>
          <a:endParaRPr lang="ru-RU"/>
        </a:p>
      </dgm:t>
    </dgm:pt>
    <dgm:pt modelId="{DD311E5E-91AE-4EB0-BBE3-C90B8A41C9CC}" type="pres">
      <dgm:prSet presAssocID="{A0C6DE7F-2313-4347-B985-964B77CAB76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CA5CAB0-E185-48C9-90FD-CA2917A5D6FE}" type="pres">
      <dgm:prSet presAssocID="{3BA776B9-5B3D-44BB-84A3-564225E9402C}" presName="hierRoot1" presStyleCnt="0"/>
      <dgm:spPr/>
    </dgm:pt>
    <dgm:pt modelId="{E040A3F9-1971-4F4A-B3D0-1D9A1DB88AEF}" type="pres">
      <dgm:prSet presAssocID="{3BA776B9-5B3D-44BB-84A3-564225E9402C}" presName="composite" presStyleCnt="0"/>
      <dgm:spPr/>
    </dgm:pt>
    <dgm:pt modelId="{40C1B578-E2C6-4502-B0B4-7D8B098D578B}" type="pres">
      <dgm:prSet presAssocID="{3BA776B9-5B3D-44BB-84A3-564225E9402C}" presName="background" presStyleLbl="node0" presStyleIdx="0" presStyleCnt="1"/>
      <dgm:spPr>
        <a:solidFill>
          <a:schemeClr val="accent6">
            <a:lumMod val="60000"/>
            <a:lumOff val="40000"/>
          </a:schemeClr>
        </a:solidFill>
      </dgm:spPr>
    </dgm:pt>
    <dgm:pt modelId="{2B2D6B3D-F98C-4F2F-9E96-F075E0B6A420}" type="pres">
      <dgm:prSet presAssocID="{3BA776B9-5B3D-44BB-84A3-564225E9402C}" presName="text" presStyleLbl="fgAcc0" presStyleIdx="0" presStyleCnt="1" custLinFactNeighborX="320" custLinFactNeighborY="-13662">
        <dgm:presLayoutVars>
          <dgm:chPref val="3"/>
        </dgm:presLayoutVars>
      </dgm:prSet>
      <dgm:spPr/>
    </dgm:pt>
    <dgm:pt modelId="{DE001556-E793-4C88-98AB-10CAD43DA844}" type="pres">
      <dgm:prSet presAssocID="{3BA776B9-5B3D-44BB-84A3-564225E9402C}" presName="hierChild2" presStyleCnt="0"/>
      <dgm:spPr/>
    </dgm:pt>
    <dgm:pt modelId="{C13F79C1-D924-4F45-8792-A29873301468}" type="pres">
      <dgm:prSet presAssocID="{156F89D5-BB6D-433D-BB09-2DB5143099FE}" presName="Name10" presStyleLbl="parChTrans1D2" presStyleIdx="0" presStyleCnt="2"/>
      <dgm:spPr/>
    </dgm:pt>
    <dgm:pt modelId="{4CCA1E04-85E1-4EF2-AC9A-0CFBBEFCEE6D}" type="pres">
      <dgm:prSet presAssocID="{E5ED52DA-B799-44DD-AC5B-88738B6B1811}" presName="hierRoot2" presStyleCnt="0"/>
      <dgm:spPr/>
    </dgm:pt>
    <dgm:pt modelId="{962A7E70-5B83-4E61-BC24-8E4EE09D4BD4}" type="pres">
      <dgm:prSet presAssocID="{E5ED52DA-B799-44DD-AC5B-88738B6B1811}" presName="composite2" presStyleCnt="0"/>
      <dgm:spPr/>
    </dgm:pt>
    <dgm:pt modelId="{DA8BB2D4-C03D-4A48-8034-74AB855EE08B}" type="pres">
      <dgm:prSet presAssocID="{E5ED52DA-B799-44DD-AC5B-88738B6B1811}" presName="background2" presStyleLbl="node2" presStyleIdx="0" presStyleCnt="2"/>
      <dgm:spPr>
        <a:solidFill>
          <a:schemeClr val="accent1">
            <a:lumMod val="40000"/>
            <a:lumOff val="60000"/>
          </a:schemeClr>
        </a:solidFill>
      </dgm:spPr>
    </dgm:pt>
    <dgm:pt modelId="{63AE0FCD-A8D4-4131-A43E-77E30D00BDDD}" type="pres">
      <dgm:prSet presAssocID="{E5ED52DA-B799-44DD-AC5B-88738B6B1811}" presName="text2" presStyleLbl="fgAcc2" presStyleIdx="0" presStyleCnt="2" custLinFactNeighborX="-11844" custLinFactNeighborY="-8183">
        <dgm:presLayoutVars>
          <dgm:chPref val="3"/>
        </dgm:presLayoutVars>
      </dgm:prSet>
      <dgm:spPr/>
    </dgm:pt>
    <dgm:pt modelId="{1D3F1E12-A61A-4DF8-B508-8ECB72FC9267}" type="pres">
      <dgm:prSet presAssocID="{E5ED52DA-B799-44DD-AC5B-88738B6B1811}" presName="hierChild3" presStyleCnt="0"/>
      <dgm:spPr/>
    </dgm:pt>
    <dgm:pt modelId="{11CC2549-364C-4B41-ACB0-FAA3D14B2019}" type="pres">
      <dgm:prSet presAssocID="{F122B3A2-75A3-47FE-B281-6CCBEF6D53B2}" presName="Name10" presStyleLbl="parChTrans1D2" presStyleIdx="1" presStyleCnt="2"/>
      <dgm:spPr/>
    </dgm:pt>
    <dgm:pt modelId="{22C7546C-D417-40D8-9600-076F6EE1F5E8}" type="pres">
      <dgm:prSet presAssocID="{DECCB277-4F78-48E3-9029-1A2823D19838}" presName="hierRoot2" presStyleCnt="0"/>
      <dgm:spPr/>
    </dgm:pt>
    <dgm:pt modelId="{A98C51C3-C17A-4A26-A248-5685BFCA3967}" type="pres">
      <dgm:prSet presAssocID="{DECCB277-4F78-48E3-9029-1A2823D19838}" presName="composite2" presStyleCnt="0"/>
      <dgm:spPr/>
    </dgm:pt>
    <dgm:pt modelId="{41124539-57EB-4509-9160-4FEE75EF1ABC}" type="pres">
      <dgm:prSet presAssocID="{DECCB277-4F78-48E3-9029-1A2823D19838}" presName="background2" presStyleLbl="node2" presStyleIdx="1" presStyleCnt="2"/>
      <dgm:spPr>
        <a:solidFill>
          <a:schemeClr val="accent1">
            <a:lumMod val="40000"/>
            <a:lumOff val="60000"/>
          </a:schemeClr>
        </a:solidFill>
      </dgm:spPr>
    </dgm:pt>
    <dgm:pt modelId="{EB974415-2F73-4B93-B241-14B2F6295CE0}" type="pres">
      <dgm:prSet presAssocID="{DECCB277-4F78-48E3-9029-1A2823D19838}" presName="text2" presStyleLbl="fgAcc2" presStyleIdx="1" presStyleCnt="2" custScaleX="113749" custLinFactNeighborX="8280" custLinFactNeighborY="-5570">
        <dgm:presLayoutVars>
          <dgm:chPref val="3"/>
        </dgm:presLayoutVars>
      </dgm:prSet>
      <dgm:spPr/>
    </dgm:pt>
    <dgm:pt modelId="{250C799E-3C63-4C4E-8BFC-689609E32B5D}" type="pres">
      <dgm:prSet presAssocID="{DECCB277-4F78-48E3-9029-1A2823D19838}" presName="hierChild3" presStyleCnt="0"/>
      <dgm:spPr/>
    </dgm:pt>
  </dgm:ptLst>
  <dgm:cxnLst>
    <dgm:cxn modelId="{9A4E0209-74B0-4AFD-A2F1-EA0276B3EA8A}" type="presOf" srcId="{DECCB277-4F78-48E3-9029-1A2823D19838}" destId="{EB974415-2F73-4B93-B241-14B2F6295CE0}" srcOrd="0" destOrd="0" presId="urn:microsoft.com/office/officeart/2005/8/layout/hierarchy1"/>
    <dgm:cxn modelId="{0522F510-64C5-44F4-A09B-DE7E8F117964}" srcId="{3BA776B9-5B3D-44BB-84A3-564225E9402C}" destId="{E5ED52DA-B799-44DD-AC5B-88738B6B1811}" srcOrd="0" destOrd="0" parTransId="{156F89D5-BB6D-433D-BB09-2DB5143099FE}" sibTransId="{FC8F86D5-FAD7-42C3-9066-CD430672DA4B}"/>
    <dgm:cxn modelId="{C6289B13-0B12-4446-83BC-C1695B28432D}" type="presOf" srcId="{A0C6DE7F-2313-4347-B985-964B77CAB768}" destId="{DD311E5E-91AE-4EB0-BBE3-C90B8A41C9CC}" srcOrd="0" destOrd="0" presId="urn:microsoft.com/office/officeart/2005/8/layout/hierarchy1"/>
    <dgm:cxn modelId="{0BA68425-F94D-490B-AEDF-68DCF6EAA48F}" type="presOf" srcId="{E5ED52DA-B799-44DD-AC5B-88738B6B1811}" destId="{63AE0FCD-A8D4-4131-A43E-77E30D00BDDD}" srcOrd="0" destOrd="0" presId="urn:microsoft.com/office/officeart/2005/8/layout/hierarchy1"/>
    <dgm:cxn modelId="{C6144C4C-A844-4348-94FA-378CE97AE7D5}" type="presOf" srcId="{3BA776B9-5B3D-44BB-84A3-564225E9402C}" destId="{2B2D6B3D-F98C-4F2F-9E96-F075E0B6A420}" srcOrd="0" destOrd="0" presId="urn:microsoft.com/office/officeart/2005/8/layout/hierarchy1"/>
    <dgm:cxn modelId="{0E8E2D71-6B8B-487C-BA3B-0A06FA4F96AF}" type="presOf" srcId="{156F89D5-BB6D-433D-BB09-2DB5143099FE}" destId="{C13F79C1-D924-4F45-8792-A29873301468}" srcOrd="0" destOrd="0" presId="urn:microsoft.com/office/officeart/2005/8/layout/hierarchy1"/>
    <dgm:cxn modelId="{3FFE8976-01F5-48F3-87A8-090799591E01}" srcId="{3BA776B9-5B3D-44BB-84A3-564225E9402C}" destId="{DECCB277-4F78-48E3-9029-1A2823D19838}" srcOrd="1" destOrd="0" parTransId="{F122B3A2-75A3-47FE-B281-6CCBEF6D53B2}" sibTransId="{9228990F-0A7C-4610-A8F8-6371F641413A}"/>
    <dgm:cxn modelId="{605E4CF3-62CF-471C-8501-04E9A427EB1D}" type="presOf" srcId="{F122B3A2-75A3-47FE-B281-6CCBEF6D53B2}" destId="{11CC2549-364C-4B41-ACB0-FAA3D14B2019}" srcOrd="0" destOrd="0" presId="urn:microsoft.com/office/officeart/2005/8/layout/hierarchy1"/>
    <dgm:cxn modelId="{299297F4-1711-4436-BC13-9898009B65EA}" srcId="{A0C6DE7F-2313-4347-B985-964B77CAB768}" destId="{3BA776B9-5B3D-44BB-84A3-564225E9402C}" srcOrd="0" destOrd="0" parTransId="{68D33474-C662-41F4-9F1C-BF93FEE92950}" sibTransId="{DC0C34ED-B3C3-4988-A774-E7FB4CC44465}"/>
    <dgm:cxn modelId="{DAD39402-2EC3-4CCE-BCDC-96F6BB70F76B}" type="presParOf" srcId="{DD311E5E-91AE-4EB0-BBE3-C90B8A41C9CC}" destId="{4CA5CAB0-E185-48C9-90FD-CA2917A5D6FE}" srcOrd="0" destOrd="0" presId="urn:microsoft.com/office/officeart/2005/8/layout/hierarchy1"/>
    <dgm:cxn modelId="{9979B050-F145-407C-9738-759C13473307}" type="presParOf" srcId="{4CA5CAB0-E185-48C9-90FD-CA2917A5D6FE}" destId="{E040A3F9-1971-4F4A-B3D0-1D9A1DB88AEF}" srcOrd="0" destOrd="0" presId="urn:microsoft.com/office/officeart/2005/8/layout/hierarchy1"/>
    <dgm:cxn modelId="{A07B4AE3-2B45-4E32-B806-EBA2569B0D67}" type="presParOf" srcId="{E040A3F9-1971-4F4A-B3D0-1D9A1DB88AEF}" destId="{40C1B578-E2C6-4502-B0B4-7D8B098D578B}" srcOrd="0" destOrd="0" presId="urn:microsoft.com/office/officeart/2005/8/layout/hierarchy1"/>
    <dgm:cxn modelId="{2FE6A490-1259-4747-98E3-F3BE52100E3A}" type="presParOf" srcId="{E040A3F9-1971-4F4A-B3D0-1D9A1DB88AEF}" destId="{2B2D6B3D-F98C-4F2F-9E96-F075E0B6A420}" srcOrd="1" destOrd="0" presId="urn:microsoft.com/office/officeart/2005/8/layout/hierarchy1"/>
    <dgm:cxn modelId="{29AEA70C-E782-48C9-B3BB-8F9F415F7350}" type="presParOf" srcId="{4CA5CAB0-E185-48C9-90FD-CA2917A5D6FE}" destId="{DE001556-E793-4C88-98AB-10CAD43DA844}" srcOrd="1" destOrd="0" presId="urn:microsoft.com/office/officeart/2005/8/layout/hierarchy1"/>
    <dgm:cxn modelId="{B0574A42-43B3-409A-A4D9-36397CE26B5B}" type="presParOf" srcId="{DE001556-E793-4C88-98AB-10CAD43DA844}" destId="{C13F79C1-D924-4F45-8792-A29873301468}" srcOrd="0" destOrd="0" presId="urn:microsoft.com/office/officeart/2005/8/layout/hierarchy1"/>
    <dgm:cxn modelId="{CF51A0FC-6947-40C4-9CE5-4D3C1B48D154}" type="presParOf" srcId="{DE001556-E793-4C88-98AB-10CAD43DA844}" destId="{4CCA1E04-85E1-4EF2-AC9A-0CFBBEFCEE6D}" srcOrd="1" destOrd="0" presId="urn:microsoft.com/office/officeart/2005/8/layout/hierarchy1"/>
    <dgm:cxn modelId="{6099556C-D4E9-441F-B738-B477722EA30C}" type="presParOf" srcId="{4CCA1E04-85E1-4EF2-AC9A-0CFBBEFCEE6D}" destId="{962A7E70-5B83-4E61-BC24-8E4EE09D4BD4}" srcOrd="0" destOrd="0" presId="urn:microsoft.com/office/officeart/2005/8/layout/hierarchy1"/>
    <dgm:cxn modelId="{AD6EF86F-5391-4702-998B-6B051371CC23}" type="presParOf" srcId="{962A7E70-5B83-4E61-BC24-8E4EE09D4BD4}" destId="{DA8BB2D4-C03D-4A48-8034-74AB855EE08B}" srcOrd="0" destOrd="0" presId="urn:microsoft.com/office/officeart/2005/8/layout/hierarchy1"/>
    <dgm:cxn modelId="{795D1079-C8E0-4B2F-9C46-7A865ED1B81D}" type="presParOf" srcId="{962A7E70-5B83-4E61-BC24-8E4EE09D4BD4}" destId="{63AE0FCD-A8D4-4131-A43E-77E30D00BDDD}" srcOrd="1" destOrd="0" presId="urn:microsoft.com/office/officeart/2005/8/layout/hierarchy1"/>
    <dgm:cxn modelId="{0F6A031A-0240-4D40-95A4-4FA4B227385B}" type="presParOf" srcId="{4CCA1E04-85E1-4EF2-AC9A-0CFBBEFCEE6D}" destId="{1D3F1E12-A61A-4DF8-B508-8ECB72FC9267}" srcOrd="1" destOrd="0" presId="urn:microsoft.com/office/officeart/2005/8/layout/hierarchy1"/>
    <dgm:cxn modelId="{985BED0B-E985-405A-86AE-8BEEF37D105F}" type="presParOf" srcId="{DE001556-E793-4C88-98AB-10CAD43DA844}" destId="{11CC2549-364C-4B41-ACB0-FAA3D14B2019}" srcOrd="2" destOrd="0" presId="urn:microsoft.com/office/officeart/2005/8/layout/hierarchy1"/>
    <dgm:cxn modelId="{F66EEA23-3987-4BDE-BE87-CE2A9B95BC1F}" type="presParOf" srcId="{DE001556-E793-4C88-98AB-10CAD43DA844}" destId="{22C7546C-D417-40D8-9600-076F6EE1F5E8}" srcOrd="3" destOrd="0" presId="urn:microsoft.com/office/officeart/2005/8/layout/hierarchy1"/>
    <dgm:cxn modelId="{DEF8F05E-4FCC-4DE1-86FD-097A37D27D78}" type="presParOf" srcId="{22C7546C-D417-40D8-9600-076F6EE1F5E8}" destId="{A98C51C3-C17A-4A26-A248-5685BFCA3967}" srcOrd="0" destOrd="0" presId="urn:microsoft.com/office/officeart/2005/8/layout/hierarchy1"/>
    <dgm:cxn modelId="{D92BD201-4668-48F5-B9F1-94A6B59221B1}" type="presParOf" srcId="{A98C51C3-C17A-4A26-A248-5685BFCA3967}" destId="{41124539-57EB-4509-9160-4FEE75EF1ABC}" srcOrd="0" destOrd="0" presId="urn:microsoft.com/office/officeart/2005/8/layout/hierarchy1"/>
    <dgm:cxn modelId="{7D3A56E9-C8F9-491D-92DC-8B9F220E27E2}" type="presParOf" srcId="{A98C51C3-C17A-4A26-A248-5685BFCA3967}" destId="{EB974415-2F73-4B93-B241-14B2F6295CE0}" srcOrd="1" destOrd="0" presId="urn:microsoft.com/office/officeart/2005/8/layout/hierarchy1"/>
    <dgm:cxn modelId="{2A65D07C-997A-4B81-9399-736A37B8F074}" type="presParOf" srcId="{22C7546C-D417-40D8-9600-076F6EE1F5E8}" destId="{250C799E-3C63-4C4E-8BFC-689609E32B5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2377D0-C56B-4E08-BB10-B3DBBBBD406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6F54873-870C-44FC-847E-D247360028F3}">
      <dgm:prSet phldrT="[Текст]" custT="1"/>
      <dgm:spPr>
        <a:solidFill>
          <a:srgbClr val="00B0F0"/>
        </a:solidFill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0" marR="0" indent="0" algn="just" defTabSz="914400" eaLnBrk="1" fontAlgn="auto" latinLnBrk="0" hangingPunct="1">
            <a:lnSpc>
              <a:spcPct val="15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Разработана  основополагающая </a:t>
          </a:r>
          <a:r>
            <a:rPr lang="ru-RU" sz="1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Нормативная база</a:t>
          </a:r>
        </a:p>
        <a:p>
          <a:pPr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solidFill>
              <a:schemeClr val="tx1"/>
            </a:solidFill>
          </a:endParaRPr>
        </a:p>
      </dgm:t>
    </dgm:pt>
    <dgm:pt modelId="{2E9D660A-DB1C-4467-8910-C50CD16E2978}" type="parTrans" cxnId="{9877BC0A-2E2F-49BC-91CD-FABDF72F73A6}">
      <dgm:prSet/>
      <dgm:spPr/>
      <dgm:t>
        <a:bodyPr/>
        <a:lstStyle/>
        <a:p>
          <a:endParaRPr lang="ru-RU"/>
        </a:p>
      </dgm:t>
    </dgm:pt>
    <dgm:pt modelId="{71A88E07-14A6-46D5-B03F-7668F86B1373}" type="sibTrans" cxnId="{9877BC0A-2E2F-49BC-91CD-FABDF72F73A6}">
      <dgm:prSet/>
      <dgm:spPr/>
      <dgm:t>
        <a:bodyPr/>
        <a:lstStyle/>
        <a:p>
          <a:endParaRPr lang="ru-RU"/>
        </a:p>
      </dgm:t>
    </dgm:pt>
    <dgm:pt modelId="{1EF757FA-7481-4427-AE1F-80A7DEE1D9FB}">
      <dgm:prSet phldrT="[Текст]" custT="1"/>
      <dgm:spPr>
        <a:solidFill>
          <a:srgbClr val="00B0F0"/>
        </a:solidFill>
      </dgm:spPr>
      <dgm:t>
        <a:bodyPr/>
        <a:lstStyle/>
        <a:p>
          <a:pPr marL="228600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b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2C28C5A-2162-41A4-B726-4B4CBB7580D9}" type="parTrans" cxnId="{6FA11FAC-D054-4BC1-A637-47D589410736}">
      <dgm:prSet/>
      <dgm:spPr/>
      <dgm:t>
        <a:bodyPr/>
        <a:lstStyle/>
        <a:p>
          <a:endParaRPr lang="ru-RU"/>
        </a:p>
      </dgm:t>
    </dgm:pt>
    <dgm:pt modelId="{1236CB4B-CB80-4686-A3CB-D83C39752F7F}" type="sibTrans" cxnId="{6FA11FAC-D054-4BC1-A637-47D589410736}">
      <dgm:prSet/>
      <dgm:spPr/>
      <dgm:t>
        <a:bodyPr/>
        <a:lstStyle/>
        <a:p>
          <a:endParaRPr lang="ru-RU"/>
        </a:p>
      </dgm:t>
    </dgm:pt>
    <dgm:pt modelId="{D68B4ED3-8AA6-40DE-BAFD-DF4246A2E48E}">
      <dgm:prSet phldrT="[Текст]" custT="1"/>
      <dgm:spPr>
        <a:solidFill>
          <a:srgbClr val="00B0F0"/>
        </a:solidFill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Всего утверждено: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b="1" u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ru-RU" sz="1800" b="1" u="none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104 </a:t>
          </a:r>
          <a:r>
            <a:rPr lang="ru-RU" sz="1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стандарта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 стадии утверждения: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ru-RU" sz="1800" b="1" u="none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132 проекта</a:t>
          </a:r>
        </a:p>
      </dgm:t>
    </dgm:pt>
    <dgm:pt modelId="{367ED2FB-35E7-4762-AED2-FB2252F96F9C}" type="parTrans" cxnId="{52E90030-0679-43B0-A738-88ECBEEA5341}">
      <dgm:prSet/>
      <dgm:spPr/>
      <dgm:t>
        <a:bodyPr/>
        <a:lstStyle/>
        <a:p>
          <a:endParaRPr lang="ru-RU"/>
        </a:p>
      </dgm:t>
    </dgm:pt>
    <dgm:pt modelId="{B33738A2-6580-429E-B7A3-E8B7C88B50D2}" type="sibTrans" cxnId="{52E90030-0679-43B0-A738-88ECBEEA5341}">
      <dgm:prSet/>
      <dgm:spPr/>
      <dgm:t>
        <a:bodyPr/>
        <a:lstStyle/>
        <a:p>
          <a:endParaRPr lang="ru-RU"/>
        </a:p>
      </dgm:t>
    </dgm:pt>
    <dgm:pt modelId="{5B1B6CF6-56F0-4BF8-A644-716286AF4C0D}">
      <dgm:prSet custT="1"/>
      <dgm:spPr>
        <a:solidFill>
          <a:srgbClr val="00B0F0"/>
        </a:solidFill>
      </dgm:spPr>
      <dgm:t>
        <a:bodyPr/>
        <a:lstStyle/>
        <a:p>
          <a:pPr marL="171450" indent="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90650D1-0B36-43CF-8370-2A263FDC5A40}" type="parTrans" cxnId="{ED0A0F47-428B-4E55-90D3-3C237B4E2CE6}">
      <dgm:prSet/>
      <dgm:spPr/>
      <dgm:t>
        <a:bodyPr/>
        <a:lstStyle/>
        <a:p>
          <a:endParaRPr lang="ru-RU"/>
        </a:p>
      </dgm:t>
    </dgm:pt>
    <dgm:pt modelId="{A8381C49-890E-4FB9-8EAD-7650B265A19A}" type="sibTrans" cxnId="{ED0A0F47-428B-4E55-90D3-3C237B4E2CE6}">
      <dgm:prSet/>
      <dgm:spPr/>
      <dgm:t>
        <a:bodyPr/>
        <a:lstStyle/>
        <a:p>
          <a:endParaRPr lang="ru-RU"/>
        </a:p>
      </dgm:t>
    </dgm:pt>
    <dgm:pt modelId="{B28A846E-6779-419B-9575-27064A9C4509}">
      <dgm:prSet custT="1"/>
      <dgm:spPr>
        <a:solidFill>
          <a:srgbClr val="00B0F0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Рассмотрены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 МВК: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u="none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338 </a:t>
          </a:r>
          <a:r>
            <a:rPr lang="ru-RU" sz="1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проекта стандарта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гос. услуг</a:t>
          </a:r>
        </a:p>
      </dgm:t>
    </dgm:pt>
    <dgm:pt modelId="{DB8CDEFF-F96A-46F9-B30C-59A6408D5002}" type="parTrans" cxnId="{E9198997-DE2E-4360-B03B-53920F084215}">
      <dgm:prSet/>
      <dgm:spPr/>
      <dgm:t>
        <a:bodyPr/>
        <a:lstStyle/>
        <a:p>
          <a:endParaRPr lang="ru-RU"/>
        </a:p>
      </dgm:t>
    </dgm:pt>
    <dgm:pt modelId="{E97C9587-C923-41B1-90CA-ABC81E94B291}" type="sibTrans" cxnId="{E9198997-DE2E-4360-B03B-53920F084215}">
      <dgm:prSet/>
      <dgm:spPr/>
      <dgm:t>
        <a:bodyPr/>
        <a:lstStyle/>
        <a:p>
          <a:endParaRPr lang="ru-RU"/>
        </a:p>
      </dgm:t>
    </dgm:pt>
    <dgm:pt modelId="{D5744476-12E5-44A7-BA0C-73D394AD92FE}">
      <dgm:prSet custT="1"/>
      <dgm:spPr>
        <a:solidFill>
          <a:srgbClr val="00B0F0"/>
        </a:solidFill>
      </dgm:spPr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1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По</a:t>
          </a:r>
          <a:r>
            <a: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1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18 услугам работа по разработке проектов не проведена (МОН КР)</a:t>
          </a:r>
        </a:p>
      </dgm:t>
    </dgm:pt>
    <dgm:pt modelId="{8FE7418F-965B-4F4B-863F-F44566A3354E}" type="parTrans" cxnId="{E5493221-F3D0-4F3B-A4E3-AB70548ECB72}">
      <dgm:prSet/>
      <dgm:spPr/>
      <dgm:t>
        <a:bodyPr/>
        <a:lstStyle/>
        <a:p>
          <a:endParaRPr lang="ru-RU"/>
        </a:p>
      </dgm:t>
    </dgm:pt>
    <dgm:pt modelId="{057BC04B-7ECF-41D0-86E6-636FD44A396F}" type="sibTrans" cxnId="{E5493221-F3D0-4F3B-A4E3-AB70548ECB72}">
      <dgm:prSet/>
      <dgm:spPr/>
      <dgm:t>
        <a:bodyPr/>
        <a:lstStyle/>
        <a:p>
          <a:endParaRPr lang="ru-RU"/>
        </a:p>
      </dgm:t>
    </dgm:pt>
    <dgm:pt modelId="{61BFCB94-519D-4C1E-83E5-C18D71CEFB7A}" type="pres">
      <dgm:prSet presAssocID="{572377D0-C56B-4E08-BB10-B3DBBBBD4065}" presName="CompostProcess" presStyleCnt="0">
        <dgm:presLayoutVars>
          <dgm:dir/>
          <dgm:resizeHandles val="exact"/>
        </dgm:presLayoutVars>
      </dgm:prSet>
      <dgm:spPr/>
    </dgm:pt>
    <dgm:pt modelId="{9C96DEE2-A208-453C-A85A-C4A58553D43E}" type="pres">
      <dgm:prSet presAssocID="{572377D0-C56B-4E08-BB10-B3DBBBBD4065}" presName="arrow" presStyleLbl="bgShp" presStyleIdx="0" presStyleCnt="1"/>
      <dgm:spPr/>
    </dgm:pt>
    <dgm:pt modelId="{16A51154-839C-4149-97D6-D2E032955D0A}" type="pres">
      <dgm:prSet presAssocID="{572377D0-C56B-4E08-BB10-B3DBBBBD4065}" presName="linearProcess" presStyleCnt="0"/>
      <dgm:spPr/>
    </dgm:pt>
    <dgm:pt modelId="{54B3CA8B-832C-4085-9525-FEF638F8F63F}" type="pres">
      <dgm:prSet presAssocID="{26F54873-870C-44FC-847E-D247360028F3}" presName="textNode" presStyleLbl="node1" presStyleIdx="0" presStyleCnt="4" custScaleX="150550" custScaleY="109155" custLinFactNeighborX="3291" custLinFactNeighborY="0">
        <dgm:presLayoutVars>
          <dgm:bulletEnabled val="1"/>
        </dgm:presLayoutVars>
      </dgm:prSet>
      <dgm:spPr/>
    </dgm:pt>
    <dgm:pt modelId="{50441B13-94E8-48C4-95A1-4DC8E5859028}" type="pres">
      <dgm:prSet presAssocID="{71A88E07-14A6-46D5-B03F-7668F86B1373}" presName="sibTrans" presStyleCnt="0"/>
      <dgm:spPr/>
    </dgm:pt>
    <dgm:pt modelId="{462E355E-E884-4DCE-81B2-4DC3F06D4264}" type="pres">
      <dgm:prSet presAssocID="{D68B4ED3-8AA6-40DE-BAFD-DF4246A2E48E}" presName="textNode" presStyleLbl="node1" presStyleIdx="1" presStyleCnt="4" custScaleX="121238" custScaleY="107043" custLinFactX="115585" custLinFactNeighborX="200000" custLinFactNeighborY="-1056">
        <dgm:presLayoutVars>
          <dgm:bulletEnabled val="1"/>
        </dgm:presLayoutVars>
      </dgm:prSet>
      <dgm:spPr/>
    </dgm:pt>
    <dgm:pt modelId="{056943F3-162A-488E-B1C8-0C56C20C58BC}" type="pres">
      <dgm:prSet presAssocID="{B33738A2-6580-429E-B7A3-E8B7C88B50D2}" presName="sibTrans" presStyleCnt="0"/>
      <dgm:spPr/>
    </dgm:pt>
    <dgm:pt modelId="{54652971-BD93-4E73-ACDF-572D6DAEA9B4}" type="pres">
      <dgm:prSet presAssocID="{D5744476-12E5-44A7-BA0C-73D394AD92FE}" presName="textNode" presStyleLbl="node1" presStyleIdx="2" presStyleCnt="4" custScaleX="114318" custScaleY="107043" custLinFactX="120132" custLinFactNeighborX="200000" custLinFactNeighborY="-1056">
        <dgm:presLayoutVars>
          <dgm:bulletEnabled val="1"/>
        </dgm:presLayoutVars>
      </dgm:prSet>
      <dgm:spPr/>
    </dgm:pt>
    <dgm:pt modelId="{AA83C8A1-E0E0-410B-86DB-13F66A1AFFB6}" type="pres">
      <dgm:prSet presAssocID="{057BC04B-7ECF-41D0-86E6-636FD44A396F}" presName="sibTrans" presStyleCnt="0"/>
      <dgm:spPr/>
    </dgm:pt>
    <dgm:pt modelId="{3C2BC163-E979-4DAC-90D7-3786E98E1571}" type="pres">
      <dgm:prSet presAssocID="{B28A846E-6779-419B-9575-27064A9C4509}" presName="textNode" presStyleLbl="node1" presStyleIdx="3" presStyleCnt="4" custScaleX="120901" custScaleY="107043" custLinFactX="-226728" custLinFactNeighborX="-300000" custLinFactNeighborY="-1056">
        <dgm:presLayoutVars>
          <dgm:bulletEnabled val="1"/>
        </dgm:presLayoutVars>
      </dgm:prSet>
      <dgm:spPr/>
    </dgm:pt>
  </dgm:ptLst>
  <dgm:cxnLst>
    <dgm:cxn modelId="{9877BC0A-2E2F-49BC-91CD-FABDF72F73A6}" srcId="{572377D0-C56B-4E08-BB10-B3DBBBBD4065}" destId="{26F54873-870C-44FC-847E-D247360028F3}" srcOrd="0" destOrd="0" parTransId="{2E9D660A-DB1C-4467-8910-C50CD16E2978}" sibTransId="{71A88E07-14A6-46D5-B03F-7668F86B1373}"/>
    <dgm:cxn modelId="{E5493221-F3D0-4F3B-A4E3-AB70548ECB72}" srcId="{572377D0-C56B-4E08-BB10-B3DBBBBD4065}" destId="{D5744476-12E5-44A7-BA0C-73D394AD92FE}" srcOrd="2" destOrd="0" parTransId="{8FE7418F-965B-4F4B-863F-F44566A3354E}" sibTransId="{057BC04B-7ECF-41D0-86E6-636FD44A396F}"/>
    <dgm:cxn modelId="{52E90030-0679-43B0-A738-88ECBEEA5341}" srcId="{572377D0-C56B-4E08-BB10-B3DBBBBD4065}" destId="{D68B4ED3-8AA6-40DE-BAFD-DF4246A2E48E}" srcOrd="1" destOrd="0" parTransId="{367ED2FB-35E7-4762-AED2-FB2252F96F9C}" sibTransId="{B33738A2-6580-429E-B7A3-E8B7C88B50D2}"/>
    <dgm:cxn modelId="{ED0A0F47-428B-4E55-90D3-3C237B4E2CE6}" srcId="{26F54873-870C-44FC-847E-D247360028F3}" destId="{5B1B6CF6-56F0-4BF8-A644-716286AF4C0D}" srcOrd="1" destOrd="0" parTransId="{090650D1-0B36-43CF-8370-2A263FDC5A40}" sibTransId="{A8381C49-890E-4FB9-8EAD-7650B265A19A}"/>
    <dgm:cxn modelId="{9EE23370-5191-4469-BD38-6F56B3D5E094}" type="presOf" srcId="{572377D0-C56B-4E08-BB10-B3DBBBBD4065}" destId="{61BFCB94-519D-4C1E-83E5-C18D71CEFB7A}" srcOrd="0" destOrd="0" presId="urn:microsoft.com/office/officeart/2005/8/layout/hProcess9"/>
    <dgm:cxn modelId="{E9198997-DE2E-4360-B03B-53920F084215}" srcId="{572377D0-C56B-4E08-BB10-B3DBBBBD4065}" destId="{B28A846E-6779-419B-9575-27064A9C4509}" srcOrd="3" destOrd="0" parTransId="{DB8CDEFF-F96A-46F9-B30C-59A6408D5002}" sibTransId="{E97C9587-C923-41B1-90CA-ABC81E94B291}"/>
    <dgm:cxn modelId="{815B8F97-0B40-4539-BEB1-0E819B027DF3}" type="presOf" srcId="{B28A846E-6779-419B-9575-27064A9C4509}" destId="{3C2BC163-E979-4DAC-90D7-3786E98E1571}" srcOrd="0" destOrd="0" presId="urn:microsoft.com/office/officeart/2005/8/layout/hProcess9"/>
    <dgm:cxn modelId="{FE57B0A9-29BB-4360-B000-E6DE88F4DC56}" type="presOf" srcId="{D68B4ED3-8AA6-40DE-BAFD-DF4246A2E48E}" destId="{462E355E-E884-4DCE-81B2-4DC3F06D4264}" srcOrd="0" destOrd="0" presId="urn:microsoft.com/office/officeart/2005/8/layout/hProcess9"/>
    <dgm:cxn modelId="{6FA11FAC-D054-4BC1-A637-47D589410736}" srcId="{26F54873-870C-44FC-847E-D247360028F3}" destId="{1EF757FA-7481-4427-AE1F-80A7DEE1D9FB}" srcOrd="0" destOrd="0" parTransId="{42C28C5A-2162-41A4-B726-4B4CBB7580D9}" sibTransId="{1236CB4B-CB80-4686-A3CB-D83C39752F7F}"/>
    <dgm:cxn modelId="{D6C371B8-E33F-4CEA-A3D7-B14A248FC78C}" type="presOf" srcId="{26F54873-870C-44FC-847E-D247360028F3}" destId="{54B3CA8B-832C-4085-9525-FEF638F8F63F}" srcOrd="0" destOrd="0" presId="urn:microsoft.com/office/officeart/2005/8/layout/hProcess9"/>
    <dgm:cxn modelId="{3D0B60E5-CB73-423D-ADD2-0D0329738132}" type="presOf" srcId="{5B1B6CF6-56F0-4BF8-A644-716286AF4C0D}" destId="{54B3CA8B-832C-4085-9525-FEF638F8F63F}" srcOrd="0" destOrd="2" presId="urn:microsoft.com/office/officeart/2005/8/layout/hProcess9"/>
    <dgm:cxn modelId="{0B0F29EA-4FB7-42D3-B8AB-148109543345}" type="presOf" srcId="{D5744476-12E5-44A7-BA0C-73D394AD92FE}" destId="{54652971-BD93-4E73-ACDF-572D6DAEA9B4}" srcOrd="0" destOrd="0" presId="urn:microsoft.com/office/officeart/2005/8/layout/hProcess9"/>
    <dgm:cxn modelId="{F21C3FF9-07E5-4833-9F52-558C2C173245}" type="presOf" srcId="{1EF757FA-7481-4427-AE1F-80A7DEE1D9FB}" destId="{54B3CA8B-832C-4085-9525-FEF638F8F63F}" srcOrd="0" destOrd="1" presId="urn:microsoft.com/office/officeart/2005/8/layout/hProcess9"/>
    <dgm:cxn modelId="{1430A77D-8008-4505-85DE-583C9E2665A1}" type="presParOf" srcId="{61BFCB94-519D-4C1E-83E5-C18D71CEFB7A}" destId="{9C96DEE2-A208-453C-A85A-C4A58553D43E}" srcOrd="0" destOrd="0" presId="urn:microsoft.com/office/officeart/2005/8/layout/hProcess9"/>
    <dgm:cxn modelId="{E4C3ECAC-B654-49C2-A43B-AD79B5AD393B}" type="presParOf" srcId="{61BFCB94-519D-4C1E-83E5-C18D71CEFB7A}" destId="{16A51154-839C-4149-97D6-D2E032955D0A}" srcOrd="1" destOrd="0" presId="urn:microsoft.com/office/officeart/2005/8/layout/hProcess9"/>
    <dgm:cxn modelId="{31C29D37-80E4-4C6E-80D0-B72A470F1FB0}" type="presParOf" srcId="{16A51154-839C-4149-97D6-D2E032955D0A}" destId="{54B3CA8B-832C-4085-9525-FEF638F8F63F}" srcOrd="0" destOrd="0" presId="urn:microsoft.com/office/officeart/2005/8/layout/hProcess9"/>
    <dgm:cxn modelId="{35C74B88-C473-46C5-A154-C77217187F53}" type="presParOf" srcId="{16A51154-839C-4149-97D6-D2E032955D0A}" destId="{50441B13-94E8-48C4-95A1-4DC8E5859028}" srcOrd="1" destOrd="0" presId="urn:microsoft.com/office/officeart/2005/8/layout/hProcess9"/>
    <dgm:cxn modelId="{54A58078-8725-4BDF-AF28-2491B59BDA74}" type="presParOf" srcId="{16A51154-839C-4149-97D6-D2E032955D0A}" destId="{462E355E-E884-4DCE-81B2-4DC3F06D4264}" srcOrd="2" destOrd="0" presId="urn:microsoft.com/office/officeart/2005/8/layout/hProcess9"/>
    <dgm:cxn modelId="{011D4ED9-9D3C-4164-9443-FB8317AC8AA5}" type="presParOf" srcId="{16A51154-839C-4149-97D6-D2E032955D0A}" destId="{056943F3-162A-488E-B1C8-0C56C20C58BC}" srcOrd="3" destOrd="0" presId="urn:microsoft.com/office/officeart/2005/8/layout/hProcess9"/>
    <dgm:cxn modelId="{219B687F-48EE-461C-BFCC-8CBF56E7F24A}" type="presParOf" srcId="{16A51154-839C-4149-97D6-D2E032955D0A}" destId="{54652971-BD93-4E73-ACDF-572D6DAEA9B4}" srcOrd="4" destOrd="0" presId="urn:microsoft.com/office/officeart/2005/8/layout/hProcess9"/>
    <dgm:cxn modelId="{8EB668D5-5BFE-4A7F-89EB-810ACD93DA10}" type="presParOf" srcId="{16A51154-839C-4149-97D6-D2E032955D0A}" destId="{AA83C8A1-E0E0-410B-86DB-13F66A1AFFB6}" srcOrd="5" destOrd="0" presId="urn:microsoft.com/office/officeart/2005/8/layout/hProcess9"/>
    <dgm:cxn modelId="{635E3A07-22D4-42FC-9157-3EF92E9E0404}" type="presParOf" srcId="{16A51154-839C-4149-97D6-D2E032955D0A}" destId="{3C2BC163-E979-4DAC-90D7-3786E98E1571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6C5616D-04C9-434A-8B1C-04B8661AD632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C8A037-1968-43EA-9E17-EF77E0674552}">
      <dgm:prSet phldrT="[Текст]"/>
      <dgm:spPr>
        <a:solidFill>
          <a:srgbClr val="00B0F0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Межведомственная комиссия</a:t>
          </a:r>
        </a:p>
      </dgm:t>
    </dgm:pt>
    <dgm:pt modelId="{13C81EED-99C2-4EFC-BF66-9848ECEFC6A3}" type="parTrans" cxnId="{711E7E1A-32C9-472A-83CB-D56C03806D94}">
      <dgm:prSet/>
      <dgm:spPr/>
      <dgm:t>
        <a:bodyPr/>
        <a:lstStyle/>
        <a:p>
          <a:endParaRPr lang="ru-RU"/>
        </a:p>
      </dgm:t>
    </dgm:pt>
    <dgm:pt modelId="{9ACE13E4-8CC9-407D-9C51-8BFA2D1EB987}" type="sibTrans" cxnId="{711E7E1A-32C9-472A-83CB-D56C03806D94}">
      <dgm:prSet custT="1"/>
      <dgm:spPr/>
      <dgm:t>
        <a:bodyPr/>
        <a:lstStyle/>
        <a:p>
          <a:pPr algn="ctr"/>
          <a:r>
            <a:rPr lang="ru-RU" sz="1000" b="1" dirty="0">
              <a:latin typeface="Times New Roman" panose="02020603050405020304" pitchFamily="18" charset="0"/>
              <a:cs typeface="Times New Roman" panose="02020603050405020304" pitchFamily="18" charset="0"/>
            </a:rPr>
            <a:t>РПКР от </a:t>
          </a:r>
          <a:r>
            <a:rPr lang="ru-RU" sz="1050" b="1" dirty="0">
              <a:latin typeface="Times New Roman" panose="02020603050405020304" pitchFamily="18" charset="0"/>
              <a:cs typeface="Times New Roman" panose="02020603050405020304" pitchFamily="18" charset="0"/>
            </a:rPr>
            <a:t>31.05.2011г</a:t>
          </a:r>
          <a:r>
            <a:rPr lang="ru-RU" sz="1000" b="1" dirty="0">
              <a:latin typeface="Times New Roman" panose="02020603050405020304" pitchFamily="18" charset="0"/>
              <a:cs typeface="Times New Roman" panose="02020603050405020304" pitchFamily="18" charset="0"/>
            </a:rPr>
            <a:t>. № 191-р</a:t>
          </a:r>
          <a:endParaRPr lang="ru-RU" sz="1000" b="1" dirty="0"/>
        </a:p>
      </dgm:t>
    </dgm:pt>
    <dgm:pt modelId="{F5181F48-BE5C-431B-930B-D618FC1A9D4B}">
      <dgm:prSet phldrT="[Текст]"/>
      <dgm:spPr>
        <a:solidFill>
          <a:srgbClr val="00B0F0"/>
        </a:solidFill>
      </dgm:spPr>
      <dgm:t>
        <a:bodyPr/>
        <a:lstStyle/>
        <a:p>
          <a:r>
            <a: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 мерах по оптимизации системы предоставления государственных услуг физ. и юр. лицам </a:t>
          </a:r>
          <a:endParaRPr lang="ru-RU" b="1" dirty="0">
            <a:solidFill>
              <a:schemeClr val="bg1"/>
            </a:solidFill>
          </a:endParaRPr>
        </a:p>
      </dgm:t>
    </dgm:pt>
    <dgm:pt modelId="{82E1F6AE-94C3-40EF-A890-AFFA1E624046}" type="parTrans" cxnId="{384C399D-1211-4E0B-86C5-3B4211DA718C}">
      <dgm:prSet/>
      <dgm:spPr/>
      <dgm:t>
        <a:bodyPr/>
        <a:lstStyle/>
        <a:p>
          <a:endParaRPr lang="ru-RU" b="1"/>
        </a:p>
      </dgm:t>
    </dgm:pt>
    <dgm:pt modelId="{600CA77B-4B7B-4705-8068-A280587EE567}" type="sibTrans" cxnId="{384C399D-1211-4E0B-86C5-3B4211DA718C}">
      <dgm:prSet custT="1"/>
      <dgm:spPr/>
      <dgm:t>
        <a:bodyPr/>
        <a:lstStyle/>
        <a:p>
          <a:pPr algn="ctr"/>
          <a:r>
            <a:rPr lang="ru-RU" sz="1100" b="1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rPr>
            <a:t>ППКР от 31.03.2011г. № 129</a:t>
          </a:r>
          <a:endParaRPr lang="ru-RU" sz="1100" b="1" dirty="0"/>
        </a:p>
      </dgm:t>
    </dgm:pt>
    <dgm:pt modelId="{52C01094-90D4-4939-91D6-5B0B12FADF14}">
      <dgm:prSet phldrT="[Текст]"/>
      <dgm:spPr>
        <a:solidFill>
          <a:srgbClr val="00B0F0"/>
        </a:solidFill>
      </dgm:spPr>
      <dgm:t>
        <a:bodyPr/>
        <a:lstStyle/>
        <a:p>
          <a:r>
            <a:rPr lang="ru-RU" b="1" i="0" u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Типовой административный регламент </a:t>
          </a:r>
          <a:r>
            <a: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государственной и муниципальной услуги</a:t>
          </a:r>
          <a:endParaRPr lang="ru-RU" b="1" dirty="0">
            <a:solidFill>
              <a:schemeClr val="bg1"/>
            </a:solidFill>
          </a:endParaRPr>
        </a:p>
      </dgm:t>
    </dgm:pt>
    <dgm:pt modelId="{071FA883-E306-4187-AAC0-1E1E45695956}" type="parTrans" cxnId="{8EA357FE-B0CE-47DA-9D7C-12AAA75BECC0}">
      <dgm:prSet/>
      <dgm:spPr/>
      <dgm:t>
        <a:bodyPr/>
        <a:lstStyle/>
        <a:p>
          <a:endParaRPr lang="ru-RU" b="1"/>
        </a:p>
      </dgm:t>
    </dgm:pt>
    <dgm:pt modelId="{52A1576B-74C3-4AFE-AB18-1003090EB8E8}" type="sibTrans" cxnId="{8EA357FE-B0CE-47DA-9D7C-12AAA75BECC0}">
      <dgm:prSet custT="1"/>
      <dgm:spPr/>
      <dgm:t>
        <a:bodyPr/>
        <a:lstStyle/>
        <a:p>
          <a:pPr algn="ctr"/>
          <a:r>
            <a:rPr lang="ru-RU" sz="1100" b="1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rPr>
            <a:t>РПКР от 22.07.2014г. № 287-р</a:t>
          </a:r>
          <a:endParaRPr lang="ru-RU" sz="1100" b="1" dirty="0"/>
        </a:p>
      </dgm:t>
    </dgm:pt>
    <dgm:pt modelId="{C725EE3B-AB06-4CF1-8DF3-FDF4CAF5C364}">
      <dgm:prSet phldrT="[Текст]"/>
      <dgm:spPr>
        <a:solidFill>
          <a:srgbClr val="00B0F0"/>
        </a:solidFill>
      </dgm:spPr>
      <dgm:t>
        <a:bodyPr/>
        <a:lstStyle/>
        <a:p>
          <a:r>
            <a: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 утверждении структуры и инструкции Типового стандарта государственных услуг</a:t>
          </a:r>
          <a:endParaRPr lang="ru-RU" b="1" dirty="0">
            <a:solidFill>
              <a:schemeClr val="bg1"/>
            </a:solidFill>
          </a:endParaRPr>
        </a:p>
      </dgm:t>
    </dgm:pt>
    <dgm:pt modelId="{FBF9032D-55A9-4420-B516-B57023663CD8}" type="parTrans" cxnId="{8EF7045E-E01C-4619-9882-65A0FD70ABCD}">
      <dgm:prSet/>
      <dgm:spPr/>
      <dgm:t>
        <a:bodyPr/>
        <a:lstStyle/>
        <a:p>
          <a:endParaRPr lang="ru-RU" b="1"/>
        </a:p>
      </dgm:t>
    </dgm:pt>
    <dgm:pt modelId="{BB4D3359-9FD8-4E1B-B68E-FFAAA20E0783}" type="sibTrans" cxnId="{8EF7045E-E01C-4619-9882-65A0FD70ABCD}">
      <dgm:prSet custT="1"/>
      <dgm:spPr/>
      <dgm:t>
        <a:bodyPr/>
        <a:lstStyle/>
        <a:p>
          <a:pPr algn="ctr"/>
          <a:r>
            <a:rPr lang="ru-RU" sz="1100" b="1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rPr>
            <a:t>ППКР от 03.09.2012г. № 603 </a:t>
          </a:r>
          <a:endParaRPr lang="ru-RU" sz="1100" b="1" dirty="0"/>
        </a:p>
      </dgm:t>
    </dgm:pt>
    <dgm:pt modelId="{6A3D38C3-2622-462E-B9E5-9DB6B9D3E62E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13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Единый реестр (перечень) государственных услуг</a:t>
          </a:r>
          <a:endParaRPr lang="ru-RU" sz="1300" b="1" dirty="0">
            <a:solidFill>
              <a:schemeClr val="bg1"/>
            </a:solidFill>
          </a:endParaRPr>
        </a:p>
      </dgm:t>
    </dgm:pt>
    <dgm:pt modelId="{1A23876C-4305-4047-AC73-755D20A76DF4}" type="parTrans" cxnId="{40937DFC-BA91-4F8A-8C39-B3422BCF5AA3}">
      <dgm:prSet/>
      <dgm:spPr/>
      <dgm:t>
        <a:bodyPr/>
        <a:lstStyle/>
        <a:p>
          <a:endParaRPr lang="ru-RU" b="1"/>
        </a:p>
      </dgm:t>
    </dgm:pt>
    <dgm:pt modelId="{3E64EEE0-1504-4F60-BBD4-60C08D82BF19}" type="sibTrans" cxnId="{40937DFC-BA91-4F8A-8C39-B3422BCF5AA3}">
      <dgm:prSet custT="1"/>
      <dgm:spPr/>
      <dgm:t>
        <a:bodyPr/>
        <a:lstStyle/>
        <a:p>
          <a:r>
            <a:rPr lang="ru-RU" sz="1100" b="1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rPr>
            <a:t>ППКР от 10.02.2012г. № 85</a:t>
          </a:r>
          <a:endParaRPr lang="ru-RU" sz="1100" b="1" dirty="0"/>
        </a:p>
      </dgm:t>
    </dgm:pt>
    <dgm:pt modelId="{058DA776-9FD1-4CA1-A71F-0A61C78C91DE}">
      <dgm:prSet phldrT="[Текст]"/>
      <dgm:spPr>
        <a:solidFill>
          <a:srgbClr val="00B0F0"/>
        </a:solidFill>
      </dgm:spPr>
      <dgm:t>
        <a:bodyPr/>
        <a:lstStyle/>
        <a:p>
          <a:r>
            <a: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Утверждение стандартов государственных услуг</a:t>
          </a:r>
          <a:endParaRPr lang="ru-RU" b="1" dirty="0">
            <a:solidFill>
              <a:schemeClr val="bg1"/>
            </a:solidFill>
          </a:endParaRPr>
        </a:p>
      </dgm:t>
    </dgm:pt>
    <dgm:pt modelId="{76E6D5CE-6B6B-45EE-ACF1-54C07B2842EA}" type="parTrans" cxnId="{AED93213-1807-465A-B038-735B3D28B663}">
      <dgm:prSet/>
      <dgm:spPr/>
      <dgm:t>
        <a:bodyPr/>
        <a:lstStyle/>
        <a:p>
          <a:endParaRPr lang="ru-RU" b="1"/>
        </a:p>
      </dgm:t>
    </dgm:pt>
    <dgm:pt modelId="{D525BB88-5255-4663-ADA7-B792EB8413E4}" type="sibTrans" cxnId="{AED93213-1807-465A-B038-735B3D28B663}">
      <dgm:prSet custT="1"/>
      <dgm:spPr/>
      <dgm:t>
        <a:bodyPr/>
        <a:lstStyle/>
        <a:p>
          <a:r>
            <a:rPr lang="ru-RU" sz="1100" b="1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rPr>
            <a:t>ППКР от 03.06.2014г. № 303</a:t>
          </a:r>
          <a:endParaRPr lang="ru-RU" sz="1100" b="1" dirty="0"/>
        </a:p>
      </dgm:t>
    </dgm:pt>
    <dgm:pt modelId="{FBE95023-9CD3-4E3D-938A-BE5F31C76236}" type="pres">
      <dgm:prSet presAssocID="{D6C5616D-04C9-434A-8B1C-04B8661AD63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8038863-6F03-4FA1-AC36-B2526747B0DF}" type="pres">
      <dgm:prSet presAssocID="{6EC8A037-1968-43EA-9E17-EF77E0674552}" presName="hierRoot1" presStyleCnt="0">
        <dgm:presLayoutVars>
          <dgm:hierBranch val="init"/>
        </dgm:presLayoutVars>
      </dgm:prSet>
      <dgm:spPr/>
    </dgm:pt>
    <dgm:pt modelId="{B254C8E9-471F-4F0E-B5B0-ECD26CF5A291}" type="pres">
      <dgm:prSet presAssocID="{6EC8A037-1968-43EA-9E17-EF77E0674552}" presName="rootComposite1" presStyleCnt="0"/>
      <dgm:spPr/>
    </dgm:pt>
    <dgm:pt modelId="{B1E8B792-3923-4C9E-85B4-8D1A39D9D9C4}" type="pres">
      <dgm:prSet presAssocID="{6EC8A037-1968-43EA-9E17-EF77E0674552}" presName="rootText1" presStyleLbl="node0" presStyleIdx="0" presStyleCnt="1" custScaleX="110797" custLinFactNeighborX="1331" custLinFactNeighborY="7983">
        <dgm:presLayoutVars>
          <dgm:chMax/>
          <dgm:chPref val="3"/>
        </dgm:presLayoutVars>
      </dgm:prSet>
      <dgm:spPr/>
    </dgm:pt>
    <dgm:pt modelId="{6D561F6C-596F-4584-8203-1DF184733E02}" type="pres">
      <dgm:prSet presAssocID="{6EC8A037-1968-43EA-9E17-EF77E0674552}" presName="titleText1" presStyleLbl="fgAcc0" presStyleIdx="0" presStyleCnt="1" custScaleX="105678">
        <dgm:presLayoutVars>
          <dgm:chMax val="0"/>
          <dgm:chPref val="0"/>
        </dgm:presLayoutVars>
      </dgm:prSet>
      <dgm:spPr/>
    </dgm:pt>
    <dgm:pt modelId="{0060B0B3-DAAA-49B8-B8F2-1B3158D626DA}" type="pres">
      <dgm:prSet presAssocID="{6EC8A037-1968-43EA-9E17-EF77E0674552}" presName="rootConnector1" presStyleLbl="node1" presStyleIdx="0" presStyleCnt="5"/>
      <dgm:spPr/>
    </dgm:pt>
    <dgm:pt modelId="{76A07264-9871-4F49-8934-42C065A346A9}" type="pres">
      <dgm:prSet presAssocID="{6EC8A037-1968-43EA-9E17-EF77E0674552}" presName="hierChild2" presStyleCnt="0"/>
      <dgm:spPr/>
    </dgm:pt>
    <dgm:pt modelId="{880CFA93-1414-4622-B246-67674B206259}" type="pres">
      <dgm:prSet presAssocID="{82E1F6AE-94C3-40EF-A890-AFFA1E624046}" presName="Name37" presStyleLbl="parChTrans1D2" presStyleIdx="0" presStyleCnt="3"/>
      <dgm:spPr/>
    </dgm:pt>
    <dgm:pt modelId="{ADF2DE3C-2D52-460D-A788-B1F0C9752D61}" type="pres">
      <dgm:prSet presAssocID="{F5181F48-BE5C-431B-930B-D618FC1A9D4B}" presName="hierRoot2" presStyleCnt="0">
        <dgm:presLayoutVars>
          <dgm:hierBranch val="init"/>
        </dgm:presLayoutVars>
      </dgm:prSet>
      <dgm:spPr/>
    </dgm:pt>
    <dgm:pt modelId="{E60C0C18-404F-454B-8CB9-52E3ABFF4914}" type="pres">
      <dgm:prSet presAssocID="{F5181F48-BE5C-431B-930B-D618FC1A9D4B}" presName="rootComposite" presStyleCnt="0"/>
      <dgm:spPr/>
    </dgm:pt>
    <dgm:pt modelId="{546C6E20-793A-4F43-8725-AB10AED24E37}" type="pres">
      <dgm:prSet presAssocID="{F5181F48-BE5C-431B-930B-D618FC1A9D4B}" presName="rootText" presStyleLbl="node1" presStyleIdx="0" presStyleCnt="5" custScaleX="114112">
        <dgm:presLayoutVars>
          <dgm:chMax/>
          <dgm:chPref val="3"/>
        </dgm:presLayoutVars>
      </dgm:prSet>
      <dgm:spPr/>
    </dgm:pt>
    <dgm:pt modelId="{70D4433C-F910-4AA7-A1C5-5D947AFE71F3}" type="pres">
      <dgm:prSet presAssocID="{F5181F48-BE5C-431B-930B-D618FC1A9D4B}" presName="titleText2" presStyleLbl="fgAcc1" presStyleIdx="0" presStyleCnt="5" custScaleX="110710" custLinFactNeighborX="129" custLinFactNeighborY="13617">
        <dgm:presLayoutVars>
          <dgm:chMax val="0"/>
          <dgm:chPref val="0"/>
        </dgm:presLayoutVars>
      </dgm:prSet>
      <dgm:spPr/>
    </dgm:pt>
    <dgm:pt modelId="{87332E51-02A2-4CDF-958F-A6458A57EFF0}" type="pres">
      <dgm:prSet presAssocID="{F5181F48-BE5C-431B-930B-D618FC1A9D4B}" presName="rootConnector" presStyleLbl="node2" presStyleIdx="0" presStyleCnt="0"/>
      <dgm:spPr/>
    </dgm:pt>
    <dgm:pt modelId="{24003E64-7674-4443-AD6B-90EA31820037}" type="pres">
      <dgm:prSet presAssocID="{F5181F48-BE5C-431B-930B-D618FC1A9D4B}" presName="hierChild4" presStyleCnt="0"/>
      <dgm:spPr/>
    </dgm:pt>
    <dgm:pt modelId="{E6529715-4D5E-4515-AF47-782C0434C040}" type="pres">
      <dgm:prSet presAssocID="{1A23876C-4305-4047-AC73-755D20A76DF4}" presName="Name37" presStyleLbl="parChTrans1D3" presStyleIdx="0" presStyleCnt="2"/>
      <dgm:spPr/>
    </dgm:pt>
    <dgm:pt modelId="{AFB72D17-A0A9-450A-9FCF-65001FA74DA9}" type="pres">
      <dgm:prSet presAssocID="{6A3D38C3-2622-462E-B9E5-9DB6B9D3E62E}" presName="hierRoot2" presStyleCnt="0">
        <dgm:presLayoutVars>
          <dgm:hierBranch val="init"/>
        </dgm:presLayoutVars>
      </dgm:prSet>
      <dgm:spPr/>
    </dgm:pt>
    <dgm:pt modelId="{AAA758C9-3443-4F60-A4D8-3E5BCF2291CD}" type="pres">
      <dgm:prSet presAssocID="{6A3D38C3-2622-462E-B9E5-9DB6B9D3E62E}" presName="rootComposite" presStyleCnt="0"/>
      <dgm:spPr/>
    </dgm:pt>
    <dgm:pt modelId="{C74F1186-39B4-4098-906E-353BC74DC20A}" type="pres">
      <dgm:prSet presAssocID="{6A3D38C3-2622-462E-B9E5-9DB6B9D3E62E}" presName="rootText" presStyleLbl="node1" presStyleIdx="1" presStyleCnt="5" custScaleX="111247" custLinFactNeighborX="-982" custLinFactNeighborY="-678">
        <dgm:presLayoutVars>
          <dgm:chMax/>
          <dgm:chPref val="3"/>
        </dgm:presLayoutVars>
      </dgm:prSet>
      <dgm:spPr/>
    </dgm:pt>
    <dgm:pt modelId="{192389E2-18CC-442C-98BE-99E17976F2A3}" type="pres">
      <dgm:prSet presAssocID="{6A3D38C3-2622-462E-B9E5-9DB6B9D3E62E}" presName="titleText2" presStyleLbl="fgAcc1" presStyleIdx="1" presStyleCnt="5">
        <dgm:presLayoutVars>
          <dgm:chMax val="0"/>
          <dgm:chPref val="0"/>
        </dgm:presLayoutVars>
      </dgm:prSet>
      <dgm:spPr/>
    </dgm:pt>
    <dgm:pt modelId="{EC012DA9-A13E-4924-9660-8506570790FE}" type="pres">
      <dgm:prSet presAssocID="{6A3D38C3-2622-462E-B9E5-9DB6B9D3E62E}" presName="rootConnector" presStyleLbl="node3" presStyleIdx="0" presStyleCnt="0"/>
      <dgm:spPr/>
    </dgm:pt>
    <dgm:pt modelId="{3487A87B-4BED-4994-BD28-3F3DDF12DD5F}" type="pres">
      <dgm:prSet presAssocID="{6A3D38C3-2622-462E-B9E5-9DB6B9D3E62E}" presName="hierChild4" presStyleCnt="0"/>
      <dgm:spPr/>
    </dgm:pt>
    <dgm:pt modelId="{3A8B6CEA-B61B-477E-B374-B57D66A72C34}" type="pres">
      <dgm:prSet presAssocID="{6A3D38C3-2622-462E-B9E5-9DB6B9D3E62E}" presName="hierChild5" presStyleCnt="0"/>
      <dgm:spPr/>
    </dgm:pt>
    <dgm:pt modelId="{1D0EFBEC-6D17-47F7-BF5E-18A4DF731099}" type="pres">
      <dgm:prSet presAssocID="{F5181F48-BE5C-431B-930B-D618FC1A9D4B}" presName="hierChild5" presStyleCnt="0"/>
      <dgm:spPr/>
    </dgm:pt>
    <dgm:pt modelId="{F27DFD09-C9A2-4AE3-B505-5F2D1C3BD6AF}" type="pres">
      <dgm:prSet presAssocID="{FBF9032D-55A9-4420-B516-B57023663CD8}" presName="Name37" presStyleLbl="parChTrans1D2" presStyleIdx="1" presStyleCnt="3"/>
      <dgm:spPr/>
    </dgm:pt>
    <dgm:pt modelId="{868550E4-548C-4247-A505-9085F8338F11}" type="pres">
      <dgm:prSet presAssocID="{C725EE3B-AB06-4CF1-8DF3-FDF4CAF5C364}" presName="hierRoot2" presStyleCnt="0">
        <dgm:presLayoutVars>
          <dgm:hierBranch val="init"/>
        </dgm:presLayoutVars>
      </dgm:prSet>
      <dgm:spPr/>
    </dgm:pt>
    <dgm:pt modelId="{97A2B2A5-64A5-4015-870E-EEC5FC0F1EED}" type="pres">
      <dgm:prSet presAssocID="{C725EE3B-AB06-4CF1-8DF3-FDF4CAF5C364}" presName="rootComposite" presStyleCnt="0"/>
      <dgm:spPr/>
    </dgm:pt>
    <dgm:pt modelId="{29465D7A-6333-4A4D-889B-8913CEC1F7B3}" type="pres">
      <dgm:prSet presAssocID="{C725EE3B-AB06-4CF1-8DF3-FDF4CAF5C364}" presName="rootText" presStyleLbl="node1" presStyleIdx="2" presStyleCnt="5" custScaleX="110367" custScaleY="101633" custLinFactNeighborX="1171" custLinFactNeighborY="3360">
        <dgm:presLayoutVars>
          <dgm:chMax/>
          <dgm:chPref val="3"/>
        </dgm:presLayoutVars>
      </dgm:prSet>
      <dgm:spPr/>
    </dgm:pt>
    <dgm:pt modelId="{B1220F3B-82AA-4D65-956E-1DCF12C9FCF0}" type="pres">
      <dgm:prSet presAssocID="{C725EE3B-AB06-4CF1-8DF3-FDF4CAF5C364}" presName="titleText2" presStyleLbl="fgAcc1" presStyleIdx="2" presStyleCnt="5" custScaleX="111946" custLinFactNeighborX="-2600" custLinFactNeighborY="9968">
        <dgm:presLayoutVars>
          <dgm:chMax val="0"/>
          <dgm:chPref val="0"/>
        </dgm:presLayoutVars>
      </dgm:prSet>
      <dgm:spPr/>
    </dgm:pt>
    <dgm:pt modelId="{870AF631-577F-4EC2-9558-6A1D493A78FB}" type="pres">
      <dgm:prSet presAssocID="{C725EE3B-AB06-4CF1-8DF3-FDF4CAF5C364}" presName="rootConnector" presStyleLbl="node2" presStyleIdx="0" presStyleCnt="0"/>
      <dgm:spPr/>
    </dgm:pt>
    <dgm:pt modelId="{5E2D6699-5527-4981-82AF-74C750B7862D}" type="pres">
      <dgm:prSet presAssocID="{C725EE3B-AB06-4CF1-8DF3-FDF4CAF5C364}" presName="hierChild4" presStyleCnt="0"/>
      <dgm:spPr/>
    </dgm:pt>
    <dgm:pt modelId="{92F96303-0520-48BE-A195-8C9D2E7EA7D3}" type="pres">
      <dgm:prSet presAssocID="{76E6D5CE-6B6B-45EE-ACF1-54C07B2842EA}" presName="Name37" presStyleLbl="parChTrans1D3" presStyleIdx="1" presStyleCnt="2"/>
      <dgm:spPr/>
    </dgm:pt>
    <dgm:pt modelId="{E31D361C-08A6-4FD3-A089-F057608D1B74}" type="pres">
      <dgm:prSet presAssocID="{058DA776-9FD1-4CA1-A71F-0A61C78C91DE}" presName="hierRoot2" presStyleCnt="0">
        <dgm:presLayoutVars>
          <dgm:hierBranch val="init"/>
        </dgm:presLayoutVars>
      </dgm:prSet>
      <dgm:spPr/>
    </dgm:pt>
    <dgm:pt modelId="{B9F02E14-DC57-4102-A650-294A10702204}" type="pres">
      <dgm:prSet presAssocID="{058DA776-9FD1-4CA1-A71F-0A61C78C91DE}" presName="rootComposite" presStyleCnt="0"/>
      <dgm:spPr/>
    </dgm:pt>
    <dgm:pt modelId="{B7031017-9888-40C1-B6F1-47E61D949AED}" type="pres">
      <dgm:prSet presAssocID="{058DA776-9FD1-4CA1-A71F-0A61C78C91DE}" presName="rootText" presStyleLbl="node1" presStyleIdx="3" presStyleCnt="5" custScaleX="109455" custLinFactNeighborX="1411" custLinFactNeighborY="-1495">
        <dgm:presLayoutVars>
          <dgm:chMax/>
          <dgm:chPref val="3"/>
        </dgm:presLayoutVars>
      </dgm:prSet>
      <dgm:spPr/>
    </dgm:pt>
    <dgm:pt modelId="{73CFE578-923D-4B0D-A1EB-B3C91B9A82A3}" type="pres">
      <dgm:prSet presAssocID="{058DA776-9FD1-4CA1-A71F-0A61C78C91DE}" presName="titleText2" presStyleLbl="fgAcc1" presStyleIdx="3" presStyleCnt="5" custScaleX="107728" custLinFactNeighborX="-8" custLinFactNeighborY="-7646">
        <dgm:presLayoutVars>
          <dgm:chMax val="0"/>
          <dgm:chPref val="0"/>
        </dgm:presLayoutVars>
      </dgm:prSet>
      <dgm:spPr/>
    </dgm:pt>
    <dgm:pt modelId="{02019D0E-E540-4C63-ABFB-538DA00CCDAD}" type="pres">
      <dgm:prSet presAssocID="{058DA776-9FD1-4CA1-A71F-0A61C78C91DE}" presName="rootConnector" presStyleLbl="node3" presStyleIdx="0" presStyleCnt="0"/>
      <dgm:spPr/>
    </dgm:pt>
    <dgm:pt modelId="{BC3A3CCC-9F47-4348-9402-7149FCAB0D03}" type="pres">
      <dgm:prSet presAssocID="{058DA776-9FD1-4CA1-A71F-0A61C78C91DE}" presName="hierChild4" presStyleCnt="0"/>
      <dgm:spPr/>
    </dgm:pt>
    <dgm:pt modelId="{698A7B03-CCAC-474E-A90D-9EAB2D92A976}" type="pres">
      <dgm:prSet presAssocID="{058DA776-9FD1-4CA1-A71F-0A61C78C91DE}" presName="hierChild5" presStyleCnt="0"/>
      <dgm:spPr/>
    </dgm:pt>
    <dgm:pt modelId="{00904DE9-6CF0-483B-AFF3-B76E1128A1DE}" type="pres">
      <dgm:prSet presAssocID="{C725EE3B-AB06-4CF1-8DF3-FDF4CAF5C364}" presName="hierChild5" presStyleCnt="0"/>
      <dgm:spPr/>
    </dgm:pt>
    <dgm:pt modelId="{AB4E6593-0A85-4C0B-86C2-BFF715ABF31A}" type="pres">
      <dgm:prSet presAssocID="{071FA883-E306-4187-AAC0-1E1E45695956}" presName="Name37" presStyleLbl="parChTrans1D2" presStyleIdx="2" presStyleCnt="3"/>
      <dgm:spPr/>
    </dgm:pt>
    <dgm:pt modelId="{7129CE85-3BAA-4B71-A988-F6E6E1555D41}" type="pres">
      <dgm:prSet presAssocID="{52C01094-90D4-4939-91D6-5B0B12FADF14}" presName="hierRoot2" presStyleCnt="0">
        <dgm:presLayoutVars>
          <dgm:hierBranch val="init"/>
        </dgm:presLayoutVars>
      </dgm:prSet>
      <dgm:spPr/>
    </dgm:pt>
    <dgm:pt modelId="{505FB45C-0A43-43C9-8241-6E168574DE7E}" type="pres">
      <dgm:prSet presAssocID="{52C01094-90D4-4939-91D6-5B0B12FADF14}" presName="rootComposite" presStyleCnt="0"/>
      <dgm:spPr/>
    </dgm:pt>
    <dgm:pt modelId="{5EE42CEC-DDE6-4780-B046-4D547BF738C4}" type="pres">
      <dgm:prSet presAssocID="{52C01094-90D4-4939-91D6-5B0B12FADF14}" presName="rootText" presStyleLbl="node1" presStyleIdx="4" presStyleCnt="5" custScaleX="109862">
        <dgm:presLayoutVars>
          <dgm:chMax/>
          <dgm:chPref val="3"/>
        </dgm:presLayoutVars>
      </dgm:prSet>
      <dgm:spPr/>
    </dgm:pt>
    <dgm:pt modelId="{5DD7371C-D7EA-45D5-93BC-7671C2D3C0F0}" type="pres">
      <dgm:prSet presAssocID="{52C01094-90D4-4939-91D6-5B0B12FADF14}" presName="titleText2" presStyleLbl="fgAcc1" presStyleIdx="4" presStyleCnt="5" custScaleX="110285" custLinFactNeighborX="-2152" custLinFactNeighborY="16347">
        <dgm:presLayoutVars>
          <dgm:chMax val="0"/>
          <dgm:chPref val="0"/>
        </dgm:presLayoutVars>
      </dgm:prSet>
      <dgm:spPr/>
    </dgm:pt>
    <dgm:pt modelId="{4D68F054-E801-4FF8-B0D1-5DC90AB89688}" type="pres">
      <dgm:prSet presAssocID="{52C01094-90D4-4939-91D6-5B0B12FADF14}" presName="rootConnector" presStyleLbl="node2" presStyleIdx="0" presStyleCnt="0"/>
      <dgm:spPr/>
    </dgm:pt>
    <dgm:pt modelId="{E0332D3E-6DC8-430A-9FE6-82FC09886A4A}" type="pres">
      <dgm:prSet presAssocID="{52C01094-90D4-4939-91D6-5B0B12FADF14}" presName="hierChild4" presStyleCnt="0"/>
      <dgm:spPr/>
    </dgm:pt>
    <dgm:pt modelId="{2C2E37F8-9DAE-469F-B803-D951738F81A7}" type="pres">
      <dgm:prSet presAssocID="{52C01094-90D4-4939-91D6-5B0B12FADF14}" presName="hierChild5" presStyleCnt="0"/>
      <dgm:spPr/>
    </dgm:pt>
    <dgm:pt modelId="{DFA15612-B4AC-4087-8418-62BE554632C2}" type="pres">
      <dgm:prSet presAssocID="{6EC8A037-1968-43EA-9E17-EF77E0674552}" presName="hierChild3" presStyleCnt="0"/>
      <dgm:spPr/>
    </dgm:pt>
  </dgm:ptLst>
  <dgm:cxnLst>
    <dgm:cxn modelId="{1E7A0412-F663-474C-AE42-43C5CFBA52A0}" type="presOf" srcId="{C725EE3B-AB06-4CF1-8DF3-FDF4CAF5C364}" destId="{870AF631-577F-4EC2-9558-6A1D493A78FB}" srcOrd="1" destOrd="0" presId="urn:microsoft.com/office/officeart/2008/layout/NameandTitleOrganizationalChart"/>
    <dgm:cxn modelId="{AED93213-1807-465A-B038-735B3D28B663}" srcId="{C725EE3B-AB06-4CF1-8DF3-FDF4CAF5C364}" destId="{058DA776-9FD1-4CA1-A71F-0A61C78C91DE}" srcOrd="0" destOrd="0" parTransId="{76E6D5CE-6B6B-45EE-ACF1-54C07B2842EA}" sibTransId="{D525BB88-5255-4663-ADA7-B792EB8413E4}"/>
    <dgm:cxn modelId="{AD7F8513-A237-4597-8405-66B04A2C7A3A}" type="presOf" srcId="{BB4D3359-9FD8-4E1B-B68E-FFAAA20E0783}" destId="{B1220F3B-82AA-4D65-956E-1DCF12C9FCF0}" srcOrd="0" destOrd="0" presId="urn:microsoft.com/office/officeart/2008/layout/NameandTitleOrganizationalChart"/>
    <dgm:cxn modelId="{CA5CA216-FE4E-4610-964E-46C1C3BED536}" type="presOf" srcId="{058DA776-9FD1-4CA1-A71F-0A61C78C91DE}" destId="{02019D0E-E540-4C63-ABFB-538DA00CCDAD}" srcOrd="1" destOrd="0" presId="urn:microsoft.com/office/officeart/2008/layout/NameandTitleOrganizationalChart"/>
    <dgm:cxn modelId="{711E7E1A-32C9-472A-83CB-D56C03806D94}" srcId="{D6C5616D-04C9-434A-8B1C-04B8661AD632}" destId="{6EC8A037-1968-43EA-9E17-EF77E0674552}" srcOrd="0" destOrd="0" parTransId="{13C81EED-99C2-4EFC-BF66-9848ECEFC6A3}" sibTransId="{9ACE13E4-8CC9-407D-9C51-8BFA2D1EB987}"/>
    <dgm:cxn modelId="{0A4A8721-143E-4F6A-898B-9D356EE0F87E}" type="presOf" srcId="{52A1576B-74C3-4AFE-AB18-1003090EB8E8}" destId="{5DD7371C-D7EA-45D5-93BC-7671C2D3C0F0}" srcOrd="0" destOrd="0" presId="urn:microsoft.com/office/officeart/2008/layout/NameandTitleOrganizationalChart"/>
    <dgm:cxn modelId="{D2F8E826-4628-4CBC-9619-5F1FBC90264F}" type="presOf" srcId="{6A3D38C3-2622-462E-B9E5-9DB6B9D3E62E}" destId="{C74F1186-39B4-4098-906E-353BC74DC20A}" srcOrd="0" destOrd="0" presId="urn:microsoft.com/office/officeart/2008/layout/NameandTitleOrganizationalChart"/>
    <dgm:cxn modelId="{3DF7D32D-D95E-46B3-B240-1A16F130651D}" type="presOf" srcId="{6EC8A037-1968-43EA-9E17-EF77E0674552}" destId="{0060B0B3-DAAA-49B8-B8F2-1B3158D626DA}" srcOrd="1" destOrd="0" presId="urn:microsoft.com/office/officeart/2008/layout/NameandTitleOrganizationalChart"/>
    <dgm:cxn modelId="{A087AD49-5F66-40C4-9FDB-B77BBB56A5BB}" type="presOf" srcId="{058DA776-9FD1-4CA1-A71F-0A61C78C91DE}" destId="{B7031017-9888-40C1-B6F1-47E61D949AED}" srcOrd="0" destOrd="0" presId="urn:microsoft.com/office/officeart/2008/layout/NameandTitleOrganizationalChart"/>
    <dgm:cxn modelId="{70C6C351-13FC-4A74-A652-5A20B1C91D9D}" type="presOf" srcId="{1A23876C-4305-4047-AC73-755D20A76DF4}" destId="{E6529715-4D5E-4515-AF47-782C0434C040}" srcOrd="0" destOrd="0" presId="urn:microsoft.com/office/officeart/2008/layout/NameandTitleOrganizationalChart"/>
    <dgm:cxn modelId="{849B075B-8D9A-40CA-9A45-F67CA1B921CB}" type="presOf" srcId="{FBF9032D-55A9-4420-B516-B57023663CD8}" destId="{F27DFD09-C9A2-4AE3-B505-5F2D1C3BD6AF}" srcOrd="0" destOrd="0" presId="urn:microsoft.com/office/officeart/2008/layout/NameandTitleOrganizationalChart"/>
    <dgm:cxn modelId="{8EF7045E-E01C-4619-9882-65A0FD70ABCD}" srcId="{6EC8A037-1968-43EA-9E17-EF77E0674552}" destId="{C725EE3B-AB06-4CF1-8DF3-FDF4CAF5C364}" srcOrd="1" destOrd="0" parTransId="{FBF9032D-55A9-4420-B516-B57023663CD8}" sibTransId="{BB4D3359-9FD8-4E1B-B68E-FFAAA20E0783}"/>
    <dgm:cxn modelId="{637B176E-CA5E-4438-A7BF-AD0129038B61}" type="presOf" srcId="{6A3D38C3-2622-462E-B9E5-9DB6B9D3E62E}" destId="{EC012DA9-A13E-4924-9660-8506570790FE}" srcOrd="1" destOrd="0" presId="urn:microsoft.com/office/officeart/2008/layout/NameandTitleOrganizationalChart"/>
    <dgm:cxn modelId="{EAA66A7F-2CE2-4F88-8967-DD664A123FC8}" type="presOf" srcId="{52C01094-90D4-4939-91D6-5B0B12FADF14}" destId="{5EE42CEC-DDE6-4780-B046-4D547BF738C4}" srcOrd="0" destOrd="0" presId="urn:microsoft.com/office/officeart/2008/layout/NameandTitleOrganizationalChart"/>
    <dgm:cxn modelId="{FB9B2381-C15D-411D-9518-91E688C92EC3}" type="presOf" srcId="{6EC8A037-1968-43EA-9E17-EF77E0674552}" destId="{B1E8B792-3923-4C9E-85B4-8D1A39D9D9C4}" srcOrd="0" destOrd="0" presId="urn:microsoft.com/office/officeart/2008/layout/NameandTitleOrganizationalChart"/>
    <dgm:cxn modelId="{90D44C84-D265-493E-B15A-E5BE7EE8B5CD}" type="presOf" srcId="{F5181F48-BE5C-431B-930B-D618FC1A9D4B}" destId="{87332E51-02A2-4CDF-958F-A6458A57EFF0}" srcOrd="1" destOrd="0" presId="urn:microsoft.com/office/officeart/2008/layout/NameandTitleOrganizationalChart"/>
    <dgm:cxn modelId="{48EDC989-8A60-4076-9FB9-F29CBA3591FD}" type="presOf" srcId="{D525BB88-5255-4663-ADA7-B792EB8413E4}" destId="{73CFE578-923D-4B0D-A1EB-B3C91B9A82A3}" srcOrd="0" destOrd="0" presId="urn:microsoft.com/office/officeart/2008/layout/NameandTitleOrganizationalChart"/>
    <dgm:cxn modelId="{D204818C-7CC6-4229-8221-4957920BE172}" type="presOf" srcId="{82E1F6AE-94C3-40EF-A890-AFFA1E624046}" destId="{880CFA93-1414-4622-B246-67674B206259}" srcOrd="0" destOrd="0" presId="urn:microsoft.com/office/officeart/2008/layout/NameandTitleOrganizationalChart"/>
    <dgm:cxn modelId="{384C399D-1211-4E0B-86C5-3B4211DA718C}" srcId="{6EC8A037-1968-43EA-9E17-EF77E0674552}" destId="{F5181F48-BE5C-431B-930B-D618FC1A9D4B}" srcOrd="0" destOrd="0" parTransId="{82E1F6AE-94C3-40EF-A890-AFFA1E624046}" sibTransId="{600CA77B-4B7B-4705-8068-A280587EE567}"/>
    <dgm:cxn modelId="{EB7F8B9D-A51F-49CD-8CC5-389874F11E7B}" type="presOf" srcId="{C725EE3B-AB06-4CF1-8DF3-FDF4CAF5C364}" destId="{29465D7A-6333-4A4D-889B-8913CEC1F7B3}" srcOrd="0" destOrd="0" presId="urn:microsoft.com/office/officeart/2008/layout/NameandTitleOrganizationalChart"/>
    <dgm:cxn modelId="{6034F0BB-FA15-4943-B082-097708F856F8}" type="presOf" srcId="{9ACE13E4-8CC9-407D-9C51-8BFA2D1EB987}" destId="{6D561F6C-596F-4584-8203-1DF184733E02}" srcOrd="0" destOrd="0" presId="urn:microsoft.com/office/officeart/2008/layout/NameandTitleOrganizationalChart"/>
    <dgm:cxn modelId="{A08547BE-B020-498E-870A-1F11720A90BB}" type="presOf" srcId="{071FA883-E306-4187-AAC0-1E1E45695956}" destId="{AB4E6593-0A85-4C0B-86C2-BFF715ABF31A}" srcOrd="0" destOrd="0" presId="urn:microsoft.com/office/officeart/2008/layout/NameandTitleOrganizationalChart"/>
    <dgm:cxn modelId="{B7D7ADC8-3594-4629-B1E4-29E564E78C4A}" type="presOf" srcId="{F5181F48-BE5C-431B-930B-D618FC1A9D4B}" destId="{546C6E20-793A-4F43-8725-AB10AED24E37}" srcOrd="0" destOrd="0" presId="urn:microsoft.com/office/officeart/2008/layout/NameandTitleOrganizationalChart"/>
    <dgm:cxn modelId="{9BA9A4D2-D072-412B-AD8F-44E4C295862F}" type="presOf" srcId="{D6C5616D-04C9-434A-8B1C-04B8661AD632}" destId="{FBE95023-9CD3-4E3D-938A-BE5F31C76236}" srcOrd="0" destOrd="0" presId="urn:microsoft.com/office/officeart/2008/layout/NameandTitleOrganizationalChart"/>
    <dgm:cxn modelId="{ABAAA3E9-9EEF-4A71-8F29-D0BEFC9D3819}" type="presOf" srcId="{600CA77B-4B7B-4705-8068-A280587EE567}" destId="{70D4433C-F910-4AA7-A1C5-5D947AFE71F3}" srcOrd="0" destOrd="0" presId="urn:microsoft.com/office/officeart/2008/layout/NameandTitleOrganizationalChart"/>
    <dgm:cxn modelId="{2BC678EE-23AD-4082-B91E-C88987041B0A}" type="presOf" srcId="{76E6D5CE-6B6B-45EE-ACF1-54C07B2842EA}" destId="{92F96303-0520-48BE-A195-8C9D2E7EA7D3}" srcOrd="0" destOrd="0" presId="urn:microsoft.com/office/officeart/2008/layout/NameandTitleOrganizationalChart"/>
    <dgm:cxn modelId="{4F9EFEF7-F8BD-4AB3-BC8A-C84F04F71C9E}" type="presOf" srcId="{52C01094-90D4-4939-91D6-5B0B12FADF14}" destId="{4D68F054-E801-4FF8-B0D1-5DC90AB89688}" srcOrd="1" destOrd="0" presId="urn:microsoft.com/office/officeart/2008/layout/NameandTitleOrganizationalChart"/>
    <dgm:cxn modelId="{40937DFC-BA91-4F8A-8C39-B3422BCF5AA3}" srcId="{F5181F48-BE5C-431B-930B-D618FC1A9D4B}" destId="{6A3D38C3-2622-462E-B9E5-9DB6B9D3E62E}" srcOrd="0" destOrd="0" parTransId="{1A23876C-4305-4047-AC73-755D20A76DF4}" sibTransId="{3E64EEE0-1504-4F60-BBD4-60C08D82BF19}"/>
    <dgm:cxn modelId="{179B6EFD-AA7A-45B4-BCFB-E4B8FD07FBB9}" type="presOf" srcId="{3E64EEE0-1504-4F60-BBD4-60C08D82BF19}" destId="{192389E2-18CC-442C-98BE-99E17976F2A3}" srcOrd="0" destOrd="0" presId="urn:microsoft.com/office/officeart/2008/layout/NameandTitleOrganizationalChart"/>
    <dgm:cxn modelId="{8EA357FE-B0CE-47DA-9D7C-12AAA75BECC0}" srcId="{6EC8A037-1968-43EA-9E17-EF77E0674552}" destId="{52C01094-90D4-4939-91D6-5B0B12FADF14}" srcOrd="2" destOrd="0" parTransId="{071FA883-E306-4187-AAC0-1E1E45695956}" sibTransId="{52A1576B-74C3-4AFE-AB18-1003090EB8E8}"/>
    <dgm:cxn modelId="{6FA76060-7A71-43A6-8099-E4F23F07B1AF}" type="presParOf" srcId="{FBE95023-9CD3-4E3D-938A-BE5F31C76236}" destId="{F8038863-6F03-4FA1-AC36-B2526747B0DF}" srcOrd="0" destOrd="0" presId="urn:microsoft.com/office/officeart/2008/layout/NameandTitleOrganizationalChart"/>
    <dgm:cxn modelId="{4995FE31-6472-4B19-9DD6-7701532F89D5}" type="presParOf" srcId="{F8038863-6F03-4FA1-AC36-B2526747B0DF}" destId="{B254C8E9-471F-4F0E-B5B0-ECD26CF5A291}" srcOrd="0" destOrd="0" presId="urn:microsoft.com/office/officeart/2008/layout/NameandTitleOrganizationalChart"/>
    <dgm:cxn modelId="{65592B14-B830-4DA0-BF0A-7BAD0B9FDB6C}" type="presParOf" srcId="{B254C8E9-471F-4F0E-B5B0-ECD26CF5A291}" destId="{B1E8B792-3923-4C9E-85B4-8D1A39D9D9C4}" srcOrd="0" destOrd="0" presId="urn:microsoft.com/office/officeart/2008/layout/NameandTitleOrganizationalChart"/>
    <dgm:cxn modelId="{1A96175F-123C-4D3A-BAEF-67ECF18144FA}" type="presParOf" srcId="{B254C8E9-471F-4F0E-B5B0-ECD26CF5A291}" destId="{6D561F6C-596F-4584-8203-1DF184733E02}" srcOrd="1" destOrd="0" presId="urn:microsoft.com/office/officeart/2008/layout/NameandTitleOrganizationalChart"/>
    <dgm:cxn modelId="{EBAFF9FA-D7CC-403A-9FF9-50F1D2C82482}" type="presParOf" srcId="{B254C8E9-471F-4F0E-B5B0-ECD26CF5A291}" destId="{0060B0B3-DAAA-49B8-B8F2-1B3158D626DA}" srcOrd="2" destOrd="0" presId="urn:microsoft.com/office/officeart/2008/layout/NameandTitleOrganizationalChart"/>
    <dgm:cxn modelId="{EAFDFF04-B153-431B-A50B-D3CF164909CB}" type="presParOf" srcId="{F8038863-6F03-4FA1-AC36-B2526747B0DF}" destId="{76A07264-9871-4F49-8934-42C065A346A9}" srcOrd="1" destOrd="0" presId="urn:microsoft.com/office/officeart/2008/layout/NameandTitleOrganizationalChart"/>
    <dgm:cxn modelId="{C32BAF28-A82A-4404-8B94-200BC0C457A8}" type="presParOf" srcId="{76A07264-9871-4F49-8934-42C065A346A9}" destId="{880CFA93-1414-4622-B246-67674B206259}" srcOrd="0" destOrd="0" presId="urn:microsoft.com/office/officeart/2008/layout/NameandTitleOrganizationalChart"/>
    <dgm:cxn modelId="{8B454264-5190-4E68-AB5C-5EABB48C9F93}" type="presParOf" srcId="{76A07264-9871-4F49-8934-42C065A346A9}" destId="{ADF2DE3C-2D52-460D-A788-B1F0C9752D61}" srcOrd="1" destOrd="0" presId="urn:microsoft.com/office/officeart/2008/layout/NameandTitleOrganizationalChart"/>
    <dgm:cxn modelId="{7B590980-0049-45CC-BDC4-CDB1C360A401}" type="presParOf" srcId="{ADF2DE3C-2D52-460D-A788-B1F0C9752D61}" destId="{E60C0C18-404F-454B-8CB9-52E3ABFF4914}" srcOrd="0" destOrd="0" presId="urn:microsoft.com/office/officeart/2008/layout/NameandTitleOrganizationalChart"/>
    <dgm:cxn modelId="{A695ADD8-E0AC-425F-97B5-5F96CF39E491}" type="presParOf" srcId="{E60C0C18-404F-454B-8CB9-52E3ABFF4914}" destId="{546C6E20-793A-4F43-8725-AB10AED24E37}" srcOrd="0" destOrd="0" presId="urn:microsoft.com/office/officeart/2008/layout/NameandTitleOrganizationalChart"/>
    <dgm:cxn modelId="{02DD7BF1-230A-4031-A43D-A6D3A6234117}" type="presParOf" srcId="{E60C0C18-404F-454B-8CB9-52E3ABFF4914}" destId="{70D4433C-F910-4AA7-A1C5-5D947AFE71F3}" srcOrd="1" destOrd="0" presId="urn:microsoft.com/office/officeart/2008/layout/NameandTitleOrganizationalChart"/>
    <dgm:cxn modelId="{47FB9913-1432-4BC9-820A-5D285A349611}" type="presParOf" srcId="{E60C0C18-404F-454B-8CB9-52E3ABFF4914}" destId="{87332E51-02A2-4CDF-958F-A6458A57EFF0}" srcOrd="2" destOrd="0" presId="urn:microsoft.com/office/officeart/2008/layout/NameandTitleOrganizationalChart"/>
    <dgm:cxn modelId="{9CCC22EC-B2BD-410B-9518-F44FE84ADF5C}" type="presParOf" srcId="{ADF2DE3C-2D52-460D-A788-B1F0C9752D61}" destId="{24003E64-7674-4443-AD6B-90EA31820037}" srcOrd="1" destOrd="0" presId="urn:microsoft.com/office/officeart/2008/layout/NameandTitleOrganizationalChart"/>
    <dgm:cxn modelId="{525C8812-5E9D-4075-A23E-229FA5843FA5}" type="presParOf" srcId="{24003E64-7674-4443-AD6B-90EA31820037}" destId="{E6529715-4D5E-4515-AF47-782C0434C040}" srcOrd="0" destOrd="0" presId="urn:microsoft.com/office/officeart/2008/layout/NameandTitleOrganizationalChart"/>
    <dgm:cxn modelId="{6D7C2691-0BDF-4CF1-B19E-F7A23CFE843E}" type="presParOf" srcId="{24003E64-7674-4443-AD6B-90EA31820037}" destId="{AFB72D17-A0A9-450A-9FCF-65001FA74DA9}" srcOrd="1" destOrd="0" presId="urn:microsoft.com/office/officeart/2008/layout/NameandTitleOrganizationalChart"/>
    <dgm:cxn modelId="{3548D08C-FBE1-4059-A9E7-F17726C0E9E6}" type="presParOf" srcId="{AFB72D17-A0A9-450A-9FCF-65001FA74DA9}" destId="{AAA758C9-3443-4F60-A4D8-3E5BCF2291CD}" srcOrd="0" destOrd="0" presId="urn:microsoft.com/office/officeart/2008/layout/NameandTitleOrganizationalChart"/>
    <dgm:cxn modelId="{DEF7A4B4-B4DD-4D97-9E5E-53DCC2863A62}" type="presParOf" srcId="{AAA758C9-3443-4F60-A4D8-3E5BCF2291CD}" destId="{C74F1186-39B4-4098-906E-353BC74DC20A}" srcOrd="0" destOrd="0" presId="urn:microsoft.com/office/officeart/2008/layout/NameandTitleOrganizationalChart"/>
    <dgm:cxn modelId="{73F89F44-D73F-4872-8FAC-6D2047C69359}" type="presParOf" srcId="{AAA758C9-3443-4F60-A4D8-3E5BCF2291CD}" destId="{192389E2-18CC-442C-98BE-99E17976F2A3}" srcOrd="1" destOrd="0" presId="urn:microsoft.com/office/officeart/2008/layout/NameandTitleOrganizationalChart"/>
    <dgm:cxn modelId="{25F0EDE5-958D-4BFC-A799-26076104634B}" type="presParOf" srcId="{AAA758C9-3443-4F60-A4D8-3E5BCF2291CD}" destId="{EC012DA9-A13E-4924-9660-8506570790FE}" srcOrd="2" destOrd="0" presId="urn:microsoft.com/office/officeart/2008/layout/NameandTitleOrganizationalChart"/>
    <dgm:cxn modelId="{24D2E3CE-F6AF-45E1-935C-08E46041E7F8}" type="presParOf" srcId="{AFB72D17-A0A9-450A-9FCF-65001FA74DA9}" destId="{3487A87B-4BED-4994-BD28-3F3DDF12DD5F}" srcOrd="1" destOrd="0" presId="urn:microsoft.com/office/officeart/2008/layout/NameandTitleOrganizationalChart"/>
    <dgm:cxn modelId="{9DAF9C1F-1AE3-49FD-ADDF-054AA8282D66}" type="presParOf" srcId="{AFB72D17-A0A9-450A-9FCF-65001FA74DA9}" destId="{3A8B6CEA-B61B-477E-B374-B57D66A72C34}" srcOrd="2" destOrd="0" presId="urn:microsoft.com/office/officeart/2008/layout/NameandTitleOrganizationalChart"/>
    <dgm:cxn modelId="{43A9FE4D-F32B-4AAC-9761-D8F0E1FB6629}" type="presParOf" srcId="{ADF2DE3C-2D52-460D-A788-B1F0C9752D61}" destId="{1D0EFBEC-6D17-47F7-BF5E-18A4DF731099}" srcOrd="2" destOrd="0" presId="urn:microsoft.com/office/officeart/2008/layout/NameandTitleOrganizationalChart"/>
    <dgm:cxn modelId="{9DD85587-B1DB-4ADD-9A0D-9006269E8160}" type="presParOf" srcId="{76A07264-9871-4F49-8934-42C065A346A9}" destId="{F27DFD09-C9A2-4AE3-B505-5F2D1C3BD6AF}" srcOrd="2" destOrd="0" presId="urn:microsoft.com/office/officeart/2008/layout/NameandTitleOrganizationalChart"/>
    <dgm:cxn modelId="{E1877A90-2DF3-45C9-BA2B-433D8A14553F}" type="presParOf" srcId="{76A07264-9871-4F49-8934-42C065A346A9}" destId="{868550E4-548C-4247-A505-9085F8338F11}" srcOrd="3" destOrd="0" presId="urn:microsoft.com/office/officeart/2008/layout/NameandTitleOrganizationalChart"/>
    <dgm:cxn modelId="{E8A028E5-D0DF-482C-836E-DA5CCD8BF243}" type="presParOf" srcId="{868550E4-548C-4247-A505-9085F8338F11}" destId="{97A2B2A5-64A5-4015-870E-EEC5FC0F1EED}" srcOrd="0" destOrd="0" presId="urn:microsoft.com/office/officeart/2008/layout/NameandTitleOrganizationalChart"/>
    <dgm:cxn modelId="{D515513C-0CD1-4B86-9424-AE813ABE9855}" type="presParOf" srcId="{97A2B2A5-64A5-4015-870E-EEC5FC0F1EED}" destId="{29465D7A-6333-4A4D-889B-8913CEC1F7B3}" srcOrd="0" destOrd="0" presId="urn:microsoft.com/office/officeart/2008/layout/NameandTitleOrganizationalChart"/>
    <dgm:cxn modelId="{917BE122-3699-4327-AA53-BE76AA5C4FB8}" type="presParOf" srcId="{97A2B2A5-64A5-4015-870E-EEC5FC0F1EED}" destId="{B1220F3B-82AA-4D65-956E-1DCF12C9FCF0}" srcOrd="1" destOrd="0" presId="urn:microsoft.com/office/officeart/2008/layout/NameandTitleOrganizationalChart"/>
    <dgm:cxn modelId="{EEDFF6E0-6B28-411A-80A9-E94C1DD7F5E9}" type="presParOf" srcId="{97A2B2A5-64A5-4015-870E-EEC5FC0F1EED}" destId="{870AF631-577F-4EC2-9558-6A1D493A78FB}" srcOrd="2" destOrd="0" presId="urn:microsoft.com/office/officeart/2008/layout/NameandTitleOrganizationalChart"/>
    <dgm:cxn modelId="{D9508005-2DB5-40E3-B098-815154F363B0}" type="presParOf" srcId="{868550E4-548C-4247-A505-9085F8338F11}" destId="{5E2D6699-5527-4981-82AF-74C750B7862D}" srcOrd="1" destOrd="0" presId="urn:microsoft.com/office/officeart/2008/layout/NameandTitleOrganizationalChart"/>
    <dgm:cxn modelId="{BC0D5EA8-F881-4566-AAD6-0559B2401837}" type="presParOf" srcId="{5E2D6699-5527-4981-82AF-74C750B7862D}" destId="{92F96303-0520-48BE-A195-8C9D2E7EA7D3}" srcOrd="0" destOrd="0" presId="urn:microsoft.com/office/officeart/2008/layout/NameandTitleOrganizationalChart"/>
    <dgm:cxn modelId="{DF9AE837-8BF5-4941-B6DD-852C2B674E61}" type="presParOf" srcId="{5E2D6699-5527-4981-82AF-74C750B7862D}" destId="{E31D361C-08A6-4FD3-A089-F057608D1B74}" srcOrd="1" destOrd="0" presId="urn:microsoft.com/office/officeart/2008/layout/NameandTitleOrganizationalChart"/>
    <dgm:cxn modelId="{011AF9F6-830F-4F52-8D07-3541FB85CB3F}" type="presParOf" srcId="{E31D361C-08A6-4FD3-A089-F057608D1B74}" destId="{B9F02E14-DC57-4102-A650-294A10702204}" srcOrd="0" destOrd="0" presId="urn:microsoft.com/office/officeart/2008/layout/NameandTitleOrganizationalChart"/>
    <dgm:cxn modelId="{9AC671D6-22A8-4EE7-A93E-7FD36A7B0138}" type="presParOf" srcId="{B9F02E14-DC57-4102-A650-294A10702204}" destId="{B7031017-9888-40C1-B6F1-47E61D949AED}" srcOrd="0" destOrd="0" presId="urn:microsoft.com/office/officeart/2008/layout/NameandTitleOrganizationalChart"/>
    <dgm:cxn modelId="{1D2BFFE0-0757-4A3B-95CF-32B8344E3AAF}" type="presParOf" srcId="{B9F02E14-DC57-4102-A650-294A10702204}" destId="{73CFE578-923D-4B0D-A1EB-B3C91B9A82A3}" srcOrd="1" destOrd="0" presId="urn:microsoft.com/office/officeart/2008/layout/NameandTitleOrganizationalChart"/>
    <dgm:cxn modelId="{B5A62D8F-74BA-4F57-B005-FBB9F5635BEC}" type="presParOf" srcId="{B9F02E14-DC57-4102-A650-294A10702204}" destId="{02019D0E-E540-4C63-ABFB-538DA00CCDAD}" srcOrd="2" destOrd="0" presId="urn:microsoft.com/office/officeart/2008/layout/NameandTitleOrganizationalChart"/>
    <dgm:cxn modelId="{37FACD5D-A5DB-4856-9A57-A933BA19FC63}" type="presParOf" srcId="{E31D361C-08A6-4FD3-A089-F057608D1B74}" destId="{BC3A3CCC-9F47-4348-9402-7149FCAB0D03}" srcOrd="1" destOrd="0" presId="urn:microsoft.com/office/officeart/2008/layout/NameandTitleOrganizationalChart"/>
    <dgm:cxn modelId="{5DD4DD58-763E-4895-B3DC-CF6B826CE623}" type="presParOf" srcId="{E31D361C-08A6-4FD3-A089-F057608D1B74}" destId="{698A7B03-CCAC-474E-A90D-9EAB2D92A976}" srcOrd="2" destOrd="0" presId="urn:microsoft.com/office/officeart/2008/layout/NameandTitleOrganizationalChart"/>
    <dgm:cxn modelId="{E4DDC926-CC97-4ED1-958A-B426AE7AB937}" type="presParOf" srcId="{868550E4-548C-4247-A505-9085F8338F11}" destId="{00904DE9-6CF0-483B-AFF3-B76E1128A1DE}" srcOrd="2" destOrd="0" presId="urn:microsoft.com/office/officeart/2008/layout/NameandTitleOrganizationalChart"/>
    <dgm:cxn modelId="{29272C5C-BD02-45C6-96A3-D4E1134BFF48}" type="presParOf" srcId="{76A07264-9871-4F49-8934-42C065A346A9}" destId="{AB4E6593-0A85-4C0B-86C2-BFF715ABF31A}" srcOrd="4" destOrd="0" presId="urn:microsoft.com/office/officeart/2008/layout/NameandTitleOrganizationalChart"/>
    <dgm:cxn modelId="{95159751-1C01-4AC8-BC55-0CF39904B7FD}" type="presParOf" srcId="{76A07264-9871-4F49-8934-42C065A346A9}" destId="{7129CE85-3BAA-4B71-A988-F6E6E1555D41}" srcOrd="5" destOrd="0" presId="urn:microsoft.com/office/officeart/2008/layout/NameandTitleOrganizationalChart"/>
    <dgm:cxn modelId="{E9BB17A2-D29F-4E79-80AF-CF5F2AB03156}" type="presParOf" srcId="{7129CE85-3BAA-4B71-A988-F6E6E1555D41}" destId="{505FB45C-0A43-43C9-8241-6E168574DE7E}" srcOrd="0" destOrd="0" presId="urn:microsoft.com/office/officeart/2008/layout/NameandTitleOrganizationalChart"/>
    <dgm:cxn modelId="{71F7B94F-C5F7-4E5B-BBF8-2BDA01602BB9}" type="presParOf" srcId="{505FB45C-0A43-43C9-8241-6E168574DE7E}" destId="{5EE42CEC-DDE6-4780-B046-4D547BF738C4}" srcOrd="0" destOrd="0" presId="urn:microsoft.com/office/officeart/2008/layout/NameandTitleOrganizationalChart"/>
    <dgm:cxn modelId="{6634B9E1-8DA4-4E03-BAE0-AEFA9076D2A6}" type="presParOf" srcId="{505FB45C-0A43-43C9-8241-6E168574DE7E}" destId="{5DD7371C-D7EA-45D5-93BC-7671C2D3C0F0}" srcOrd="1" destOrd="0" presId="urn:microsoft.com/office/officeart/2008/layout/NameandTitleOrganizationalChart"/>
    <dgm:cxn modelId="{EB5EF5DF-246D-4B82-AFA3-8F074D4B9CE6}" type="presParOf" srcId="{505FB45C-0A43-43C9-8241-6E168574DE7E}" destId="{4D68F054-E801-4FF8-B0D1-5DC90AB89688}" srcOrd="2" destOrd="0" presId="urn:microsoft.com/office/officeart/2008/layout/NameandTitleOrganizationalChart"/>
    <dgm:cxn modelId="{53854876-A23B-403B-95AB-7189D3F233BE}" type="presParOf" srcId="{7129CE85-3BAA-4B71-A988-F6E6E1555D41}" destId="{E0332D3E-6DC8-430A-9FE6-82FC09886A4A}" srcOrd="1" destOrd="0" presId="urn:microsoft.com/office/officeart/2008/layout/NameandTitleOrganizationalChart"/>
    <dgm:cxn modelId="{0D220E95-652D-4129-8C69-A797AF383192}" type="presParOf" srcId="{7129CE85-3BAA-4B71-A988-F6E6E1555D41}" destId="{2C2E37F8-9DAE-469F-B803-D951738F81A7}" srcOrd="2" destOrd="0" presId="urn:microsoft.com/office/officeart/2008/layout/NameandTitleOrganizationalChart"/>
    <dgm:cxn modelId="{F24F9A41-2BF3-43B7-BB3F-59BAD87B20A9}" type="presParOf" srcId="{F8038863-6F03-4FA1-AC36-B2526747B0DF}" destId="{DFA15612-B4AC-4087-8418-62BE554632C2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E5CA844-8DEB-44AD-8ED7-9D111C9C8183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04F97A4-A5FE-4D06-ABEB-E47A89ACE22C}">
      <dgm:prSet phldrT="[Текст]" custT="1"/>
      <dgm:spPr>
        <a:solidFill>
          <a:srgbClr val="00B0F0"/>
        </a:solidFill>
      </dgm:spPr>
      <dgm:t>
        <a:bodyPr/>
        <a:lstStyle/>
        <a:p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кардинальных изменений в межведомственном взаимодействии</a:t>
          </a:r>
        </a:p>
        <a:p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69CDBC-F2EA-4692-8B3B-F5B1EAA67B2E}" type="parTrans" cxnId="{58B7E426-1E84-426E-8EFF-AA874ABEC3E8}">
      <dgm:prSet/>
      <dgm:spPr/>
      <dgm:t>
        <a:bodyPr/>
        <a:lstStyle/>
        <a:p>
          <a:endParaRPr lang="ru-RU"/>
        </a:p>
      </dgm:t>
    </dgm:pt>
    <dgm:pt modelId="{B31887B1-AC3B-49F3-8787-64C3E81B3475}" type="sibTrans" cxnId="{58B7E426-1E84-426E-8EFF-AA874ABEC3E8}">
      <dgm:prSet/>
      <dgm:spPr/>
      <dgm:t>
        <a:bodyPr/>
        <a:lstStyle/>
        <a:p>
          <a:endParaRPr lang="ru-RU"/>
        </a:p>
      </dgm:t>
    </dgm:pt>
    <dgm:pt modelId="{5A892AEE-9EBD-4603-9786-94B347122B03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 сокращения/исключения зависимости граждан от многократных хождений по госучреждениям</a:t>
          </a:r>
        </a:p>
      </dgm:t>
    </dgm:pt>
    <dgm:pt modelId="{30246342-E843-43AE-8821-8DB24FF79740}" type="parTrans" cxnId="{0F250192-1D1E-46EE-AE19-0C8281E00D2C}">
      <dgm:prSet/>
      <dgm:spPr/>
      <dgm:t>
        <a:bodyPr/>
        <a:lstStyle/>
        <a:p>
          <a:endParaRPr lang="ru-RU"/>
        </a:p>
      </dgm:t>
    </dgm:pt>
    <dgm:pt modelId="{55590E2F-234B-4D1B-9C21-AD3355572FA4}" type="sibTrans" cxnId="{0F250192-1D1E-46EE-AE19-0C8281E00D2C}">
      <dgm:prSet/>
      <dgm:spPr/>
      <dgm:t>
        <a:bodyPr/>
        <a:lstStyle/>
        <a:p>
          <a:endParaRPr lang="ru-RU"/>
        </a:p>
      </dgm:t>
    </dgm:pt>
    <dgm:pt modelId="{C7B64299-F097-43AB-A611-B1E41606122C}">
      <dgm:prSet phldrT="[Текст]" custT="1"/>
      <dgm:spPr>
        <a:solidFill>
          <a:srgbClr val="00B0F0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стремления совершенствования предоставления услуг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(напр.: уменьшение кол-ва документов)</a:t>
          </a:r>
        </a:p>
      </dgm:t>
    </dgm:pt>
    <dgm:pt modelId="{D4C20E9C-B559-4AE9-B047-E4F1B37D4477}" type="parTrans" cxnId="{C612FAC4-7D97-459D-A9BE-7A5B7AC73431}">
      <dgm:prSet/>
      <dgm:spPr/>
      <dgm:t>
        <a:bodyPr/>
        <a:lstStyle/>
        <a:p>
          <a:endParaRPr lang="ru-RU"/>
        </a:p>
      </dgm:t>
    </dgm:pt>
    <dgm:pt modelId="{6C954E54-2F5C-44A7-A867-7E0A371B5F4C}" type="sibTrans" cxnId="{C612FAC4-7D97-459D-A9BE-7A5B7AC73431}">
      <dgm:prSet/>
      <dgm:spPr/>
      <dgm:t>
        <a:bodyPr/>
        <a:lstStyle/>
        <a:p>
          <a:endParaRPr lang="ru-RU"/>
        </a:p>
      </dgm:t>
    </dgm:pt>
    <dgm:pt modelId="{5B301EAB-BE7C-4DFD-9EFC-860DAC1A5E84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согласования с территориальными органами при разработке стандарта/регламента</a:t>
          </a:r>
        </a:p>
      </dgm:t>
    </dgm:pt>
    <dgm:pt modelId="{924F2F51-EE9E-4FDB-A288-089ABE0A7B74}" type="parTrans" cxnId="{3E81EE21-4B0B-476A-940A-C3825CBB4F47}">
      <dgm:prSet/>
      <dgm:spPr/>
      <dgm:t>
        <a:bodyPr/>
        <a:lstStyle/>
        <a:p>
          <a:endParaRPr lang="ru-RU"/>
        </a:p>
      </dgm:t>
    </dgm:pt>
    <dgm:pt modelId="{449D84AD-9CA8-49B4-BA30-4798440D1CE4}" type="sibTrans" cxnId="{3E81EE21-4B0B-476A-940A-C3825CBB4F47}">
      <dgm:prSet/>
      <dgm:spPr/>
      <dgm:t>
        <a:bodyPr/>
        <a:lstStyle/>
        <a:p>
          <a:endParaRPr lang="ru-RU"/>
        </a:p>
      </dgm:t>
    </dgm:pt>
    <dgm:pt modelId="{0E21FB29-A6AC-4AFB-886D-F3582439D1E7}">
      <dgm:prSet custT="1"/>
      <dgm:spPr>
        <a:solidFill>
          <a:srgbClr val="00B0F0"/>
        </a:solidFill>
      </dgm:spPr>
      <dgm:t>
        <a:bodyPr/>
        <a:lstStyle/>
        <a:p>
          <a:r>
            <a:rPr lang="ru-RU" sz="1800" strike="noStrik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Истребование </a:t>
          </a: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фактически дублирующих друг друга документов</a:t>
          </a:r>
          <a:endParaRPr lang="ru-RU" sz="1800" strike="noStrike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4BC6B3-4219-4F01-960F-969CA825E82D}" type="parTrans" cxnId="{96E411AC-F771-4802-A336-223D79A8CD17}">
      <dgm:prSet/>
      <dgm:spPr/>
      <dgm:t>
        <a:bodyPr/>
        <a:lstStyle/>
        <a:p>
          <a:endParaRPr lang="ru-RU"/>
        </a:p>
      </dgm:t>
    </dgm:pt>
    <dgm:pt modelId="{EFA530D8-2F8B-49A4-8903-C2143EE7811D}" type="sibTrans" cxnId="{96E411AC-F771-4802-A336-223D79A8CD17}">
      <dgm:prSet/>
      <dgm:spPr/>
      <dgm:t>
        <a:bodyPr/>
        <a:lstStyle/>
        <a:p>
          <a:endParaRPr lang="ru-RU"/>
        </a:p>
      </dgm:t>
    </dgm:pt>
    <dgm:pt modelId="{5F4A4E13-4C01-43CE-9DE1-0E8DC941816C}" type="pres">
      <dgm:prSet presAssocID="{BE5CA844-8DEB-44AD-8ED7-9D111C9C8183}" presName="Name0" presStyleCnt="0">
        <dgm:presLayoutVars>
          <dgm:dir/>
          <dgm:resizeHandles val="exact"/>
        </dgm:presLayoutVars>
      </dgm:prSet>
      <dgm:spPr/>
    </dgm:pt>
    <dgm:pt modelId="{924A3339-ACD7-4DA2-9B48-4CFA77F95EEF}" type="pres">
      <dgm:prSet presAssocID="{BE5CA844-8DEB-44AD-8ED7-9D111C9C8183}" presName="cycle" presStyleCnt="0"/>
      <dgm:spPr/>
    </dgm:pt>
    <dgm:pt modelId="{0B2E3770-65C5-43B4-8AC6-DF0CFBCF963F}" type="pres">
      <dgm:prSet presAssocID="{B04F97A4-A5FE-4D06-ABEB-E47A89ACE22C}" presName="nodeFirstNode" presStyleLbl="node1" presStyleIdx="0" presStyleCnt="5" custRadScaleRad="95827" custRadScaleInc="-2939">
        <dgm:presLayoutVars>
          <dgm:bulletEnabled val="1"/>
        </dgm:presLayoutVars>
      </dgm:prSet>
      <dgm:spPr/>
    </dgm:pt>
    <dgm:pt modelId="{65800BAF-F967-4774-A821-DF9A8BE3C9E2}" type="pres">
      <dgm:prSet presAssocID="{B31887B1-AC3B-49F3-8787-64C3E81B3475}" presName="sibTransFirstNode" presStyleLbl="bgShp" presStyleIdx="0" presStyleCnt="1" custLinFactNeighborX="-300" custLinFactNeighborY="310"/>
      <dgm:spPr/>
    </dgm:pt>
    <dgm:pt modelId="{4FC5CFC1-5DDC-415B-A1C7-630B1D37E254}" type="pres">
      <dgm:prSet presAssocID="{5A892AEE-9EBD-4603-9786-94B347122B03}" presName="nodeFollowingNodes" presStyleLbl="node1" presStyleIdx="1" presStyleCnt="5" custScaleY="103782" custRadScaleRad="99672" custRadScaleInc="9417">
        <dgm:presLayoutVars>
          <dgm:bulletEnabled val="1"/>
        </dgm:presLayoutVars>
      </dgm:prSet>
      <dgm:spPr/>
    </dgm:pt>
    <dgm:pt modelId="{66529C96-8AE7-4285-9486-0AA77368049F}" type="pres">
      <dgm:prSet presAssocID="{C7B64299-F097-43AB-A611-B1E41606122C}" presName="nodeFollowingNodes" presStyleLbl="node1" presStyleIdx="2" presStyleCnt="5" custRadScaleRad="109443" custRadScaleInc="-15365">
        <dgm:presLayoutVars>
          <dgm:bulletEnabled val="1"/>
        </dgm:presLayoutVars>
      </dgm:prSet>
      <dgm:spPr/>
    </dgm:pt>
    <dgm:pt modelId="{4773CF3F-307D-4D61-816F-BAE4DB7B857A}" type="pres">
      <dgm:prSet presAssocID="{5B301EAB-BE7C-4DFD-9EFC-860DAC1A5E84}" presName="nodeFollowingNodes" presStyleLbl="node1" presStyleIdx="3" presStyleCnt="5" custScaleY="105094" custRadScaleRad="105032" custRadScaleInc="11299">
        <dgm:presLayoutVars>
          <dgm:bulletEnabled val="1"/>
        </dgm:presLayoutVars>
      </dgm:prSet>
      <dgm:spPr/>
    </dgm:pt>
    <dgm:pt modelId="{710E5F9E-09B9-44D9-8DDC-BAE21C28D157}" type="pres">
      <dgm:prSet presAssocID="{0E21FB29-A6AC-4AFB-886D-F3582439D1E7}" presName="nodeFollowingNodes" presStyleLbl="node1" presStyleIdx="4" presStyleCnt="5" custScaleY="106327" custRadScaleRad="98964" custRadScaleInc="-9268">
        <dgm:presLayoutVars>
          <dgm:bulletEnabled val="1"/>
        </dgm:presLayoutVars>
      </dgm:prSet>
      <dgm:spPr/>
    </dgm:pt>
  </dgm:ptLst>
  <dgm:cxnLst>
    <dgm:cxn modelId="{BAB2611F-DC1E-40D9-A4EC-1C929F6FE291}" type="presOf" srcId="{B04F97A4-A5FE-4D06-ABEB-E47A89ACE22C}" destId="{0B2E3770-65C5-43B4-8AC6-DF0CFBCF963F}" srcOrd="0" destOrd="0" presId="urn:microsoft.com/office/officeart/2005/8/layout/cycle3"/>
    <dgm:cxn modelId="{3E81EE21-4B0B-476A-940A-C3825CBB4F47}" srcId="{BE5CA844-8DEB-44AD-8ED7-9D111C9C8183}" destId="{5B301EAB-BE7C-4DFD-9EFC-860DAC1A5E84}" srcOrd="3" destOrd="0" parTransId="{924F2F51-EE9E-4FDB-A288-089ABE0A7B74}" sibTransId="{449D84AD-9CA8-49B4-BA30-4798440D1CE4}"/>
    <dgm:cxn modelId="{7EEA3424-7550-4748-AFF9-A25B0B3F3804}" type="presOf" srcId="{5A892AEE-9EBD-4603-9786-94B347122B03}" destId="{4FC5CFC1-5DDC-415B-A1C7-630B1D37E254}" srcOrd="0" destOrd="0" presId="urn:microsoft.com/office/officeart/2005/8/layout/cycle3"/>
    <dgm:cxn modelId="{58B7E426-1E84-426E-8EFF-AA874ABEC3E8}" srcId="{BE5CA844-8DEB-44AD-8ED7-9D111C9C8183}" destId="{B04F97A4-A5FE-4D06-ABEB-E47A89ACE22C}" srcOrd="0" destOrd="0" parTransId="{AB69CDBC-F2EA-4692-8B3B-F5B1EAA67B2E}" sibTransId="{B31887B1-AC3B-49F3-8787-64C3E81B3475}"/>
    <dgm:cxn modelId="{8D29CA2E-3C76-4790-A062-A21ECB8DEC8E}" type="presOf" srcId="{5B301EAB-BE7C-4DFD-9EFC-860DAC1A5E84}" destId="{4773CF3F-307D-4D61-816F-BAE4DB7B857A}" srcOrd="0" destOrd="0" presId="urn:microsoft.com/office/officeart/2005/8/layout/cycle3"/>
    <dgm:cxn modelId="{AFE73443-A2E9-49CD-850A-6A94EDC3BA86}" type="presOf" srcId="{B31887B1-AC3B-49F3-8787-64C3E81B3475}" destId="{65800BAF-F967-4774-A821-DF9A8BE3C9E2}" srcOrd="0" destOrd="0" presId="urn:microsoft.com/office/officeart/2005/8/layout/cycle3"/>
    <dgm:cxn modelId="{7A3DA67F-63E3-4F05-A246-A2A9A8D4C7F0}" type="presOf" srcId="{C7B64299-F097-43AB-A611-B1E41606122C}" destId="{66529C96-8AE7-4285-9486-0AA77368049F}" srcOrd="0" destOrd="0" presId="urn:microsoft.com/office/officeart/2005/8/layout/cycle3"/>
    <dgm:cxn modelId="{27AC8C8D-F908-4C9D-AD05-88E44A3FABB3}" type="presOf" srcId="{0E21FB29-A6AC-4AFB-886D-F3582439D1E7}" destId="{710E5F9E-09B9-44D9-8DDC-BAE21C28D157}" srcOrd="0" destOrd="0" presId="urn:microsoft.com/office/officeart/2005/8/layout/cycle3"/>
    <dgm:cxn modelId="{0F250192-1D1E-46EE-AE19-0C8281E00D2C}" srcId="{BE5CA844-8DEB-44AD-8ED7-9D111C9C8183}" destId="{5A892AEE-9EBD-4603-9786-94B347122B03}" srcOrd="1" destOrd="0" parTransId="{30246342-E843-43AE-8821-8DB24FF79740}" sibTransId="{55590E2F-234B-4D1B-9C21-AD3355572FA4}"/>
    <dgm:cxn modelId="{C4BDB197-6CE8-4BE1-9A87-C21C17C22DC8}" type="presOf" srcId="{BE5CA844-8DEB-44AD-8ED7-9D111C9C8183}" destId="{5F4A4E13-4C01-43CE-9DE1-0E8DC941816C}" srcOrd="0" destOrd="0" presId="urn:microsoft.com/office/officeart/2005/8/layout/cycle3"/>
    <dgm:cxn modelId="{96E411AC-F771-4802-A336-223D79A8CD17}" srcId="{BE5CA844-8DEB-44AD-8ED7-9D111C9C8183}" destId="{0E21FB29-A6AC-4AFB-886D-F3582439D1E7}" srcOrd="4" destOrd="0" parTransId="{BE4BC6B3-4219-4F01-960F-969CA825E82D}" sibTransId="{EFA530D8-2F8B-49A4-8903-C2143EE7811D}"/>
    <dgm:cxn modelId="{C612FAC4-7D97-459D-A9BE-7A5B7AC73431}" srcId="{BE5CA844-8DEB-44AD-8ED7-9D111C9C8183}" destId="{C7B64299-F097-43AB-A611-B1E41606122C}" srcOrd="2" destOrd="0" parTransId="{D4C20E9C-B559-4AE9-B047-E4F1B37D4477}" sibTransId="{6C954E54-2F5C-44A7-A867-7E0A371B5F4C}"/>
    <dgm:cxn modelId="{A58D7A53-025F-4BA0-87DC-9DD41D49DDB5}" type="presParOf" srcId="{5F4A4E13-4C01-43CE-9DE1-0E8DC941816C}" destId="{924A3339-ACD7-4DA2-9B48-4CFA77F95EEF}" srcOrd="0" destOrd="0" presId="urn:microsoft.com/office/officeart/2005/8/layout/cycle3"/>
    <dgm:cxn modelId="{25DA1DC6-71B1-4848-BA69-0E201DA250CE}" type="presParOf" srcId="{924A3339-ACD7-4DA2-9B48-4CFA77F95EEF}" destId="{0B2E3770-65C5-43B4-8AC6-DF0CFBCF963F}" srcOrd="0" destOrd="0" presId="urn:microsoft.com/office/officeart/2005/8/layout/cycle3"/>
    <dgm:cxn modelId="{5C50ABA8-168E-4256-86F0-0FE52116BEA5}" type="presParOf" srcId="{924A3339-ACD7-4DA2-9B48-4CFA77F95EEF}" destId="{65800BAF-F967-4774-A821-DF9A8BE3C9E2}" srcOrd="1" destOrd="0" presId="urn:microsoft.com/office/officeart/2005/8/layout/cycle3"/>
    <dgm:cxn modelId="{43D4FEAD-9F93-4288-9C5B-C9F3DBA52FB0}" type="presParOf" srcId="{924A3339-ACD7-4DA2-9B48-4CFA77F95EEF}" destId="{4FC5CFC1-5DDC-415B-A1C7-630B1D37E254}" srcOrd="2" destOrd="0" presId="urn:microsoft.com/office/officeart/2005/8/layout/cycle3"/>
    <dgm:cxn modelId="{057671D6-16B8-46FF-AE81-4407CBAF0E25}" type="presParOf" srcId="{924A3339-ACD7-4DA2-9B48-4CFA77F95EEF}" destId="{66529C96-8AE7-4285-9486-0AA77368049F}" srcOrd="3" destOrd="0" presId="urn:microsoft.com/office/officeart/2005/8/layout/cycle3"/>
    <dgm:cxn modelId="{AFF160BE-2B89-4C8D-8BA5-874E95C70EC0}" type="presParOf" srcId="{924A3339-ACD7-4DA2-9B48-4CFA77F95EEF}" destId="{4773CF3F-307D-4D61-816F-BAE4DB7B857A}" srcOrd="4" destOrd="0" presId="urn:microsoft.com/office/officeart/2005/8/layout/cycle3"/>
    <dgm:cxn modelId="{594BAFD7-1A3B-42B7-951A-286C2D89AA02}" type="presParOf" srcId="{924A3339-ACD7-4DA2-9B48-4CFA77F95EEF}" destId="{710E5F9E-09B9-44D9-8DDC-BAE21C28D157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FC8CD05-4C2C-4D33-A514-144D8A652278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72EF5B-D823-40C4-8EEF-E08DB9C79A2C}">
      <dgm:prSet phldrT="[Текст]" custT="1"/>
      <dgm:spPr>
        <a:solidFill>
          <a:srgbClr val="00B0F0"/>
        </a:solidFill>
      </dgm:spPr>
      <dgm:t>
        <a:bodyPr/>
        <a:lstStyle/>
        <a:p>
          <a:pPr algn="just"/>
          <a:r>
            <a:rPr lang="ru-RU" sz="1800" b="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- Утвердить проекты стандартов государственных услуг</a:t>
          </a:r>
        </a:p>
        <a:p>
          <a:pPr algn="l"/>
          <a:r>
            <a:rPr lang="ru-RU" sz="1800" b="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- Ускорить разработку административных регламентов </a:t>
          </a:r>
          <a:endParaRPr lang="ru-RU" sz="1800" b="0" dirty="0">
            <a:solidFill>
              <a:schemeClr val="tx1"/>
            </a:solidFill>
          </a:endParaRPr>
        </a:p>
      </dgm:t>
    </dgm:pt>
    <dgm:pt modelId="{43DE5309-0ED7-4C50-AD63-387FACBB3620}" type="parTrans" cxnId="{4BB871DE-59DB-4A72-AE6E-546592F80131}">
      <dgm:prSet/>
      <dgm:spPr/>
      <dgm:t>
        <a:bodyPr/>
        <a:lstStyle/>
        <a:p>
          <a:endParaRPr lang="ru-RU"/>
        </a:p>
      </dgm:t>
    </dgm:pt>
    <dgm:pt modelId="{768628C4-2C90-4AEF-8733-F431E7FC085C}" type="sibTrans" cxnId="{4BB871DE-59DB-4A72-AE6E-546592F80131}">
      <dgm:prSet/>
      <dgm:spPr/>
      <dgm:t>
        <a:bodyPr/>
        <a:lstStyle/>
        <a:p>
          <a:endParaRPr lang="ru-RU"/>
        </a:p>
      </dgm:t>
    </dgm:pt>
    <dgm:pt modelId="{649C8E93-31C7-4785-B4E8-E121CF2B11D3}">
      <dgm:prSet phldrT="[Текст]" custT="1"/>
      <dgm:spPr>
        <a:solidFill>
          <a:srgbClr val="00B0F0"/>
        </a:solidFill>
      </dgm:spPr>
      <dgm:t>
        <a:bodyPr/>
        <a:lstStyle/>
        <a:p>
          <a:pPr algn="just"/>
          <a:r>
            <a:rPr lang="ru-RU" sz="1800" dirty="0">
              <a:solidFill>
                <a:srgbClr val="000000"/>
              </a:solidFill>
              <a:latin typeface="Times New Roman" panose="02020603050405020304" pitchFamily="18" charset="0"/>
            </a:rPr>
            <a:t>- Устранить дублирование необходимых документов</a:t>
          </a:r>
        </a:p>
        <a:p>
          <a:pPr algn="just"/>
          <a:r>
            <a:rPr lang="ru-RU" sz="1800" dirty="0">
              <a:solidFill>
                <a:srgbClr val="000000"/>
              </a:solidFill>
              <a:latin typeface="Times New Roman" panose="02020603050405020304" pitchFamily="18" charset="0"/>
            </a:rPr>
            <a:t>- Исключить излишние процедуры</a:t>
          </a:r>
        </a:p>
        <a:p>
          <a:pPr algn="just"/>
          <a:r>
            <a:rPr lang="ru-RU" sz="1800" dirty="0">
              <a:solidFill>
                <a:srgbClr val="000000"/>
              </a:solidFill>
              <a:latin typeface="Times New Roman" panose="02020603050405020304" pitchFamily="18" charset="0"/>
            </a:rPr>
            <a:t>- Обеспечить переход в электронный формат</a:t>
          </a:r>
          <a:endParaRPr lang="ru-RU" sz="1800" dirty="0"/>
        </a:p>
      </dgm:t>
    </dgm:pt>
    <dgm:pt modelId="{2B214EF4-940A-40AA-96B0-20155FD6639F}" type="parTrans" cxnId="{EF83DFFE-5D71-4D66-B6B6-97FC12E3731E}">
      <dgm:prSet/>
      <dgm:spPr/>
      <dgm:t>
        <a:bodyPr/>
        <a:lstStyle/>
        <a:p>
          <a:endParaRPr lang="ru-RU"/>
        </a:p>
      </dgm:t>
    </dgm:pt>
    <dgm:pt modelId="{96ED2E3F-9978-4DA6-BBC1-6068BCE71A04}" type="sibTrans" cxnId="{EF83DFFE-5D71-4D66-B6B6-97FC12E3731E}">
      <dgm:prSet/>
      <dgm:spPr/>
      <dgm:t>
        <a:bodyPr/>
        <a:lstStyle/>
        <a:p>
          <a:endParaRPr lang="ru-RU"/>
        </a:p>
      </dgm:t>
    </dgm:pt>
    <dgm:pt modelId="{441FA9CC-C1DF-4989-9500-FD0B8DE20DAB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1800" dirty="0">
              <a:solidFill>
                <a:srgbClr val="000000"/>
              </a:solidFill>
              <a:latin typeface="Times New Roman" panose="02020603050405020304" pitchFamily="18" charset="0"/>
            </a:rPr>
            <a:t>- Повысить квалификацию госслужащих по госуслугам</a:t>
          </a:r>
          <a:endParaRPr lang="ru-RU" sz="1800" dirty="0"/>
        </a:p>
      </dgm:t>
    </dgm:pt>
    <dgm:pt modelId="{F8EF515B-6304-40A1-A477-37F84F3EB988}" type="parTrans" cxnId="{FD435317-2DF2-4501-AF43-7411051E23E7}">
      <dgm:prSet/>
      <dgm:spPr/>
      <dgm:t>
        <a:bodyPr/>
        <a:lstStyle/>
        <a:p>
          <a:endParaRPr lang="ru-RU"/>
        </a:p>
      </dgm:t>
    </dgm:pt>
    <dgm:pt modelId="{82AFA64F-1115-4AFF-95E2-B013B4F9D03D}" type="sibTrans" cxnId="{FD435317-2DF2-4501-AF43-7411051E23E7}">
      <dgm:prSet/>
      <dgm:spPr/>
      <dgm:t>
        <a:bodyPr/>
        <a:lstStyle/>
        <a:p>
          <a:endParaRPr lang="ru-RU"/>
        </a:p>
      </dgm:t>
    </dgm:pt>
    <dgm:pt modelId="{2696F4C2-2695-4E2C-B8B3-D41CE8CB6015}">
      <dgm:prSet phldrT="[Текст]" custT="1"/>
      <dgm:spPr>
        <a:solidFill>
          <a:srgbClr val="00B0F0"/>
        </a:solidFill>
      </dgm:spPr>
      <dgm:t>
        <a:bodyPr/>
        <a:lstStyle/>
        <a:p>
          <a:pPr marL="177800" indent="-177800"/>
          <a:r>
            <a:rPr lang="ru-RU" sz="1800" dirty="0">
              <a:solidFill>
                <a:srgbClr val="000000"/>
              </a:solidFill>
              <a:latin typeface="Times New Roman" panose="02020603050405020304" pitchFamily="18" charset="0"/>
            </a:rPr>
            <a:t>-  Привести работу подведомственных и территориальных подразделений в соответствие с требованиями стандартов государственных услуг</a:t>
          </a:r>
          <a:endParaRPr lang="ru-RU" sz="1800" dirty="0"/>
        </a:p>
      </dgm:t>
    </dgm:pt>
    <dgm:pt modelId="{0CAB3C58-01D2-46D2-8762-4FAAE934040A}" type="parTrans" cxnId="{3F58D32E-C953-4753-B07E-54717EA83B66}">
      <dgm:prSet/>
      <dgm:spPr/>
      <dgm:t>
        <a:bodyPr/>
        <a:lstStyle/>
        <a:p>
          <a:endParaRPr lang="ru-RU"/>
        </a:p>
      </dgm:t>
    </dgm:pt>
    <dgm:pt modelId="{A29B02C6-5DDD-479C-B28D-93D853809594}" type="sibTrans" cxnId="{3F58D32E-C953-4753-B07E-54717EA83B66}">
      <dgm:prSet/>
      <dgm:spPr/>
      <dgm:t>
        <a:bodyPr/>
        <a:lstStyle/>
        <a:p>
          <a:endParaRPr lang="ru-RU"/>
        </a:p>
      </dgm:t>
    </dgm:pt>
    <dgm:pt modelId="{B9DD6D51-0069-476E-AB7C-740A205F8973}" type="pres">
      <dgm:prSet presAssocID="{7FC8CD05-4C2C-4D33-A514-144D8A652278}" presName="linear" presStyleCnt="0">
        <dgm:presLayoutVars>
          <dgm:dir/>
          <dgm:resizeHandles val="exact"/>
        </dgm:presLayoutVars>
      </dgm:prSet>
      <dgm:spPr/>
    </dgm:pt>
    <dgm:pt modelId="{583941C4-1E1F-4F36-AD13-ED42F95063DC}" type="pres">
      <dgm:prSet presAssocID="{5C72EF5B-D823-40C4-8EEF-E08DB9C79A2C}" presName="comp" presStyleCnt="0"/>
      <dgm:spPr/>
    </dgm:pt>
    <dgm:pt modelId="{5EABE0A0-6C7D-4AC3-B00E-1C3B9DDFE470}" type="pres">
      <dgm:prSet presAssocID="{5C72EF5B-D823-40C4-8EEF-E08DB9C79A2C}" presName="box" presStyleLbl="node1" presStyleIdx="0" presStyleCnt="4" custLinFactNeighborX="-19693" custLinFactNeighborY="-10098"/>
      <dgm:spPr/>
    </dgm:pt>
    <dgm:pt modelId="{E4AA27C0-F1E8-4DB3-8947-F3C94B8A3A0C}" type="pres">
      <dgm:prSet presAssocID="{5C72EF5B-D823-40C4-8EEF-E08DB9C79A2C}" presName="img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</dgm:pt>
    <dgm:pt modelId="{2E5B78F5-50C1-4994-8028-FB67E04AC694}" type="pres">
      <dgm:prSet presAssocID="{5C72EF5B-D823-40C4-8EEF-E08DB9C79A2C}" presName="text" presStyleLbl="node1" presStyleIdx="0" presStyleCnt="4">
        <dgm:presLayoutVars>
          <dgm:bulletEnabled val="1"/>
        </dgm:presLayoutVars>
      </dgm:prSet>
      <dgm:spPr/>
    </dgm:pt>
    <dgm:pt modelId="{A239556B-F86D-4067-9083-F322E9BA809C}" type="pres">
      <dgm:prSet presAssocID="{768628C4-2C90-4AEF-8733-F431E7FC085C}" presName="spacer" presStyleCnt="0"/>
      <dgm:spPr/>
    </dgm:pt>
    <dgm:pt modelId="{AD9BC07B-607E-4B18-BA2C-C3FCBE02588E}" type="pres">
      <dgm:prSet presAssocID="{2696F4C2-2695-4E2C-B8B3-D41CE8CB6015}" presName="comp" presStyleCnt="0"/>
      <dgm:spPr/>
    </dgm:pt>
    <dgm:pt modelId="{2D72AD31-2739-48E1-8769-204233088433}" type="pres">
      <dgm:prSet presAssocID="{2696F4C2-2695-4E2C-B8B3-D41CE8CB6015}" presName="box" presStyleLbl="node1" presStyleIdx="1" presStyleCnt="4" custLinFactNeighborX="155" custLinFactNeighborY="3890"/>
      <dgm:spPr/>
    </dgm:pt>
    <dgm:pt modelId="{478168B3-B89F-4466-95B5-B1A62B318612}" type="pres">
      <dgm:prSet presAssocID="{2696F4C2-2695-4E2C-B8B3-D41CE8CB6015}" presName="img" presStyleLbl="fgImgPlac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</dgm:spPr>
    </dgm:pt>
    <dgm:pt modelId="{99BEEFA1-E75C-4295-AE97-C6DA339F0DA6}" type="pres">
      <dgm:prSet presAssocID="{2696F4C2-2695-4E2C-B8B3-D41CE8CB6015}" presName="text" presStyleLbl="node1" presStyleIdx="1" presStyleCnt="4">
        <dgm:presLayoutVars>
          <dgm:bulletEnabled val="1"/>
        </dgm:presLayoutVars>
      </dgm:prSet>
      <dgm:spPr/>
    </dgm:pt>
    <dgm:pt modelId="{F28DE0F4-37CA-4CEE-835B-51728483F787}" type="pres">
      <dgm:prSet presAssocID="{A29B02C6-5DDD-479C-B28D-93D853809594}" presName="spacer" presStyleCnt="0"/>
      <dgm:spPr/>
    </dgm:pt>
    <dgm:pt modelId="{E14EDF2F-7737-453A-8BBA-1E5CD585FF78}" type="pres">
      <dgm:prSet presAssocID="{649C8E93-31C7-4785-B4E8-E121CF2B11D3}" presName="comp" presStyleCnt="0"/>
      <dgm:spPr/>
    </dgm:pt>
    <dgm:pt modelId="{F51F03ED-B3E6-4C9F-85AA-B20FD9C5C143}" type="pres">
      <dgm:prSet presAssocID="{649C8E93-31C7-4785-B4E8-E121CF2B11D3}" presName="box" presStyleLbl="node1" presStyleIdx="2" presStyleCnt="4"/>
      <dgm:spPr/>
    </dgm:pt>
    <dgm:pt modelId="{5BAFA13A-5B4E-4B17-94D7-000DC56B0C35}" type="pres">
      <dgm:prSet presAssocID="{649C8E93-31C7-4785-B4E8-E121CF2B11D3}" presName="img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</dgm:spPr>
    </dgm:pt>
    <dgm:pt modelId="{D1246475-A6E5-4EC6-A857-3B4E3422BBB0}" type="pres">
      <dgm:prSet presAssocID="{649C8E93-31C7-4785-B4E8-E121CF2B11D3}" presName="text" presStyleLbl="node1" presStyleIdx="2" presStyleCnt="4">
        <dgm:presLayoutVars>
          <dgm:bulletEnabled val="1"/>
        </dgm:presLayoutVars>
      </dgm:prSet>
      <dgm:spPr/>
    </dgm:pt>
    <dgm:pt modelId="{BD3239DE-B693-4301-B2FD-DECC2A58F07B}" type="pres">
      <dgm:prSet presAssocID="{96ED2E3F-9978-4DA6-BBC1-6068BCE71A04}" presName="spacer" presStyleCnt="0"/>
      <dgm:spPr/>
    </dgm:pt>
    <dgm:pt modelId="{87988884-E8D7-4D1F-B2C2-24F72C3F3C28}" type="pres">
      <dgm:prSet presAssocID="{441FA9CC-C1DF-4989-9500-FD0B8DE20DAB}" presName="comp" presStyleCnt="0"/>
      <dgm:spPr/>
    </dgm:pt>
    <dgm:pt modelId="{C5A773F2-31A9-4EF6-BA84-7DD9705883CA}" type="pres">
      <dgm:prSet presAssocID="{441FA9CC-C1DF-4989-9500-FD0B8DE20DAB}" presName="box" presStyleLbl="node1" presStyleIdx="3" presStyleCnt="4"/>
      <dgm:spPr/>
    </dgm:pt>
    <dgm:pt modelId="{198AF264-4BC5-404E-91E9-66E5126638BD}" type="pres">
      <dgm:prSet presAssocID="{441FA9CC-C1DF-4989-9500-FD0B8DE20DAB}" presName="img" presStyleLbl="fgImgPlac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</dgm:spPr>
    </dgm:pt>
    <dgm:pt modelId="{4DBDEF60-8433-43FE-A9F9-623A41B68372}" type="pres">
      <dgm:prSet presAssocID="{441FA9CC-C1DF-4989-9500-FD0B8DE20DAB}" presName="text" presStyleLbl="node1" presStyleIdx="3" presStyleCnt="4">
        <dgm:presLayoutVars>
          <dgm:bulletEnabled val="1"/>
        </dgm:presLayoutVars>
      </dgm:prSet>
      <dgm:spPr/>
    </dgm:pt>
  </dgm:ptLst>
  <dgm:cxnLst>
    <dgm:cxn modelId="{FD435317-2DF2-4501-AF43-7411051E23E7}" srcId="{7FC8CD05-4C2C-4D33-A514-144D8A652278}" destId="{441FA9CC-C1DF-4989-9500-FD0B8DE20DAB}" srcOrd="3" destOrd="0" parTransId="{F8EF515B-6304-40A1-A477-37F84F3EB988}" sibTransId="{82AFA64F-1115-4AFF-95E2-B013B4F9D03D}"/>
    <dgm:cxn modelId="{01380825-014C-4111-BC88-1A0DE6443685}" type="presOf" srcId="{649C8E93-31C7-4785-B4E8-E121CF2B11D3}" destId="{F51F03ED-B3E6-4C9F-85AA-B20FD9C5C143}" srcOrd="0" destOrd="0" presId="urn:microsoft.com/office/officeart/2005/8/layout/vList4"/>
    <dgm:cxn modelId="{3F58D32E-C953-4753-B07E-54717EA83B66}" srcId="{7FC8CD05-4C2C-4D33-A514-144D8A652278}" destId="{2696F4C2-2695-4E2C-B8B3-D41CE8CB6015}" srcOrd="1" destOrd="0" parTransId="{0CAB3C58-01D2-46D2-8762-4FAAE934040A}" sibTransId="{A29B02C6-5DDD-479C-B28D-93D853809594}"/>
    <dgm:cxn modelId="{F51D3533-58E0-4818-9C7F-5E35B0A7E00B}" type="presOf" srcId="{5C72EF5B-D823-40C4-8EEF-E08DB9C79A2C}" destId="{5EABE0A0-6C7D-4AC3-B00E-1C3B9DDFE470}" srcOrd="0" destOrd="0" presId="urn:microsoft.com/office/officeart/2005/8/layout/vList4"/>
    <dgm:cxn modelId="{51600C40-EC5F-460C-94B6-64550A528F51}" type="presOf" srcId="{7FC8CD05-4C2C-4D33-A514-144D8A652278}" destId="{B9DD6D51-0069-476E-AB7C-740A205F8973}" srcOrd="0" destOrd="0" presId="urn:microsoft.com/office/officeart/2005/8/layout/vList4"/>
    <dgm:cxn modelId="{2CC34842-8D7E-4659-A5CF-BBD62750E413}" type="presOf" srcId="{441FA9CC-C1DF-4989-9500-FD0B8DE20DAB}" destId="{4DBDEF60-8433-43FE-A9F9-623A41B68372}" srcOrd="1" destOrd="0" presId="urn:microsoft.com/office/officeart/2005/8/layout/vList4"/>
    <dgm:cxn modelId="{79D9D24E-01B9-44FF-ADA8-B5E95252B3C2}" type="presOf" srcId="{441FA9CC-C1DF-4989-9500-FD0B8DE20DAB}" destId="{C5A773F2-31A9-4EF6-BA84-7DD9705883CA}" srcOrd="0" destOrd="0" presId="urn:microsoft.com/office/officeart/2005/8/layout/vList4"/>
    <dgm:cxn modelId="{00806F52-64E8-4721-8A96-9FEA48A6B7BB}" type="presOf" srcId="{649C8E93-31C7-4785-B4E8-E121CF2B11D3}" destId="{D1246475-A6E5-4EC6-A857-3B4E3422BBB0}" srcOrd="1" destOrd="0" presId="urn:microsoft.com/office/officeart/2005/8/layout/vList4"/>
    <dgm:cxn modelId="{B5112073-4ABB-489E-8294-668D0C4E26EB}" type="presOf" srcId="{2696F4C2-2695-4E2C-B8B3-D41CE8CB6015}" destId="{99BEEFA1-E75C-4295-AE97-C6DA339F0DA6}" srcOrd="1" destOrd="0" presId="urn:microsoft.com/office/officeart/2005/8/layout/vList4"/>
    <dgm:cxn modelId="{1DE87B92-CB92-4785-B65F-A90219BD1EA7}" type="presOf" srcId="{2696F4C2-2695-4E2C-B8B3-D41CE8CB6015}" destId="{2D72AD31-2739-48E1-8769-204233088433}" srcOrd="0" destOrd="0" presId="urn:microsoft.com/office/officeart/2005/8/layout/vList4"/>
    <dgm:cxn modelId="{900479A8-AD57-40A0-BC56-41C616B3C3B8}" type="presOf" srcId="{5C72EF5B-D823-40C4-8EEF-E08DB9C79A2C}" destId="{2E5B78F5-50C1-4994-8028-FB67E04AC694}" srcOrd="1" destOrd="0" presId="urn:microsoft.com/office/officeart/2005/8/layout/vList4"/>
    <dgm:cxn modelId="{4BB871DE-59DB-4A72-AE6E-546592F80131}" srcId="{7FC8CD05-4C2C-4D33-A514-144D8A652278}" destId="{5C72EF5B-D823-40C4-8EEF-E08DB9C79A2C}" srcOrd="0" destOrd="0" parTransId="{43DE5309-0ED7-4C50-AD63-387FACBB3620}" sibTransId="{768628C4-2C90-4AEF-8733-F431E7FC085C}"/>
    <dgm:cxn modelId="{EF83DFFE-5D71-4D66-B6B6-97FC12E3731E}" srcId="{7FC8CD05-4C2C-4D33-A514-144D8A652278}" destId="{649C8E93-31C7-4785-B4E8-E121CF2B11D3}" srcOrd="2" destOrd="0" parTransId="{2B214EF4-940A-40AA-96B0-20155FD6639F}" sibTransId="{96ED2E3F-9978-4DA6-BBC1-6068BCE71A04}"/>
    <dgm:cxn modelId="{A2B9B7D0-1935-4FAD-9DB0-02CD675420B2}" type="presParOf" srcId="{B9DD6D51-0069-476E-AB7C-740A205F8973}" destId="{583941C4-1E1F-4F36-AD13-ED42F95063DC}" srcOrd="0" destOrd="0" presId="urn:microsoft.com/office/officeart/2005/8/layout/vList4"/>
    <dgm:cxn modelId="{AC4B7BD7-388B-43AA-B990-7205AF297B97}" type="presParOf" srcId="{583941C4-1E1F-4F36-AD13-ED42F95063DC}" destId="{5EABE0A0-6C7D-4AC3-B00E-1C3B9DDFE470}" srcOrd="0" destOrd="0" presId="urn:microsoft.com/office/officeart/2005/8/layout/vList4"/>
    <dgm:cxn modelId="{FC500980-145D-4C4A-A3E6-CC39C76818FB}" type="presParOf" srcId="{583941C4-1E1F-4F36-AD13-ED42F95063DC}" destId="{E4AA27C0-F1E8-4DB3-8947-F3C94B8A3A0C}" srcOrd="1" destOrd="0" presId="urn:microsoft.com/office/officeart/2005/8/layout/vList4"/>
    <dgm:cxn modelId="{3EF51F50-4F17-444D-9932-9CB5C6001ED1}" type="presParOf" srcId="{583941C4-1E1F-4F36-AD13-ED42F95063DC}" destId="{2E5B78F5-50C1-4994-8028-FB67E04AC694}" srcOrd="2" destOrd="0" presId="urn:microsoft.com/office/officeart/2005/8/layout/vList4"/>
    <dgm:cxn modelId="{E0E6CD66-F6F3-46C0-ACF9-D0B5DC5F5F26}" type="presParOf" srcId="{B9DD6D51-0069-476E-AB7C-740A205F8973}" destId="{A239556B-F86D-4067-9083-F322E9BA809C}" srcOrd="1" destOrd="0" presId="urn:microsoft.com/office/officeart/2005/8/layout/vList4"/>
    <dgm:cxn modelId="{4D01879B-8F82-49C9-AAA8-43D92D7ADFD9}" type="presParOf" srcId="{B9DD6D51-0069-476E-AB7C-740A205F8973}" destId="{AD9BC07B-607E-4B18-BA2C-C3FCBE02588E}" srcOrd="2" destOrd="0" presId="urn:microsoft.com/office/officeart/2005/8/layout/vList4"/>
    <dgm:cxn modelId="{6468CF59-A4F9-4BDB-A35F-FA045E022A96}" type="presParOf" srcId="{AD9BC07B-607E-4B18-BA2C-C3FCBE02588E}" destId="{2D72AD31-2739-48E1-8769-204233088433}" srcOrd="0" destOrd="0" presId="urn:microsoft.com/office/officeart/2005/8/layout/vList4"/>
    <dgm:cxn modelId="{0FFC2693-CB0F-45D6-943C-4E490E678A7A}" type="presParOf" srcId="{AD9BC07B-607E-4B18-BA2C-C3FCBE02588E}" destId="{478168B3-B89F-4466-95B5-B1A62B318612}" srcOrd="1" destOrd="0" presId="urn:microsoft.com/office/officeart/2005/8/layout/vList4"/>
    <dgm:cxn modelId="{B2445DFA-0D77-4663-B9B5-A0F72C6B381A}" type="presParOf" srcId="{AD9BC07B-607E-4B18-BA2C-C3FCBE02588E}" destId="{99BEEFA1-E75C-4295-AE97-C6DA339F0DA6}" srcOrd="2" destOrd="0" presId="urn:microsoft.com/office/officeart/2005/8/layout/vList4"/>
    <dgm:cxn modelId="{85373DB0-1C03-4D3C-9276-0233A55FCA99}" type="presParOf" srcId="{B9DD6D51-0069-476E-AB7C-740A205F8973}" destId="{F28DE0F4-37CA-4CEE-835B-51728483F787}" srcOrd="3" destOrd="0" presId="urn:microsoft.com/office/officeart/2005/8/layout/vList4"/>
    <dgm:cxn modelId="{59498739-F863-4BE7-9DC3-194B240249FC}" type="presParOf" srcId="{B9DD6D51-0069-476E-AB7C-740A205F8973}" destId="{E14EDF2F-7737-453A-8BBA-1E5CD585FF78}" srcOrd="4" destOrd="0" presId="urn:microsoft.com/office/officeart/2005/8/layout/vList4"/>
    <dgm:cxn modelId="{D26EB3A4-8119-48E7-8283-1293C12D3C63}" type="presParOf" srcId="{E14EDF2F-7737-453A-8BBA-1E5CD585FF78}" destId="{F51F03ED-B3E6-4C9F-85AA-B20FD9C5C143}" srcOrd="0" destOrd="0" presId="urn:microsoft.com/office/officeart/2005/8/layout/vList4"/>
    <dgm:cxn modelId="{CCAC5B33-65B7-4144-A23F-5D16E6445E51}" type="presParOf" srcId="{E14EDF2F-7737-453A-8BBA-1E5CD585FF78}" destId="{5BAFA13A-5B4E-4B17-94D7-000DC56B0C35}" srcOrd="1" destOrd="0" presId="urn:microsoft.com/office/officeart/2005/8/layout/vList4"/>
    <dgm:cxn modelId="{2AEF1A5C-61D6-4CE0-889F-5D61C174C84A}" type="presParOf" srcId="{E14EDF2F-7737-453A-8BBA-1E5CD585FF78}" destId="{D1246475-A6E5-4EC6-A857-3B4E3422BBB0}" srcOrd="2" destOrd="0" presId="urn:microsoft.com/office/officeart/2005/8/layout/vList4"/>
    <dgm:cxn modelId="{1151C9DA-B6A0-4A87-B9F1-27B9880B19D7}" type="presParOf" srcId="{B9DD6D51-0069-476E-AB7C-740A205F8973}" destId="{BD3239DE-B693-4301-B2FD-DECC2A58F07B}" srcOrd="5" destOrd="0" presId="urn:microsoft.com/office/officeart/2005/8/layout/vList4"/>
    <dgm:cxn modelId="{782D2058-4396-4250-B6A7-E9578CD5284A}" type="presParOf" srcId="{B9DD6D51-0069-476E-AB7C-740A205F8973}" destId="{87988884-E8D7-4D1F-B2C2-24F72C3F3C28}" srcOrd="6" destOrd="0" presId="urn:microsoft.com/office/officeart/2005/8/layout/vList4"/>
    <dgm:cxn modelId="{15EBE831-5153-4379-B09D-911325189262}" type="presParOf" srcId="{87988884-E8D7-4D1F-B2C2-24F72C3F3C28}" destId="{C5A773F2-31A9-4EF6-BA84-7DD9705883CA}" srcOrd="0" destOrd="0" presId="urn:microsoft.com/office/officeart/2005/8/layout/vList4"/>
    <dgm:cxn modelId="{6C71ACD3-A464-4EAB-8C2B-1B488C5858ED}" type="presParOf" srcId="{87988884-E8D7-4D1F-B2C2-24F72C3F3C28}" destId="{198AF264-4BC5-404E-91E9-66E5126638BD}" srcOrd="1" destOrd="0" presId="urn:microsoft.com/office/officeart/2005/8/layout/vList4"/>
    <dgm:cxn modelId="{C1188DDF-67CE-49F6-943E-93FCEC4EFDDF}" type="presParOf" srcId="{87988884-E8D7-4D1F-B2C2-24F72C3F3C28}" destId="{4DBDEF60-8433-43FE-A9F9-623A41B68372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CC2549-364C-4B41-ACB0-FAA3D14B2019}">
      <dsp:nvSpPr>
        <dsp:cNvPr id="0" name=""/>
        <dsp:cNvSpPr/>
      </dsp:nvSpPr>
      <dsp:spPr>
        <a:xfrm>
          <a:off x="3960483" y="1615995"/>
          <a:ext cx="2035847" cy="10086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5624"/>
              </a:lnTo>
              <a:lnTo>
                <a:pt x="2035847" y="735624"/>
              </a:lnTo>
              <a:lnTo>
                <a:pt x="2035847" y="100867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3F79C1-D924-4F45-8792-A29873301468}">
      <dsp:nvSpPr>
        <dsp:cNvPr id="0" name=""/>
        <dsp:cNvSpPr/>
      </dsp:nvSpPr>
      <dsp:spPr>
        <a:xfrm>
          <a:off x="1598100" y="1615995"/>
          <a:ext cx="2362383" cy="959768"/>
        </a:xfrm>
        <a:custGeom>
          <a:avLst/>
          <a:gdLst/>
          <a:ahLst/>
          <a:cxnLst/>
          <a:rect l="0" t="0" r="0" b="0"/>
          <a:pathLst>
            <a:path>
              <a:moveTo>
                <a:pt x="2362383" y="0"/>
              </a:moveTo>
              <a:lnTo>
                <a:pt x="2362383" y="686718"/>
              </a:lnTo>
              <a:lnTo>
                <a:pt x="0" y="686718"/>
              </a:lnTo>
              <a:lnTo>
                <a:pt x="0" y="959768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C1B578-E2C6-4502-B0B4-7D8B098D578B}">
      <dsp:nvSpPr>
        <dsp:cNvPr id="0" name=""/>
        <dsp:cNvSpPr/>
      </dsp:nvSpPr>
      <dsp:spPr>
        <a:xfrm>
          <a:off x="2486750" y="-255645"/>
          <a:ext cx="2947466" cy="1871641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2D6B3D-F98C-4F2F-9E96-F075E0B6A420}">
      <dsp:nvSpPr>
        <dsp:cNvPr id="0" name=""/>
        <dsp:cNvSpPr/>
      </dsp:nvSpPr>
      <dsp:spPr>
        <a:xfrm>
          <a:off x="2814246" y="55475"/>
          <a:ext cx="2947466" cy="187164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8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2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Государство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endParaRPr lang="ru-RU" sz="1800" kern="1200" dirty="0">
            <a:solidFill>
              <a:prstClr val="black"/>
            </a:solidFill>
            <a:latin typeface="Arial" pitchFamily="34" charset="0"/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/>
        </a:p>
      </dsp:txBody>
      <dsp:txXfrm>
        <a:off x="2869064" y="110293"/>
        <a:ext cx="2837830" cy="1762005"/>
      </dsp:txXfrm>
    </dsp:sp>
    <dsp:sp modelId="{DA8BB2D4-C03D-4A48-8034-74AB855EE08B}">
      <dsp:nvSpPr>
        <dsp:cNvPr id="0" name=""/>
        <dsp:cNvSpPr/>
      </dsp:nvSpPr>
      <dsp:spPr>
        <a:xfrm>
          <a:off x="124367" y="2575764"/>
          <a:ext cx="2947466" cy="1871641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AE0FCD-A8D4-4131-A43E-77E30D00BDDD}">
      <dsp:nvSpPr>
        <dsp:cNvPr id="0" name=""/>
        <dsp:cNvSpPr/>
      </dsp:nvSpPr>
      <dsp:spPr>
        <a:xfrm>
          <a:off x="451863" y="2886885"/>
          <a:ext cx="2947466" cy="187164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Гражданин</a:t>
          </a:r>
          <a:endParaRPr lang="ru-RU" sz="3200" b="1" kern="1200" dirty="0">
            <a:solidFill>
              <a:prstClr val="black"/>
            </a:solidFill>
            <a:latin typeface="Arial" pitchFamily="34" charset="0"/>
            <a:ea typeface="Times New Roman" pitchFamily="18" charset="0"/>
          </a:endParaRPr>
        </a:p>
      </dsp:txBody>
      <dsp:txXfrm>
        <a:off x="506681" y="2941703"/>
        <a:ext cx="2837830" cy="1762005"/>
      </dsp:txXfrm>
    </dsp:sp>
    <dsp:sp modelId="{41124539-57EB-4509-9160-4FEE75EF1ABC}">
      <dsp:nvSpPr>
        <dsp:cNvPr id="0" name=""/>
        <dsp:cNvSpPr/>
      </dsp:nvSpPr>
      <dsp:spPr>
        <a:xfrm>
          <a:off x="4319974" y="2624670"/>
          <a:ext cx="3352713" cy="1871641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974415-2F73-4B93-B241-14B2F6295CE0}">
      <dsp:nvSpPr>
        <dsp:cNvPr id="0" name=""/>
        <dsp:cNvSpPr/>
      </dsp:nvSpPr>
      <dsp:spPr>
        <a:xfrm>
          <a:off x="4647471" y="2935791"/>
          <a:ext cx="3352713" cy="187164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prstClr val="black"/>
              </a:solidFill>
              <a:latin typeface="Arial" pitchFamily="34" charset="0"/>
              <a:ea typeface="Times New Roman" pitchFamily="18" charset="0"/>
            </a:rPr>
            <a:t>Общество</a:t>
          </a:r>
        </a:p>
      </dsp:txBody>
      <dsp:txXfrm>
        <a:off x="4702289" y="2990609"/>
        <a:ext cx="3243077" cy="17620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96DEE2-A208-453C-A85A-C4A58553D43E}">
      <dsp:nvSpPr>
        <dsp:cNvPr id="0" name=""/>
        <dsp:cNvSpPr/>
      </dsp:nvSpPr>
      <dsp:spPr>
        <a:xfrm>
          <a:off x="652931" y="0"/>
          <a:ext cx="7399886" cy="511256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B3CA8B-832C-4085-9525-FEF638F8F63F}">
      <dsp:nvSpPr>
        <dsp:cNvPr id="0" name=""/>
        <dsp:cNvSpPr/>
      </dsp:nvSpPr>
      <dsp:spPr>
        <a:xfrm>
          <a:off x="10481" y="1440159"/>
          <a:ext cx="2472368" cy="2232249"/>
        </a:xfrm>
        <a:prstGeom prst="round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0" marR="0" lvl="0" indent="0" algn="just" defTabSz="914400" eaLnBrk="1" fontAlgn="auto" latinLnBrk="0" hangingPunct="1">
            <a:lnSpc>
              <a:spcPct val="15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Разработана  основополагающая </a:t>
          </a:r>
          <a:r>
            <a:rPr lang="ru-RU" sz="1800" b="1" kern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Нормативная база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>
            <a:solidFill>
              <a:schemeClr val="tx1"/>
            </a:solidFill>
          </a:endParaRPr>
        </a:p>
        <a:p>
          <a:pPr marL="22860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b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marL="171450" lvl="1" indent="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19450" y="1549128"/>
        <a:ext cx="2254430" cy="2014311"/>
      </dsp:txXfrm>
    </dsp:sp>
    <dsp:sp modelId="{462E355E-E884-4DCE-81B2-4DC3F06D4264}">
      <dsp:nvSpPr>
        <dsp:cNvPr id="0" name=""/>
        <dsp:cNvSpPr/>
      </dsp:nvSpPr>
      <dsp:spPr>
        <a:xfrm>
          <a:off x="4743630" y="1440159"/>
          <a:ext cx="1991000" cy="2189058"/>
        </a:xfrm>
        <a:prstGeom prst="round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Всего утверждено: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b="1" u="none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ru-RU" sz="1800" b="1" u="none" kern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104 </a:t>
          </a:r>
          <a:r>
            <a:rPr lang="ru-RU" sz="1800" b="1" kern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 стандарта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 стадии утверждения: 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</a:t>
          </a:r>
          <a:r>
            <a:rPr lang="ru-RU" sz="1800" b="1" u="none" kern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132 проекта</a:t>
          </a:r>
        </a:p>
      </dsp:txBody>
      <dsp:txXfrm>
        <a:off x="4840823" y="1537352"/>
        <a:ext cx="1796614" cy="1994672"/>
      </dsp:txXfrm>
    </dsp:sp>
    <dsp:sp modelId="{54652971-BD93-4E73-ACDF-572D6DAEA9B4}">
      <dsp:nvSpPr>
        <dsp:cNvPr id="0" name=""/>
        <dsp:cNvSpPr/>
      </dsp:nvSpPr>
      <dsp:spPr>
        <a:xfrm>
          <a:off x="6828390" y="1440159"/>
          <a:ext cx="1877358" cy="2189058"/>
        </a:xfrm>
        <a:prstGeom prst="round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b="1" kern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По</a:t>
          </a:r>
          <a:r>
            <a:rPr lang="ru-RU" sz="18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b="1" kern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18 услугам работа по разработке проектов не проведена (МОН КР)</a:t>
          </a:r>
        </a:p>
      </dsp:txBody>
      <dsp:txXfrm>
        <a:off x="6920035" y="1531804"/>
        <a:ext cx="1694068" cy="2005768"/>
      </dsp:txXfrm>
    </dsp:sp>
    <dsp:sp modelId="{3C2BC163-E979-4DAC-90D7-3786E98E1571}">
      <dsp:nvSpPr>
        <dsp:cNvPr id="0" name=""/>
        <dsp:cNvSpPr/>
      </dsp:nvSpPr>
      <dsp:spPr>
        <a:xfrm>
          <a:off x="2623804" y="1440159"/>
          <a:ext cx="1985465" cy="2189058"/>
        </a:xfrm>
        <a:prstGeom prst="round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Рассмотрены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 МВК: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b="1" u="none" kern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338 </a:t>
          </a:r>
          <a:r>
            <a:rPr lang="ru-RU" sz="1800" b="1" kern="1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проекта стандарта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гос. услуг</a:t>
          </a:r>
        </a:p>
      </dsp:txBody>
      <dsp:txXfrm>
        <a:off x="2720726" y="1537081"/>
        <a:ext cx="1791621" cy="19952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4E6593-0A85-4C0B-86C2-BFF715ABF31A}">
      <dsp:nvSpPr>
        <dsp:cNvPr id="0" name=""/>
        <dsp:cNvSpPr/>
      </dsp:nvSpPr>
      <dsp:spPr>
        <a:xfrm>
          <a:off x="4131653" y="1176410"/>
          <a:ext cx="2846951" cy="5140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185"/>
              </a:lnTo>
              <a:lnTo>
                <a:pt x="2846951" y="273185"/>
              </a:lnTo>
              <a:lnTo>
                <a:pt x="2846951" y="514076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F96303-0520-48BE-A195-8C9D2E7EA7D3}">
      <dsp:nvSpPr>
        <dsp:cNvPr id="0" name=""/>
        <dsp:cNvSpPr/>
      </dsp:nvSpPr>
      <dsp:spPr>
        <a:xfrm>
          <a:off x="4075571" y="2774424"/>
          <a:ext cx="91440" cy="53794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7049"/>
              </a:lnTo>
              <a:lnTo>
                <a:pt x="64883" y="297049"/>
              </a:lnTo>
              <a:lnTo>
                <a:pt x="64883" y="537940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7DFD09-C9A2-4AE3-B505-5F2D1C3BD6AF}">
      <dsp:nvSpPr>
        <dsp:cNvPr id="0" name=""/>
        <dsp:cNvSpPr/>
      </dsp:nvSpPr>
      <dsp:spPr>
        <a:xfrm>
          <a:off x="4075571" y="1176410"/>
          <a:ext cx="91440" cy="548764"/>
        </a:xfrm>
        <a:custGeom>
          <a:avLst/>
          <a:gdLst/>
          <a:ahLst/>
          <a:cxnLst/>
          <a:rect l="0" t="0" r="0" b="0"/>
          <a:pathLst>
            <a:path>
              <a:moveTo>
                <a:pt x="56082" y="0"/>
              </a:moveTo>
              <a:lnTo>
                <a:pt x="56082" y="307873"/>
              </a:lnTo>
              <a:lnTo>
                <a:pt x="45720" y="307873"/>
              </a:lnTo>
              <a:lnTo>
                <a:pt x="45720" y="54876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529715-4D5E-4515-AF47-782C0434C040}">
      <dsp:nvSpPr>
        <dsp:cNvPr id="0" name=""/>
        <dsp:cNvSpPr/>
      </dsp:nvSpPr>
      <dsp:spPr>
        <a:xfrm>
          <a:off x="1177614" y="2722877"/>
          <a:ext cx="91440" cy="58949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8601"/>
              </a:lnTo>
              <a:lnTo>
                <a:pt x="59907" y="348601"/>
              </a:lnTo>
              <a:lnTo>
                <a:pt x="59907" y="589492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0CFA93-1414-4622-B246-67674B206259}">
      <dsp:nvSpPr>
        <dsp:cNvPr id="0" name=""/>
        <dsp:cNvSpPr/>
      </dsp:nvSpPr>
      <dsp:spPr>
        <a:xfrm>
          <a:off x="1223334" y="1176410"/>
          <a:ext cx="2908319" cy="514076"/>
        </a:xfrm>
        <a:custGeom>
          <a:avLst/>
          <a:gdLst/>
          <a:ahLst/>
          <a:cxnLst/>
          <a:rect l="0" t="0" r="0" b="0"/>
          <a:pathLst>
            <a:path>
              <a:moveTo>
                <a:pt x="2908319" y="0"/>
              </a:moveTo>
              <a:lnTo>
                <a:pt x="2908319" y="273185"/>
              </a:lnTo>
              <a:lnTo>
                <a:pt x="0" y="273185"/>
              </a:lnTo>
              <a:lnTo>
                <a:pt x="0" y="514076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E8B792-3923-4C9E-85B4-8D1A39D9D9C4}">
      <dsp:nvSpPr>
        <dsp:cNvPr id="0" name=""/>
        <dsp:cNvSpPr/>
      </dsp:nvSpPr>
      <dsp:spPr>
        <a:xfrm>
          <a:off x="3027023" y="144020"/>
          <a:ext cx="2209260" cy="1032390"/>
        </a:xfrm>
        <a:prstGeom prst="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145682" numCol="1" spcCol="1270" anchor="ctr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Межведомственная комиссия</a:t>
          </a:r>
        </a:p>
      </dsp:txBody>
      <dsp:txXfrm>
        <a:off x="3027023" y="144020"/>
        <a:ext cx="2209260" cy="1032390"/>
      </dsp:txXfrm>
    </dsp:sp>
    <dsp:sp modelId="{6D561F6C-596F-4584-8203-1DF184733E02}">
      <dsp:nvSpPr>
        <dsp:cNvPr id="0" name=""/>
        <dsp:cNvSpPr/>
      </dsp:nvSpPr>
      <dsp:spPr>
        <a:xfrm>
          <a:off x="3455974" y="864575"/>
          <a:ext cx="1896470" cy="344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6350" rIns="2540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РПКР от </a:t>
          </a:r>
          <a:r>
            <a:rPr lang="ru-RU" sz="105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31.05.2011г</a:t>
          </a:r>
          <a:r>
            <a:rPr lang="ru-RU" sz="1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№ 191-р</a:t>
          </a:r>
          <a:endParaRPr lang="ru-RU" sz="1000" b="1" kern="1200" dirty="0"/>
        </a:p>
      </dsp:txBody>
      <dsp:txXfrm>
        <a:off x="3455974" y="864575"/>
        <a:ext cx="1896470" cy="344130"/>
      </dsp:txXfrm>
    </dsp:sp>
    <dsp:sp modelId="{546C6E20-793A-4F43-8725-AB10AED24E37}">
      <dsp:nvSpPr>
        <dsp:cNvPr id="0" name=""/>
        <dsp:cNvSpPr/>
      </dsp:nvSpPr>
      <dsp:spPr>
        <a:xfrm>
          <a:off x="85653" y="1690487"/>
          <a:ext cx="2275360" cy="1032390"/>
        </a:xfrm>
        <a:prstGeom prst="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14568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b="1" kern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 мерах по оптимизации системы предоставления государственных услуг физ. и юр. лицам </a:t>
          </a:r>
          <a:endParaRPr lang="ru-RU" sz="1300" b="1" kern="1200" dirty="0">
            <a:solidFill>
              <a:schemeClr val="bg1"/>
            </a:solidFill>
          </a:endParaRPr>
        </a:p>
      </dsp:txBody>
      <dsp:txXfrm>
        <a:off x="85653" y="1690487"/>
        <a:ext cx="2275360" cy="1032390"/>
      </dsp:txXfrm>
    </dsp:sp>
    <dsp:sp modelId="{70D4433C-F910-4AA7-A1C5-5D947AFE71F3}">
      <dsp:nvSpPr>
        <dsp:cNvPr id="0" name=""/>
        <dsp:cNvSpPr/>
      </dsp:nvSpPr>
      <dsp:spPr>
        <a:xfrm>
          <a:off x="531358" y="2540317"/>
          <a:ext cx="1986773" cy="344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rPr>
            <a:t>ППКР от 31.03.2011г. № 129</a:t>
          </a:r>
          <a:endParaRPr lang="ru-RU" sz="1100" b="1" kern="1200" dirty="0"/>
        </a:p>
      </dsp:txBody>
      <dsp:txXfrm>
        <a:off x="531358" y="2540317"/>
        <a:ext cx="1986773" cy="344130"/>
      </dsp:txXfrm>
    </dsp:sp>
    <dsp:sp modelId="{C74F1186-39B4-4098-906E-353BC74DC20A}">
      <dsp:nvSpPr>
        <dsp:cNvPr id="0" name=""/>
        <dsp:cNvSpPr/>
      </dsp:nvSpPr>
      <dsp:spPr>
        <a:xfrm>
          <a:off x="128404" y="3312369"/>
          <a:ext cx="2218233" cy="1032390"/>
        </a:xfrm>
        <a:prstGeom prst="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14568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b="1" kern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Единый реестр (перечень) государственных услуг</a:t>
          </a:r>
          <a:endParaRPr lang="ru-RU" sz="1300" b="1" kern="1200" dirty="0">
            <a:solidFill>
              <a:schemeClr val="bg1"/>
            </a:solidFill>
          </a:endParaRPr>
        </a:p>
      </dsp:txBody>
      <dsp:txXfrm>
        <a:off x="128404" y="3312369"/>
        <a:ext cx="2218233" cy="1032390"/>
      </dsp:txXfrm>
    </dsp:sp>
    <dsp:sp modelId="{192389E2-18CC-442C-98BE-99E17976F2A3}">
      <dsp:nvSpPr>
        <dsp:cNvPr id="0" name=""/>
        <dsp:cNvSpPr/>
      </dsp:nvSpPr>
      <dsp:spPr>
        <a:xfrm>
          <a:off x="658910" y="4122339"/>
          <a:ext cx="1794574" cy="344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marL="0" lvl="0" indent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rPr>
            <a:t>ППКР от 10.02.2012г. № 85</a:t>
          </a:r>
          <a:endParaRPr lang="ru-RU" sz="1100" b="1" kern="1200" dirty="0"/>
        </a:p>
      </dsp:txBody>
      <dsp:txXfrm>
        <a:off x="658910" y="4122339"/>
        <a:ext cx="1794574" cy="344130"/>
      </dsp:txXfrm>
    </dsp:sp>
    <dsp:sp modelId="{29465D7A-6333-4A4D-889B-8913CEC1F7B3}">
      <dsp:nvSpPr>
        <dsp:cNvPr id="0" name=""/>
        <dsp:cNvSpPr/>
      </dsp:nvSpPr>
      <dsp:spPr>
        <a:xfrm>
          <a:off x="3020948" y="1725175"/>
          <a:ext cx="2200686" cy="1049249"/>
        </a:xfrm>
        <a:prstGeom prst="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14568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b="1" kern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 утверждении структуры и инструкции Типового стандарта государственных услуг</a:t>
          </a:r>
          <a:endParaRPr lang="ru-RU" sz="1300" b="1" kern="1200" dirty="0">
            <a:solidFill>
              <a:schemeClr val="bg1"/>
            </a:solidFill>
          </a:endParaRPr>
        </a:p>
      </dsp:txBody>
      <dsp:txXfrm>
        <a:off x="3020948" y="1725175"/>
        <a:ext cx="2200686" cy="1049249"/>
      </dsp:txXfrm>
    </dsp:sp>
    <dsp:sp modelId="{B1220F3B-82AA-4D65-956E-1DCF12C9FCF0}">
      <dsp:nvSpPr>
        <dsp:cNvPr id="0" name=""/>
        <dsp:cNvSpPr/>
      </dsp:nvSpPr>
      <dsp:spPr>
        <a:xfrm>
          <a:off x="3345901" y="2536189"/>
          <a:ext cx="2008954" cy="344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rPr>
            <a:t>ППКР от 03.09.2012г. № 603 </a:t>
          </a:r>
          <a:endParaRPr lang="ru-RU" sz="1100" b="1" kern="1200" dirty="0"/>
        </a:p>
      </dsp:txBody>
      <dsp:txXfrm>
        <a:off x="3345901" y="2536189"/>
        <a:ext cx="2008954" cy="344130"/>
      </dsp:txXfrm>
    </dsp:sp>
    <dsp:sp modelId="{B7031017-9888-40C1-B6F1-47E61D949AED}">
      <dsp:nvSpPr>
        <dsp:cNvPr id="0" name=""/>
        <dsp:cNvSpPr/>
      </dsp:nvSpPr>
      <dsp:spPr>
        <a:xfrm>
          <a:off x="3049203" y="3312364"/>
          <a:ext cx="2182501" cy="1032390"/>
        </a:xfrm>
        <a:prstGeom prst="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14568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b="1" kern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Утверждение стандартов государственных услуг</a:t>
          </a:r>
          <a:endParaRPr lang="ru-RU" sz="1300" b="1" kern="1200" dirty="0">
            <a:solidFill>
              <a:schemeClr val="bg1"/>
            </a:solidFill>
          </a:endParaRPr>
        </a:p>
      </dsp:txBody>
      <dsp:txXfrm>
        <a:off x="3049203" y="3312364"/>
        <a:ext cx="2182501" cy="1032390"/>
      </dsp:txXfrm>
    </dsp:sp>
    <dsp:sp modelId="{73CFE578-923D-4B0D-A1EB-B3C91B9A82A3}">
      <dsp:nvSpPr>
        <dsp:cNvPr id="0" name=""/>
        <dsp:cNvSpPr/>
      </dsp:nvSpPr>
      <dsp:spPr>
        <a:xfrm>
          <a:off x="3444642" y="4104456"/>
          <a:ext cx="1933259" cy="344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marL="0" lvl="0" indent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rPr>
            <a:t>ППКР от 03.06.2014г. № 303</a:t>
          </a:r>
          <a:endParaRPr lang="ru-RU" sz="1100" b="1" kern="1200" dirty="0"/>
        </a:p>
      </dsp:txBody>
      <dsp:txXfrm>
        <a:off x="3444642" y="4104456"/>
        <a:ext cx="1933259" cy="344130"/>
      </dsp:txXfrm>
    </dsp:sp>
    <dsp:sp modelId="{5EE42CEC-DDE6-4780-B046-4D547BF738C4}">
      <dsp:nvSpPr>
        <dsp:cNvPr id="0" name=""/>
        <dsp:cNvSpPr/>
      </dsp:nvSpPr>
      <dsp:spPr>
        <a:xfrm>
          <a:off x="5883296" y="1690487"/>
          <a:ext cx="2190616" cy="1032390"/>
        </a:xfrm>
        <a:prstGeom prst="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145682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b="1" i="0" u="none" kern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Типовой административный регламент </a:t>
          </a:r>
          <a:r>
            <a:rPr lang="ru-RU" sz="1300" b="1" kern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государственной и муниципальной услуги</a:t>
          </a:r>
          <a:endParaRPr lang="ru-RU" sz="1300" b="1" kern="1200" dirty="0">
            <a:solidFill>
              <a:schemeClr val="bg1"/>
            </a:solidFill>
          </a:endParaRPr>
        </a:p>
      </dsp:txBody>
      <dsp:txXfrm>
        <a:off x="5883296" y="1690487"/>
        <a:ext cx="2190616" cy="1032390"/>
      </dsp:txXfrm>
    </dsp:sp>
    <dsp:sp modelId="{5DD7371C-D7EA-45D5-93BC-7671C2D3C0F0}">
      <dsp:nvSpPr>
        <dsp:cNvPr id="0" name=""/>
        <dsp:cNvSpPr/>
      </dsp:nvSpPr>
      <dsp:spPr>
        <a:xfrm>
          <a:off x="6249508" y="2549712"/>
          <a:ext cx="1979146" cy="344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b="1" kern="1200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rPr>
            <a:t>РПКР от 22.07.2014г. № 287-р</a:t>
          </a:r>
          <a:endParaRPr lang="ru-RU" sz="1100" b="1" kern="1200" dirty="0"/>
        </a:p>
      </dsp:txBody>
      <dsp:txXfrm>
        <a:off x="6249508" y="2549712"/>
        <a:ext cx="1979146" cy="3441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800BAF-F967-4774-A821-DF9A8BE3C9E2}">
      <dsp:nvSpPr>
        <dsp:cNvPr id="0" name=""/>
        <dsp:cNvSpPr/>
      </dsp:nvSpPr>
      <dsp:spPr>
        <a:xfrm>
          <a:off x="1224127" y="71193"/>
          <a:ext cx="6005630" cy="6005630"/>
        </a:xfrm>
        <a:prstGeom prst="circularArrow">
          <a:avLst>
            <a:gd name="adj1" fmla="val 5544"/>
            <a:gd name="adj2" fmla="val 330680"/>
            <a:gd name="adj3" fmla="val 13763828"/>
            <a:gd name="adj4" fmla="val 17393331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2E3770-65C5-43B4-8AC6-DF0CFBCF963F}">
      <dsp:nvSpPr>
        <dsp:cNvPr id="0" name=""/>
        <dsp:cNvSpPr/>
      </dsp:nvSpPr>
      <dsp:spPr>
        <a:xfrm>
          <a:off x="2831521" y="91171"/>
          <a:ext cx="2826876" cy="1413438"/>
        </a:xfrm>
        <a:prstGeom prst="round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кардинальных изменений в межведомственном взаимодействии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00519" y="160169"/>
        <a:ext cx="2688880" cy="1275442"/>
      </dsp:txXfrm>
    </dsp:sp>
    <dsp:sp modelId="{4FC5CFC1-5DDC-415B-A1C7-630B1D37E254}">
      <dsp:nvSpPr>
        <dsp:cNvPr id="0" name=""/>
        <dsp:cNvSpPr/>
      </dsp:nvSpPr>
      <dsp:spPr>
        <a:xfrm>
          <a:off x="5400610" y="1971489"/>
          <a:ext cx="2826876" cy="1466894"/>
        </a:xfrm>
        <a:prstGeom prst="round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 сокращения/исключения зависимости граждан от многократных хождений по госучреждениям</a:t>
          </a:r>
        </a:p>
      </dsp:txBody>
      <dsp:txXfrm>
        <a:off x="5472218" y="2043097"/>
        <a:ext cx="2683660" cy="1323678"/>
      </dsp:txXfrm>
    </dsp:sp>
    <dsp:sp modelId="{66529C96-8AE7-4285-9486-0AA77368049F}">
      <dsp:nvSpPr>
        <dsp:cNvPr id="0" name=""/>
        <dsp:cNvSpPr/>
      </dsp:nvSpPr>
      <dsp:spPr>
        <a:xfrm>
          <a:off x="4896534" y="4518516"/>
          <a:ext cx="2826876" cy="1413438"/>
        </a:xfrm>
        <a:prstGeom prst="round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стремления совершенствования предоставления услуг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(напр.: уменьшение кол-ва документов)</a:t>
          </a:r>
        </a:p>
      </dsp:txBody>
      <dsp:txXfrm>
        <a:off x="4965532" y="4587514"/>
        <a:ext cx="2688880" cy="1275442"/>
      </dsp:txXfrm>
    </dsp:sp>
    <dsp:sp modelId="{4773CF3F-307D-4D61-816F-BAE4DB7B857A}">
      <dsp:nvSpPr>
        <dsp:cNvPr id="0" name=""/>
        <dsp:cNvSpPr/>
      </dsp:nvSpPr>
      <dsp:spPr>
        <a:xfrm>
          <a:off x="1080116" y="4482496"/>
          <a:ext cx="2826876" cy="1485438"/>
        </a:xfrm>
        <a:prstGeom prst="round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Отсутствие согласования с территориальными органами при разработке стандарта/регламента</a:t>
          </a:r>
        </a:p>
      </dsp:txBody>
      <dsp:txXfrm>
        <a:off x="1152629" y="4555009"/>
        <a:ext cx="2681850" cy="1340412"/>
      </dsp:txXfrm>
    </dsp:sp>
    <dsp:sp modelId="{710E5F9E-09B9-44D9-8DDC-BAE21C28D157}">
      <dsp:nvSpPr>
        <dsp:cNvPr id="0" name=""/>
        <dsp:cNvSpPr/>
      </dsp:nvSpPr>
      <dsp:spPr>
        <a:xfrm>
          <a:off x="432034" y="1953518"/>
          <a:ext cx="2826876" cy="1502866"/>
        </a:xfrm>
        <a:prstGeom prst="roundRect">
          <a:avLst/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strike="noStrike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Истребование </a:t>
          </a: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фактически дублирующих друг друга документов</a:t>
          </a:r>
          <a:endParaRPr lang="ru-RU" sz="1800" strike="noStrike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5398" y="2026882"/>
        <a:ext cx="2680148" cy="13561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ABE0A0-6C7D-4AC3-B00E-1C3B9DDFE470}">
      <dsp:nvSpPr>
        <dsp:cNvPr id="0" name=""/>
        <dsp:cNvSpPr/>
      </dsp:nvSpPr>
      <dsp:spPr>
        <a:xfrm>
          <a:off x="0" y="0"/>
          <a:ext cx="8106035" cy="1138063"/>
        </a:xfrm>
        <a:prstGeom prst="roundRect">
          <a:avLst>
            <a:gd name="adj" fmla="val 10000"/>
          </a:avLst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- Утвердить проекты стандартов государственных услуг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rPr>
            <a:t>- Ускорить разработку административных регламентов </a:t>
          </a:r>
          <a:endParaRPr lang="ru-RU" sz="1800" b="0" kern="1200" dirty="0">
            <a:solidFill>
              <a:schemeClr val="tx1"/>
            </a:solidFill>
          </a:endParaRPr>
        </a:p>
      </dsp:txBody>
      <dsp:txXfrm>
        <a:off x="1735013" y="0"/>
        <a:ext cx="6371021" cy="1138063"/>
      </dsp:txXfrm>
    </dsp:sp>
    <dsp:sp modelId="{E4AA27C0-F1E8-4DB3-8947-F3C94B8A3A0C}">
      <dsp:nvSpPr>
        <dsp:cNvPr id="0" name=""/>
        <dsp:cNvSpPr/>
      </dsp:nvSpPr>
      <dsp:spPr>
        <a:xfrm>
          <a:off x="113806" y="113806"/>
          <a:ext cx="1621207" cy="9104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72AD31-2739-48E1-8769-204233088433}">
      <dsp:nvSpPr>
        <dsp:cNvPr id="0" name=""/>
        <dsp:cNvSpPr/>
      </dsp:nvSpPr>
      <dsp:spPr>
        <a:xfrm>
          <a:off x="0" y="1296141"/>
          <a:ext cx="8106035" cy="1138063"/>
        </a:xfrm>
        <a:prstGeom prst="roundRect">
          <a:avLst>
            <a:gd name="adj" fmla="val 10000"/>
          </a:avLst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7800" lvl="0" indent="-17780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rgbClr val="000000"/>
              </a:solidFill>
              <a:latin typeface="Times New Roman" panose="02020603050405020304" pitchFamily="18" charset="0"/>
            </a:rPr>
            <a:t>-  Привести работу подведомственных и территориальных подразделений в соответствие с требованиями стандартов государственных услуг</a:t>
          </a:r>
          <a:endParaRPr lang="ru-RU" sz="1800" kern="1200" dirty="0"/>
        </a:p>
      </dsp:txBody>
      <dsp:txXfrm>
        <a:off x="1735013" y="1296141"/>
        <a:ext cx="6371021" cy="1138063"/>
      </dsp:txXfrm>
    </dsp:sp>
    <dsp:sp modelId="{478168B3-B89F-4466-95B5-B1A62B318612}">
      <dsp:nvSpPr>
        <dsp:cNvPr id="0" name=""/>
        <dsp:cNvSpPr/>
      </dsp:nvSpPr>
      <dsp:spPr>
        <a:xfrm>
          <a:off x="113806" y="1365676"/>
          <a:ext cx="1621207" cy="9104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1F03ED-B3E6-4C9F-85AA-B20FD9C5C143}">
      <dsp:nvSpPr>
        <dsp:cNvPr id="0" name=""/>
        <dsp:cNvSpPr/>
      </dsp:nvSpPr>
      <dsp:spPr>
        <a:xfrm>
          <a:off x="0" y="2503740"/>
          <a:ext cx="8106035" cy="1138063"/>
        </a:xfrm>
        <a:prstGeom prst="roundRect">
          <a:avLst>
            <a:gd name="adj" fmla="val 10000"/>
          </a:avLst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rgbClr val="000000"/>
              </a:solidFill>
              <a:latin typeface="Times New Roman" panose="02020603050405020304" pitchFamily="18" charset="0"/>
            </a:rPr>
            <a:t>- Устранить дублирование необходимых документов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rgbClr val="000000"/>
              </a:solidFill>
              <a:latin typeface="Times New Roman" panose="02020603050405020304" pitchFamily="18" charset="0"/>
            </a:rPr>
            <a:t>- Исключить излишние процедуры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rgbClr val="000000"/>
              </a:solidFill>
              <a:latin typeface="Times New Roman" panose="02020603050405020304" pitchFamily="18" charset="0"/>
            </a:rPr>
            <a:t>- Обеспечить переход в электронный формат</a:t>
          </a:r>
          <a:endParaRPr lang="ru-RU" sz="1800" kern="1200" dirty="0"/>
        </a:p>
      </dsp:txBody>
      <dsp:txXfrm>
        <a:off x="1735013" y="2503740"/>
        <a:ext cx="6371021" cy="1138063"/>
      </dsp:txXfrm>
    </dsp:sp>
    <dsp:sp modelId="{5BAFA13A-5B4E-4B17-94D7-000DC56B0C35}">
      <dsp:nvSpPr>
        <dsp:cNvPr id="0" name=""/>
        <dsp:cNvSpPr/>
      </dsp:nvSpPr>
      <dsp:spPr>
        <a:xfrm>
          <a:off x="113806" y="2617547"/>
          <a:ext cx="1621207" cy="9104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A773F2-31A9-4EF6-BA84-7DD9705883CA}">
      <dsp:nvSpPr>
        <dsp:cNvPr id="0" name=""/>
        <dsp:cNvSpPr/>
      </dsp:nvSpPr>
      <dsp:spPr>
        <a:xfrm>
          <a:off x="0" y="3755610"/>
          <a:ext cx="8106035" cy="1138063"/>
        </a:xfrm>
        <a:prstGeom prst="roundRect">
          <a:avLst>
            <a:gd name="adj" fmla="val 10000"/>
          </a:avLst>
        </a:prstGeom>
        <a:solidFill>
          <a:srgbClr val="00B0F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rgbClr val="000000"/>
              </a:solidFill>
              <a:latin typeface="Times New Roman" panose="02020603050405020304" pitchFamily="18" charset="0"/>
            </a:rPr>
            <a:t>- Повысить квалификацию госслужащих по госуслугам</a:t>
          </a:r>
          <a:endParaRPr lang="ru-RU" sz="1800" kern="1200" dirty="0"/>
        </a:p>
      </dsp:txBody>
      <dsp:txXfrm>
        <a:off x="1735013" y="3755610"/>
        <a:ext cx="6371021" cy="1138063"/>
      </dsp:txXfrm>
    </dsp:sp>
    <dsp:sp modelId="{198AF264-4BC5-404E-91E9-66E5126638BD}">
      <dsp:nvSpPr>
        <dsp:cNvPr id="0" name=""/>
        <dsp:cNvSpPr/>
      </dsp:nvSpPr>
      <dsp:spPr>
        <a:xfrm>
          <a:off x="113806" y="3869417"/>
          <a:ext cx="1621207" cy="91045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9000" b="-9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1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6737" y="0"/>
            <a:ext cx="2950475" cy="491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BAC0C6-3885-4C62-BB6E-771F7C0903C8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30572"/>
            <a:ext cx="2950475" cy="491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6737" y="9330572"/>
            <a:ext cx="2950475" cy="491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90B1E1-3441-4875-B237-F7B7957E2C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4301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1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1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E2154A-5F08-4F98-8FBB-3F24DEE1B785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9325" y="736600"/>
            <a:ext cx="4910138" cy="36845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79" y="4666139"/>
            <a:ext cx="5447030" cy="44205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30572"/>
            <a:ext cx="2950475" cy="491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737" y="9330572"/>
            <a:ext cx="2950475" cy="491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EE9731-8D80-4704-BBDB-86D2620E35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037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E9731-8D80-4704-BBDB-86D2620E3563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663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E9731-8D80-4704-BBDB-86D2620E3563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0957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E9731-8D80-4704-BBDB-86D2620E3563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431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49325" y="736600"/>
            <a:ext cx="4910138" cy="36845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A0E4BF-864A-4271-BC80-23509296DC95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8090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A2DC8C-846D-433D-9955-CBFEAF83EBE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2155871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3599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4850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995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466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063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48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065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257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39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555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4614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1079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9082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8805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0766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123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8D8ADEE-9C80-4282-B32F-245BC0C31AA7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9C4727B-91C7-40F5-8638-4A8C4FDC930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673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5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6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image" Target="../media/image10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eg"/><Relationship Id="rId7" Type="http://schemas.openxmlformats.org/officeDocument/2006/relationships/image" Target="../media/image15.wmf"/><Relationship Id="rId12" Type="http://schemas.openxmlformats.org/officeDocument/2006/relationships/image" Target="../media/image20.jpeg"/><Relationship Id="rId2" Type="http://schemas.openxmlformats.org/officeDocument/2006/relationships/hyperlink" Target="http://3ms.huawei.com/multimedia/docMaintain/mmMaintain.do?method=showMMDetail&amp;f_id=pur20070806009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jpeg"/><Relationship Id="rId9" Type="http://schemas.openxmlformats.org/officeDocument/2006/relationships/image" Target="../media/image1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412776"/>
            <a:ext cx="6768751" cy="648072"/>
          </a:xfrm>
        </p:spPr>
        <p:txBody>
          <a:bodyPr>
            <a:noAutofit/>
          </a:bodyPr>
          <a:lstStyle/>
          <a:p>
            <a:pPr algn="ctr"/>
            <a:b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b="0" dirty="0">
                <a:solidFill>
                  <a:srgbClr val="FF0000"/>
                </a:solidFill>
              </a:rPr>
            </a:br>
            <a:br>
              <a:rPr lang="ru-RU" sz="3600" b="0" dirty="0">
                <a:solidFill>
                  <a:srgbClr val="FF0000"/>
                </a:solidFill>
              </a:rPr>
            </a:br>
            <a:br>
              <a:rPr lang="ru-RU" sz="3600" b="0" dirty="0">
                <a:solidFill>
                  <a:srgbClr val="FF0000"/>
                </a:solidFill>
              </a:rPr>
            </a:br>
            <a:br>
              <a:rPr lang="ru-RU" sz="3600" b="0" dirty="0">
                <a:solidFill>
                  <a:srgbClr val="FF0000"/>
                </a:solidFill>
              </a:rPr>
            </a:br>
            <a:br>
              <a:rPr lang="ru-RU" sz="3600" b="0" dirty="0">
                <a:solidFill>
                  <a:srgbClr val="FF0000"/>
                </a:solidFill>
              </a:rPr>
            </a:br>
            <a:br>
              <a:rPr lang="ru-RU" sz="3600" b="0" dirty="0">
                <a:solidFill>
                  <a:srgbClr val="FF0000"/>
                </a:solidFill>
              </a:rPr>
            </a:br>
            <a:br>
              <a:rPr lang="ru-RU" sz="3600" b="0" dirty="0">
                <a:solidFill>
                  <a:srgbClr val="FF0000"/>
                </a:solidFill>
              </a:rPr>
            </a:br>
            <a:br>
              <a:rPr lang="ru-RU" sz="3600" b="0" dirty="0">
                <a:solidFill>
                  <a:srgbClr val="FF0000"/>
                </a:solidFill>
              </a:rPr>
            </a:br>
            <a:br>
              <a:rPr lang="ru-RU" sz="3600" b="0" dirty="0">
                <a:solidFill>
                  <a:srgbClr val="FF0000"/>
                </a:solidFill>
              </a:rPr>
            </a:br>
            <a:endParaRPr lang="ru-RU" sz="16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rot="10800000" flipV="1">
            <a:off x="755567" y="1412776"/>
            <a:ext cx="7704863" cy="3960440"/>
          </a:xfrm>
        </p:spPr>
        <p:txBody>
          <a:bodyPr>
            <a:normAutofit/>
          </a:bodyPr>
          <a:lstStyle/>
          <a:p>
            <a:pPr marL="266700" algn="r" defTabSz="266700"/>
            <a:endParaRPr lang="ru-RU" sz="3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41910" y="332656"/>
            <a:ext cx="6686549" cy="2016224"/>
          </a:xfrm>
        </p:spPr>
        <p:txBody>
          <a:bodyPr>
            <a:normAutofit fontScale="90000"/>
          </a:bodyPr>
          <a:lstStyle/>
          <a:p>
            <a:pPr algn="ctr"/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sz="2025" b="1" dirty="0"/>
              <a:t>Проект ПРООН </a:t>
            </a:r>
            <a:br>
              <a:rPr lang="ru-RU" sz="2025" dirty="0"/>
            </a:br>
            <a:r>
              <a:rPr lang="ru-RU" sz="2025" b="1" dirty="0"/>
              <a:t>“Совершенствование Верховенства права и доступ к правосудию в целях обеспечения устойчивого мира”</a:t>
            </a:r>
            <a:endParaRPr lang="ky-KG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2996952"/>
            <a:ext cx="6864771" cy="3213875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accent6">
                    <a:lumMod val="75000"/>
                  </a:schemeClr>
                </a:solidFill>
              </a:rPr>
              <a:t>Государственная политика по оптимизации системы предоставления государственных услуг физическим и юридическим лицам: приоритеты и перспективы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Calibri"/>
            </a:endParaRPr>
          </a:p>
          <a:p>
            <a:pPr algn="r"/>
            <a:endParaRPr lang="ky-KG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1D371B-AD2E-714A-9364-82886D642ED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47173"/>
            <a:ext cx="1063943" cy="806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UNDP_Logo_w_Tagline_Russian">
            <a:extLst>
              <a:ext uri="{FF2B5EF4-FFF2-40B4-BE49-F238E27FC236}">
                <a16:creationId xmlns:a16="http://schemas.microsoft.com/office/drawing/2014/main" id="{71EF7451-0219-7C47-9472-2986539C295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647173"/>
            <a:ext cx="499586" cy="10448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3385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 данной презентации использованы материалы Центра общественных технологий, АП КР, Министерства экономики КР и </a:t>
            </a:r>
            <a:r>
              <a:rPr lang="ru-RU"/>
              <a:t>других партнеров.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198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133" y="188641"/>
            <a:ext cx="7704667" cy="1296143"/>
          </a:xfrm>
        </p:spPr>
        <p:txBody>
          <a:bodyPr>
            <a:normAutofit fontScale="90000"/>
          </a:bodyPr>
          <a:lstStyle/>
          <a:p>
            <a:r>
              <a:rPr lang="ru-RU" sz="2325" dirty="0"/>
              <a:t>НАЦИОНАЛЬНАЯ СТРАТЕГИЯ УСТОЙЧИВОГО РАЗВИТИЯ КЫРГЫЗСКОЙ РЕСПУБЛИКИ </a:t>
            </a:r>
            <a:br>
              <a:rPr lang="ru-RU" sz="2325" dirty="0"/>
            </a:br>
            <a:r>
              <a:rPr lang="ru-RU" sz="2325" dirty="0"/>
              <a:t>на период 2013-2017 годы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133" y="1268760"/>
            <a:ext cx="7704667" cy="4731056"/>
          </a:xfrm>
        </p:spPr>
        <p:txBody>
          <a:bodyPr>
            <a:normAutofit/>
          </a:bodyPr>
          <a:lstStyle/>
          <a:p>
            <a:r>
              <a:rPr lang="ru-RU" dirty="0"/>
              <a:t>Наше стратегическое видение Кыргызстана в долгосрочной перспективе - сильное и независимое государство, входящее в число развитых стран, комфортное для жизни людей, с обеспечением защиты их прав, свобод и безопасности, многоязычной и доброжелательной внутренней средой, соблюдением законности, высоким уровнем образования, здоровой окружающей средой, общественной стабильностью, международным имиджем благополучной страны, устойчивым ростом экономики и высокой привлекательностью для инвесторов.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6785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982663" y="457200"/>
            <a:ext cx="7704137" cy="739775"/>
          </a:xfrm>
        </p:spPr>
        <p:txBody>
          <a:bodyPr/>
          <a:lstStyle/>
          <a:p>
            <a:r>
              <a:rPr lang="ru-RU" altLang="ru-RU">
                <a:ln>
                  <a:noFill/>
                </a:ln>
              </a:rPr>
              <a:t>Субъекты взаимоотношений</a:t>
            </a: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982663" y="2667000"/>
            <a:ext cx="7704137" cy="3332163"/>
          </a:xfrm>
        </p:spPr>
        <p:txBody>
          <a:bodyPr/>
          <a:lstStyle/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1003F9-7983-48BD-BEB5-B6065C7EB9A7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graphicFrame>
        <p:nvGraphicFramePr>
          <p:cNvPr id="5" name="Содержимое 5"/>
          <p:cNvGraphicFramePr>
            <a:graphicFrameLocks/>
          </p:cNvGraphicFramePr>
          <p:nvPr/>
        </p:nvGraphicFramePr>
        <p:xfrm>
          <a:off x="428596" y="1357298"/>
          <a:ext cx="8229600" cy="4911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Счетверенная стрелка 8"/>
          <p:cNvSpPr/>
          <p:nvPr/>
        </p:nvSpPr>
        <p:spPr>
          <a:xfrm>
            <a:off x="2843213" y="3365500"/>
            <a:ext cx="3168650" cy="1216025"/>
          </a:xfrm>
          <a:prstGeom prst="quad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938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523527"/>
          </a:xfrm>
        </p:spPr>
        <p:txBody>
          <a:bodyPr>
            <a:normAutofit fontScale="90000"/>
          </a:bodyPr>
          <a:lstStyle/>
          <a:p>
            <a:r>
              <a:rPr lang="ru-RU" dirty="0"/>
              <a:t>ОЖИДАЕМЫЕ РЕЗУЛЬТАТЫ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001" y="1196752"/>
            <a:ext cx="8178799" cy="5472608"/>
          </a:xfrm>
        </p:spPr>
        <p:txBody>
          <a:bodyPr>
            <a:normAutofit/>
          </a:bodyPr>
          <a:lstStyle/>
          <a:p>
            <a:r>
              <a:rPr lang="ru-RU" dirty="0"/>
              <a:t>Главным результатом пятилетней работы по реализации Национальной стратегии устойчивого развития Кыргызстана должно стать окрепшее демократическое светское государство с устойчивой политической системой,  динамично развивающейся экономикой и стабильно растущими доходами населения.</a:t>
            </a:r>
          </a:p>
          <a:p>
            <a:r>
              <a:rPr lang="ru-RU" dirty="0"/>
              <a:t>Также, за период 2013-2017 годов важно укрепить закладываемые основы правового государства с работоспособными системами государственного управления, экономического и социального развития, общественной и национальной безопасности, охраны окружающей среды. </a:t>
            </a:r>
          </a:p>
        </p:txBody>
      </p:sp>
    </p:spTree>
    <p:extLst>
      <p:ext uri="{BB962C8B-B14F-4D97-AF65-F5344CB8AC3E}">
        <p14:creationId xmlns:p14="http://schemas.microsoft.com/office/powerpoint/2010/main" val="41337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099591"/>
          </a:xfrm>
        </p:spPr>
        <p:txBody>
          <a:bodyPr>
            <a:normAutofit/>
          </a:bodyPr>
          <a:lstStyle/>
          <a:p>
            <a:r>
              <a:rPr lang="ru-RU" sz="1800" dirty="0"/>
              <a:t>2.6.	Повышение эффективности и обеспечение прозрачности государственного управления. Укрепление взаимодействия власти с гражданским обществом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133" y="1700808"/>
            <a:ext cx="7704667" cy="475252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Повышение уровня доверия граждан к власти, а также улучшение ее авторитета у населения напрямую зависит от уровня партнерства государственных органов с институтами гражданского общества…</a:t>
            </a:r>
          </a:p>
          <a:p>
            <a:r>
              <a:rPr lang="ru-RU" dirty="0"/>
              <a:t>Государственные органы и органы местного самоуправления должны осуществлять свою деятельность под пристальным наблюдением гражданского общества. Усиление взаимодействия с гражданским обществом, приобщение граждан и их объединений к обсуждению и принятию согласованных решений, постоянное информирование общественности о своей работе должны стать неотъемлемым элементом деятельности государственных органов, органов местного самоуправления и их должностных лиц.</a:t>
            </a:r>
          </a:p>
        </p:txBody>
      </p:sp>
    </p:spTree>
    <p:extLst>
      <p:ext uri="{BB962C8B-B14F-4D97-AF65-F5344CB8AC3E}">
        <p14:creationId xmlns:p14="http://schemas.microsoft.com/office/powerpoint/2010/main" val="313990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171599"/>
          </a:xfrm>
        </p:spPr>
        <p:txBody>
          <a:bodyPr>
            <a:normAutofit fontScale="90000"/>
          </a:bodyPr>
          <a:lstStyle/>
          <a:p>
            <a:r>
              <a:rPr lang="ru-RU" sz="2325" dirty="0"/>
              <a:t>ПРОГРАММА И ПЛАН ПРАВИТЕЛЬСТВА ПО ПЕРЕХОДУ КЫРГЫЗСКОЙ РЕСПУБЛИКИ К УСТОЙЧИВОМУ РАЗВИТИЮ (2013-2017 </a:t>
            </a:r>
            <a:r>
              <a:rPr lang="ru-RU" sz="2325" dirty="0" err="1"/>
              <a:t>г.г</a:t>
            </a:r>
            <a:r>
              <a:rPr lang="ru-RU" sz="2325" dirty="0"/>
              <a:t>.)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133" y="1412776"/>
            <a:ext cx="7704667" cy="45870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Период 2013 - 2017 </a:t>
            </a:r>
            <a:r>
              <a:rPr lang="ru-RU" dirty="0" err="1"/>
              <a:t>г.г</a:t>
            </a:r>
            <a:r>
              <a:rPr lang="ru-RU" dirty="0"/>
              <a:t>. должен стать переломным и определяющим по переходу Кыргызстана к устойчивому развитию.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К 2017 году Кыргызская Республика должна войти в число стран, которая будет ориентирована на успешную реализацию стратегии устойчивого развития с усовершенствованными институтами управления, эффективно действующим законодательством, прогрессивным кадровым потенциалом, готовым укреплять базовые основы устойчивого развития страны, с развитым эколого-экономическим мышлением населения и улучшенными социальными и экономическими рейтингами в мировом развитии, включая заметное повышение рейтинга Кыргызской Республики по индексу человеческого развития.</a:t>
            </a:r>
          </a:p>
        </p:txBody>
      </p:sp>
    </p:spTree>
    <p:extLst>
      <p:ext uri="{BB962C8B-B14F-4D97-AF65-F5344CB8AC3E}">
        <p14:creationId xmlns:p14="http://schemas.microsoft.com/office/powerpoint/2010/main" val="22203167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348038" y="2652713"/>
            <a:ext cx="2143125" cy="1712912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/>
              <a:t>НСУР</a:t>
            </a:r>
          </a:p>
        </p:txBody>
      </p:sp>
      <p:sp>
        <p:nvSpPr>
          <p:cNvPr id="7" name="Овал 6"/>
          <p:cNvSpPr/>
          <p:nvPr/>
        </p:nvSpPr>
        <p:spPr>
          <a:xfrm>
            <a:off x="6372225" y="4941888"/>
            <a:ext cx="2592388" cy="127952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1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Качество</a:t>
            </a:r>
          </a:p>
          <a:p>
            <a:pPr algn="ctr">
              <a:defRPr/>
            </a:pPr>
            <a:r>
              <a:rPr lang="ru-RU" sz="21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доверия</a:t>
            </a:r>
          </a:p>
        </p:txBody>
      </p:sp>
      <p:sp>
        <p:nvSpPr>
          <p:cNvPr id="8" name="Овал 7"/>
          <p:cNvSpPr/>
          <p:nvPr/>
        </p:nvSpPr>
        <p:spPr>
          <a:xfrm>
            <a:off x="238125" y="4941888"/>
            <a:ext cx="2749550" cy="149542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Качество управления</a:t>
            </a:r>
          </a:p>
        </p:txBody>
      </p:sp>
      <p:sp>
        <p:nvSpPr>
          <p:cNvPr id="10" name="Овал 9"/>
          <p:cNvSpPr/>
          <p:nvPr/>
        </p:nvSpPr>
        <p:spPr>
          <a:xfrm>
            <a:off x="827088" y="333375"/>
            <a:ext cx="7245350" cy="1343025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Создание</a:t>
            </a:r>
          </a:p>
          <a:p>
            <a:pPr algn="ctr">
              <a:defRPr/>
            </a:pP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работоспособной системы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госуправления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3132138" y="5084763"/>
            <a:ext cx="2952750" cy="12239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1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Качество оказания услуг обществу</a:t>
            </a:r>
          </a:p>
        </p:txBody>
      </p:sp>
      <p:sp>
        <p:nvSpPr>
          <p:cNvPr id="15" name="Двойная стрелка вверх/вниз 14"/>
          <p:cNvSpPr/>
          <p:nvPr/>
        </p:nvSpPr>
        <p:spPr>
          <a:xfrm>
            <a:off x="4284663" y="1700213"/>
            <a:ext cx="287337" cy="936625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Тройная стрелка влево/вправо/вверх 20"/>
          <p:cNvSpPr/>
          <p:nvPr/>
        </p:nvSpPr>
        <p:spPr>
          <a:xfrm>
            <a:off x="2268538" y="4437063"/>
            <a:ext cx="4535487" cy="504825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544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066800"/>
          </a:xfrm>
        </p:spPr>
        <p:txBody>
          <a:bodyPr/>
          <a:lstStyle/>
          <a:p>
            <a:pPr algn="ctr"/>
            <a:r>
              <a:rPr lang="ru-RU" dirty="0">
                <a:latin typeface="Arial" charset="0"/>
              </a:rPr>
              <a:t>Основания для оптимизации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24869" y="1903512"/>
            <a:ext cx="4038600" cy="4525963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   Качество услуг предоставляемых государством не удовлетворяет граждан и является основной причиной недовольства и недоверия граждан к системе управления</a:t>
            </a:r>
          </a:p>
          <a:p>
            <a:pPr algn="just">
              <a:buNone/>
            </a:pP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   Существующая система оказания государственных и муниципальных услуг не соответствует целям системы управления</a:t>
            </a:r>
          </a:p>
          <a:p>
            <a:endParaRPr lang="ru-RU" sz="2200" dirty="0"/>
          </a:p>
        </p:txBody>
      </p:sp>
      <p:pic>
        <p:nvPicPr>
          <p:cNvPr id="1026" name="Picture 2" descr="C:\Users\АХМАТ\Pictures\image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148064" y="2559138"/>
            <a:ext cx="3286148" cy="32147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95456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610600" cy="1038212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Arial" charset="0"/>
              </a:rPr>
              <a:t>Проблемы</a:t>
            </a:r>
            <a:endParaRPr lang="ru-RU" dirty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524000"/>
            <a:ext cx="8458200" cy="518160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Зачастую те или иные услуги навязывались обществу, не смотря на отсутствие запроса конкретного потребителя.</a:t>
            </a:r>
          </a:p>
          <a:p>
            <a:pPr marL="109728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Государство стоит в центре внимания, а гражданин является просителем.</a:t>
            </a:r>
          </a:p>
          <a:p>
            <a:pPr algn="just"/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Качество и доступность услуг, особенно в регионах, остаются низкими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Отсутствие стандартов на предоставляемые государственные услуги не дают возможности оценить и обжаловать действия госорганов. 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Существующая система провоцирует появление коррупционных схем в госорганах и муниципалитетах.</a:t>
            </a:r>
          </a:p>
          <a:p>
            <a:pPr marL="109728" indent="0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84C8F4-49F8-4CFF-BBDC-E3665D1CD502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441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Смысл государственной политики по оптимизации государственных услуг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2562200"/>
          </a:xfrm>
        </p:spPr>
        <p:txBody>
          <a:bodyPr>
            <a:normAutofit fontScale="92500" lnSpcReduction="10000"/>
          </a:bodyPr>
          <a:lstStyle/>
          <a:p>
            <a:pPr marL="109728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ru-RU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109728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Arial" pitchFamily="34" charset="0"/>
                <a:ea typeface="Times New Roman"/>
                <a:cs typeface="Arial" pitchFamily="34" charset="0"/>
              </a:rPr>
              <a:t>Реализация принципов социального государства по обеспечению конституционных прав граждан на получение государственных услуг, обеспечение качества и доступности их предоставления.</a:t>
            </a:r>
          </a:p>
        </p:txBody>
      </p:sp>
    </p:spTree>
    <p:extLst>
      <p:ext uri="{BB962C8B-B14F-4D97-AF65-F5344CB8AC3E}">
        <p14:creationId xmlns:p14="http://schemas.microsoft.com/office/powerpoint/2010/main" val="11649239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Зарубежный опыт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Грузия – Дома юстиции</a:t>
            </a:r>
          </a:p>
          <a:p>
            <a:r>
              <a:rPr lang="ru-RU" dirty="0"/>
              <a:t>Казахстан – Центры обслуживания населения</a:t>
            </a:r>
          </a:p>
          <a:p>
            <a:r>
              <a:rPr lang="ru-RU" dirty="0"/>
              <a:t>Россия – Многофункциональные центры</a:t>
            </a:r>
          </a:p>
          <a:p>
            <a:r>
              <a:rPr lang="ru-RU" dirty="0"/>
              <a:t>Эстония – электронное правительство</a:t>
            </a:r>
          </a:p>
        </p:txBody>
      </p:sp>
    </p:spTree>
    <p:extLst>
      <p:ext uri="{BB962C8B-B14F-4D97-AF65-F5344CB8AC3E}">
        <p14:creationId xmlns:p14="http://schemas.microsoft.com/office/powerpoint/2010/main" val="122295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Ожидаемые результаты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Повышение качества предоставляемых государственных услуг и ответственности государственных органов;</a:t>
            </a:r>
          </a:p>
          <a:p>
            <a:r>
              <a:rPr lang="ru-RU" dirty="0"/>
              <a:t>Оптимизация структуры государственных органов </a:t>
            </a:r>
          </a:p>
          <a:p>
            <a:r>
              <a:rPr lang="ru-RU" dirty="0"/>
              <a:t>Повышение эффективности использования бюджетных средств;</a:t>
            </a:r>
          </a:p>
          <a:p>
            <a:r>
              <a:rPr lang="ru-RU" dirty="0"/>
              <a:t>Применение качественно новых методов оценки деятельности государственных органов по принципу востребованности гражданами;</a:t>
            </a:r>
          </a:p>
          <a:p>
            <a:r>
              <a:rPr lang="ru-RU" dirty="0"/>
              <a:t>Снижение уровня коррупции в государственных органах;</a:t>
            </a:r>
          </a:p>
          <a:p>
            <a:r>
              <a:rPr lang="ru-RU" dirty="0"/>
              <a:t>Возвращение гражданам чувства собственного достоинства.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75984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91440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Основные этапы оптимизации системы предоставления государственных услуг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sz="2400" dirty="0"/>
              <a:t>I </a:t>
            </a:r>
            <a:r>
              <a:rPr lang="ru-RU" sz="2400" dirty="0"/>
              <a:t>этап – формирование Реестра государственных услуг и разработка Закона «О государственных и муниципальных услугах»</a:t>
            </a:r>
          </a:p>
          <a:p>
            <a:pPr algn="just"/>
            <a:endParaRPr lang="ru-RU" sz="2400" dirty="0"/>
          </a:p>
          <a:p>
            <a:pPr algn="just"/>
            <a:r>
              <a:rPr lang="en-US" sz="2400" dirty="0"/>
              <a:t>II</a:t>
            </a:r>
            <a:r>
              <a:rPr lang="ru-RU" sz="2400" dirty="0"/>
              <a:t> этап – формирование Реестра муниципальных услуг, стандартизация государственных и муниципальных услуг и создание системы «единого окна»</a:t>
            </a:r>
          </a:p>
          <a:p>
            <a:pPr algn="just"/>
            <a:endParaRPr lang="ru-RU" sz="2400" dirty="0"/>
          </a:p>
          <a:p>
            <a:pPr algn="just"/>
            <a:r>
              <a:rPr lang="en-US" sz="2400" dirty="0"/>
              <a:t>III</a:t>
            </a:r>
            <a:r>
              <a:rPr lang="ru-RU" sz="2400" dirty="0"/>
              <a:t> этап – перевод системы оказания услуг в «электронный формат»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152128"/>
          </a:xfrm>
        </p:spPr>
        <p:txBody>
          <a:bodyPr/>
          <a:lstStyle/>
          <a:p>
            <a:pPr algn="ctr"/>
            <a:r>
              <a:rPr lang="ru-RU" dirty="0"/>
              <a:t>Организация работ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1468942"/>
              </p:ext>
            </p:extLst>
          </p:nvPr>
        </p:nvGraphicFramePr>
        <p:xfrm>
          <a:off x="785785" y="2214555"/>
          <a:ext cx="7572430" cy="4564865"/>
        </p:xfrm>
        <a:graphic>
          <a:graphicData uri="http://schemas.openxmlformats.org/drawingml/2006/table">
            <a:tbl>
              <a:tblPr/>
              <a:tblGrid>
                <a:gridCol w="20580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860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64364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Межведомственная комиссия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по оптимизации государственных услуг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4364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Экспертная группа МЭ КР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0662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Ведомственные рабочие группы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Calibri"/>
                          <a:ea typeface="Calibri"/>
                          <a:cs typeface="Times New Roman"/>
                        </a:rPr>
                        <a:t>Группы сформированы из сотрудников госорганов и представителей гражданского общества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>
                          <a:latin typeface="Calibri"/>
                          <a:ea typeface="Calibri"/>
                          <a:cs typeface="Times New Roman"/>
                        </a:rPr>
                        <a:t>Ведомственные рабочие группы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12" name="Прямая со стрелкой 11"/>
          <p:cNvCxnSpPr/>
          <p:nvPr/>
        </p:nvCxnSpPr>
        <p:spPr>
          <a:xfrm flipV="1">
            <a:off x="2000232" y="4143380"/>
            <a:ext cx="2500330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5400000" flipH="1" flipV="1">
            <a:off x="4107653" y="3393281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0800000">
            <a:off x="4500562" y="4143380"/>
            <a:ext cx="2928958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86782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Функции государственного органа: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ru-RU" dirty="0"/>
              <a:t>Выработка политики</a:t>
            </a:r>
          </a:p>
          <a:p>
            <a:pPr marL="457200" indent="-457200">
              <a:buAutoNum type="arabicPeriod"/>
            </a:pPr>
            <a:r>
              <a:rPr lang="ru-RU" dirty="0"/>
              <a:t>Контроль и надзор</a:t>
            </a:r>
          </a:p>
          <a:p>
            <a:pPr marL="457200" indent="-457200">
              <a:buAutoNum type="arabicPeriod"/>
            </a:pPr>
            <a:r>
              <a:rPr lang="ru-RU" dirty="0"/>
              <a:t>Регулирование</a:t>
            </a:r>
          </a:p>
          <a:p>
            <a:pPr marL="457200" indent="-457200">
              <a:buAutoNum type="arabicPeriod"/>
            </a:pPr>
            <a:r>
              <a:rPr lang="ru-RU" dirty="0"/>
              <a:t>Поддержка</a:t>
            </a:r>
          </a:p>
          <a:p>
            <a:pPr marL="457200" indent="-457200">
              <a:buAutoNum type="arabicPeriod"/>
            </a:pPr>
            <a:r>
              <a:rPr lang="ru-RU" dirty="0"/>
              <a:t>Оказание услуг</a:t>
            </a:r>
          </a:p>
        </p:txBody>
      </p:sp>
    </p:spTree>
    <p:extLst>
      <p:ext uri="{BB962C8B-B14F-4D97-AF65-F5344CB8AC3E}">
        <p14:creationId xmlns:p14="http://schemas.microsoft.com/office/powerpoint/2010/main" val="6835896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Государственная услуга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результат деятельности государственных учреждений, осуществляемой в рамках их компетенции по исполнению запроса физических и юридических лиц и направленной на реализацию прав, удовлетворение законных интересов потребителей услуг, либо исполнение обязанностей, возникающих в результате гражданско-правовых отношений</a:t>
            </a:r>
          </a:p>
        </p:txBody>
      </p:sp>
    </p:spTree>
    <p:extLst>
      <p:ext uri="{BB962C8B-B14F-4D97-AF65-F5344CB8AC3E}">
        <p14:creationId xmlns:p14="http://schemas.microsoft.com/office/powerpoint/2010/main" val="35310899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243607"/>
          </a:xfrm>
        </p:spPr>
        <p:txBody>
          <a:bodyPr/>
          <a:lstStyle/>
          <a:p>
            <a:r>
              <a:rPr lang="ru-RU" dirty="0"/>
              <a:t>Критерии отнесения к услугам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133" y="1772816"/>
            <a:ext cx="7704667" cy="422700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1) наличие запроса от физического и юридического лица на получение соответствующей государственной услуги;</a:t>
            </a:r>
          </a:p>
          <a:p>
            <a:r>
              <a:rPr lang="ru-RU" dirty="0"/>
              <a:t>2) наличие установленных законодательством </a:t>
            </a:r>
            <a:r>
              <a:rPr lang="ru-RU" dirty="0" err="1"/>
              <a:t>Кыргызской</a:t>
            </a:r>
            <a:r>
              <a:rPr lang="ru-RU" dirty="0"/>
              <a:t> Республики полномочий у исполнителя государственной услуги на предоставление данного вида услуги;</a:t>
            </a:r>
          </a:p>
          <a:p>
            <a:r>
              <a:rPr lang="ru-RU" dirty="0"/>
              <a:t>3) целостность государственной услуги, выраженная в непосредственной связи процесса предоставления услуги с данным государственным учреждением и исключающая необходимость обращения физических и юридических лиц в другие государственные/муниципальные и негосударственные учреждения и предприятия для получения конечного результата;</a:t>
            </a:r>
          </a:p>
          <a:p>
            <a:r>
              <a:rPr lang="ru-RU" dirty="0"/>
              <a:t>4) возможность стандартизации государственной услуги.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2443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459631"/>
          </a:xfrm>
        </p:spPr>
        <p:txBody>
          <a:bodyPr/>
          <a:lstStyle/>
          <a:p>
            <a:r>
              <a:rPr lang="ru-RU" dirty="0"/>
              <a:t>Критерии платности/бесплатности услуги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133" y="1916832"/>
            <a:ext cx="7704667" cy="4082984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1) получение государственной или муниципальной услуги предоставляет ее потребителю право на владение и пользование объектами и предметами, которые могут представлять источник повышенной опасности или связаны с предпринимательской деятельностью;</a:t>
            </a:r>
          </a:p>
          <a:p>
            <a:r>
              <a:rPr lang="ru-RU" dirty="0"/>
              <a:t>2) повторное и каждое последующее предоставление государственной или муниципальной услуги при условии первичного предоставления услуги на бесплатной основе, за исключением государственных или муниципальных услуг, предоставление которых предусматривает многократность либо регулярность обращения;</a:t>
            </a:r>
          </a:p>
          <a:p>
            <a:r>
              <a:rPr lang="ru-RU" dirty="0"/>
              <a:t>3) оказание государственной или муниципальной услуги по параметрам качества, превосходящим закрепленные в стандарте на данную услугу (ускоренное оказание услуги, оказание услуги в условиях повышенной комфортности, оказание услуги по месту нахождения потребителя или в ином, определенном потребителем месте);</a:t>
            </a:r>
          </a:p>
          <a:p>
            <a:r>
              <a:rPr lang="ru-RU" dirty="0"/>
              <a:t>4) создание необходимых условий для лиц с ограниченными возможностями здоровья для получения государственных и муниципальных услуг наравне с другими не является основанием для установления платности услуги.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55193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151119"/>
            <a:ext cx="8784976" cy="459191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defRPr/>
            </a:pP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Достигнутые результаты и текущие направления деятельности </a:t>
            </a: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3588071"/>
              </p:ext>
            </p:extLst>
          </p:nvPr>
        </p:nvGraphicFramePr>
        <p:xfrm>
          <a:off x="323528" y="1778307"/>
          <a:ext cx="8705749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380312" y="6237313"/>
            <a:ext cx="1161827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21</a:t>
            </a:fld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23528" y="749060"/>
            <a:ext cx="4176464" cy="1815844"/>
          </a:xfrm>
          <a:prstGeom prst="roundRect">
            <a:avLst/>
          </a:prstGeom>
          <a:solidFill>
            <a:srgbClr val="00B0F0">
              <a:alpha val="98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Едином реестре гос. услуг:</a:t>
            </a:r>
          </a:p>
          <a:p>
            <a:pPr lvl="0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Утверждены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373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услуги</a:t>
            </a:r>
          </a:p>
          <a:p>
            <a:pPr lvl="0" algn="just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224 платных услуг</a:t>
            </a:r>
          </a:p>
          <a:p>
            <a:pPr lvl="0" algn="just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149 бесплатных услуг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99866"/>
            <a:ext cx="8114928" cy="92425"/>
          </a:xfrm>
          <a:prstGeom prst="rect">
            <a:avLst/>
          </a:prstGeom>
          <a:solidFill>
            <a:srgbClr val="FF0000"/>
          </a:solidFill>
        </p:spPr>
      </p:pic>
    </p:spTree>
    <p:extLst>
      <p:ext uri="{BB962C8B-B14F-4D97-AF65-F5344CB8AC3E}">
        <p14:creationId xmlns:p14="http://schemas.microsoft.com/office/powerpoint/2010/main" val="16273493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491687492"/>
              </p:ext>
            </p:extLst>
          </p:nvPr>
        </p:nvGraphicFramePr>
        <p:xfrm>
          <a:off x="539552" y="2132856"/>
          <a:ext cx="835292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3564138" y="889026"/>
            <a:ext cx="2199854" cy="1152127"/>
          </a:xfrm>
          <a:prstGeom prst="roundRect">
            <a:avLst>
              <a:gd name="adj" fmla="val 10000"/>
            </a:avLst>
          </a:pr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4" name="Группа 3"/>
          <p:cNvGrpSpPr/>
          <p:nvPr/>
        </p:nvGrpSpPr>
        <p:grpSpPr>
          <a:xfrm>
            <a:off x="3793042" y="1065326"/>
            <a:ext cx="2160240" cy="1110677"/>
            <a:chOff x="2864640" y="1805226"/>
            <a:chExt cx="1749098" cy="1110677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864640" y="1805226"/>
              <a:ext cx="1749098" cy="1110677"/>
            </a:xfrm>
            <a:prstGeom prst="roundRect">
              <a:avLst>
                <a:gd name="adj" fmla="val 10000"/>
              </a:avLst>
            </a:prstGeom>
            <a:ln>
              <a:solidFill>
                <a:srgbClr val="00B0F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2897171" y="1837757"/>
              <a:ext cx="1684036" cy="1045615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300" kern="1200" dirty="0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3851920" y="1193166"/>
            <a:ext cx="20424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0000"/>
              </a:lnSpc>
              <a:spcAft>
                <a:spcPts val="0"/>
              </a:spcAft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Закон КР </a:t>
            </a:r>
          </a:p>
          <a:p>
            <a:pPr lvl="0" algn="ctr">
              <a:lnSpc>
                <a:spcPct val="100000"/>
              </a:lnSpc>
              <a:spcAft>
                <a:spcPts val="0"/>
              </a:spcAft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«О государственных и</a:t>
            </a:r>
          </a:p>
          <a:p>
            <a:pPr lvl="0" algn="ctr">
              <a:lnSpc>
                <a:spcPct val="100000"/>
              </a:lnSpc>
              <a:spcAft>
                <a:spcPts val="0"/>
              </a:spcAft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муниципальных услугах»</a:t>
            </a:r>
            <a:endParaRPr lang="ru-RU" sz="1200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1691680" y="5013176"/>
            <a:ext cx="144016" cy="463441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4592057" y="5013176"/>
            <a:ext cx="144016" cy="463441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4592057" y="3356992"/>
            <a:ext cx="144016" cy="504056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7452320" y="3573017"/>
            <a:ext cx="144016" cy="360040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1716839" y="3573017"/>
            <a:ext cx="144016" cy="360040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713452" y="276757"/>
            <a:ext cx="7808789" cy="43691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Нормативно - правовая база </a:t>
            </a:r>
            <a:endParaRPr lang="ru-RU" sz="2200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3499835"/>
              </p:ext>
            </p:extLst>
          </p:nvPr>
        </p:nvGraphicFramePr>
        <p:xfrm>
          <a:off x="400674" y="351478"/>
          <a:ext cx="204787" cy="3111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CorelDRAW" r:id="rId8" imgW="204350" imgH="310529" progId="CorelDraw.Graphic.17">
                  <p:embed/>
                </p:oleObj>
              </mc:Choice>
              <mc:Fallback>
                <p:oleObj name="CorelDRAW" r:id="rId8" imgW="204350" imgH="310529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0674" y="351478"/>
                        <a:ext cx="204787" cy="3111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Рисунок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74" y="764704"/>
            <a:ext cx="8114928" cy="92425"/>
          </a:xfrm>
          <a:prstGeom prst="rect">
            <a:avLst/>
          </a:prstGeom>
          <a:solidFill>
            <a:srgbClr val="FF0000"/>
          </a:solidFill>
        </p:spPr>
      </p:pic>
    </p:spTree>
    <p:extLst>
      <p:ext uri="{BB962C8B-B14F-4D97-AF65-F5344CB8AC3E}">
        <p14:creationId xmlns:p14="http://schemas.microsoft.com/office/powerpoint/2010/main" val="35578501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91784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Структура Единого реестра </a:t>
            </a:r>
            <a:br>
              <a:rPr lang="ru-RU" dirty="0"/>
            </a:br>
            <a:r>
              <a:rPr lang="ru-RU" dirty="0"/>
              <a:t>по 9 разделам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4325175"/>
              </p:ext>
            </p:extLst>
          </p:nvPr>
        </p:nvGraphicFramePr>
        <p:xfrm>
          <a:off x="788491" y="2204864"/>
          <a:ext cx="7302003" cy="1710060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462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42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44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37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72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100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/>
                          <a:ea typeface="Times New Roman"/>
                        </a:rPr>
                        <a:t>№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/>
                          <a:ea typeface="Times New Roman"/>
                        </a:rPr>
                        <a:t>п/п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/>
                          <a:ea typeface="Times New Roman"/>
                        </a:rPr>
                        <a:t>Наименование государственной услуги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/>
                          <a:ea typeface="Times New Roman"/>
                        </a:rPr>
                        <a:t>Уполномоченный государственный орган, ответственный за стандартизацию государственной услуги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>
                          <a:effectLst/>
                          <a:latin typeface="Times New Roman"/>
                          <a:ea typeface="Times New Roman"/>
                        </a:rPr>
                        <a:t>Государственные органы и организации предоставляющие данные услуги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/>
                          <a:ea typeface="Times New Roman"/>
                        </a:rPr>
                        <a:t>Условие предоставления государственной услуги (платность или бесплатность)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14413" y="37179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75124"/>
            <a:ext cx="7488831" cy="2422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20828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Стандарт государственной услуги -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систематизированный набор требований, предъявляемых к государственной услуге, утверждаемый Правительством Кыргызской Республики и определяющий процедуру взаимодействия исполнителя государственной с потребителем услуги;</a:t>
            </a:r>
          </a:p>
        </p:txBody>
      </p:sp>
    </p:spTree>
    <p:extLst>
      <p:ext uri="{BB962C8B-B14F-4D97-AF65-F5344CB8AC3E}">
        <p14:creationId xmlns:p14="http://schemas.microsoft.com/office/powerpoint/2010/main" val="34718229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/>
              <a:t>Разработка проекта стандарта государственной услуги включает следующие шаги:</a:t>
            </a:r>
            <a:br>
              <a:rPr lang="ru-RU" sz="3600" dirty="0"/>
            </a:b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ru-RU" dirty="0"/>
              <a:t>-	создание рабочей группы по разработке проекта стандарта государственной услуги в уполномоченном государственном органе;</a:t>
            </a:r>
          </a:p>
          <a:p>
            <a:pPr marL="109728" indent="0">
              <a:buNone/>
            </a:pPr>
            <a:r>
              <a:rPr lang="ru-RU" dirty="0"/>
              <a:t>-	подготовка проекта стандарта государственной услуги на основе Типового стандарта;</a:t>
            </a:r>
          </a:p>
          <a:p>
            <a:pPr marL="109728" indent="0">
              <a:buNone/>
            </a:pPr>
            <a:r>
              <a:rPr lang="ru-RU" dirty="0"/>
              <a:t>-	обсуждение проекта стандарта государственной услуги заинтересованными сторонами, сбор их замечаний и предложений;</a:t>
            </a:r>
          </a:p>
          <a:p>
            <a:pPr marL="109728" indent="0">
              <a:buNone/>
            </a:pPr>
            <a:r>
              <a:rPr lang="ru-RU" dirty="0"/>
              <a:t>-	доработка стандарта государственной услуги с учетом замечаний и предложений.</a:t>
            </a:r>
          </a:p>
        </p:txBody>
      </p:sp>
    </p:spTree>
    <p:extLst>
      <p:ext uri="{BB962C8B-B14F-4D97-AF65-F5344CB8AC3E}">
        <p14:creationId xmlns:p14="http://schemas.microsoft.com/office/powerpoint/2010/main" val="3873517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Утверждение проектов стандартов государственных услуг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ru-RU" dirty="0"/>
              <a:t>1. Министерство экономики Кыргызской Республики вносит на заседание Межведомственной комиссии проекты стандартов государственных услуг в соответствии с Положением Межведомственной комиссии по формированию единого систематизированного реестра (перечня) государственных услуг, утвержденного распоряжением Правительства Кыргызской Республики от 31 мая 2011 года № 191-р</a:t>
            </a:r>
          </a:p>
          <a:p>
            <a:pPr marL="109728" indent="0">
              <a:buNone/>
            </a:pPr>
            <a:r>
              <a:rPr lang="ru-RU" dirty="0"/>
              <a:t>2. После рассмотрения и одобрения Межведомственной комиссией проекта стандарта государственной услуги уполномоченный государственный орган, ответственный за стандартизацию, вносит на утверждение в Правительство Кыргызской Республики в установленном порядке.</a:t>
            </a: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65610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Проблема стандартизации государственных услуг: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r>
              <a:rPr lang="ru-RU" dirty="0"/>
              <a:t>Гражданское общество не участвует активно в разработке проектов стандартов, что несет риск одностороннего подхода к определению набора критериев качества государственной услуги</a:t>
            </a:r>
          </a:p>
        </p:txBody>
      </p:sp>
    </p:spTree>
    <p:extLst>
      <p:ext uri="{BB962C8B-B14F-4D97-AF65-F5344CB8AC3E}">
        <p14:creationId xmlns:p14="http://schemas.microsoft.com/office/powerpoint/2010/main" val="35935389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85750" y="285750"/>
            <a:ext cx="3214688" cy="28575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Перспективные направления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929188" y="2000250"/>
            <a:ext cx="3786187" cy="20716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300" b="1" dirty="0">
                <a:solidFill>
                  <a:schemeClr val="tx1"/>
                </a:solidFill>
              </a:rPr>
              <a:t>организация Единых центров оказания услуг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85750" y="4143375"/>
            <a:ext cx="3929063" cy="24288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300" b="1" dirty="0">
                <a:solidFill>
                  <a:schemeClr val="tx1"/>
                </a:solidFill>
              </a:rPr>
              <a:t>Развитие государственно-частного партнерства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857750" y="357188"/>
            <a:ext cx="3857625" cy="12144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внедрение электронных услуг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3786188" y="3357563"/>
            <a:ext cx="571500" cy="500062"/>
          </a:xfrm>
          <a:prstGeom prst="straightConnector1">
            <a:avLst/>
          </a:prstGeom>
          <a:ln w="317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5400000">
            <a:off x="1570832" y="3715544"/>
            <a:ext cx="571500" cy="1587"/>
          </a:xfrm>
          <a:prstGeom prst="straightConnector1">
            <a:avLst/>
          </a:prstGeom>
          <a:ln w="317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3786188" y="785813"/>
            <a:ext cx="500062" cy="0"/>
          </a:xfrm>
          <a:prstGeom prst="straightConnector1">
            <a:avLst/>
          </a:prstGeom>
          <a:ln w="317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3786188" y="2428875"/>
            <a:ext cx="571500" cy="1588"/>
          </a:xfrm>
          <a:prstGeom prst="straightConnector1">
            <a:avLst/>
          </a:prstGeom>
          <a:ln w="317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4929188" y="4429125"/>
            <a:ext cx="3786187" cy="20716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300" b="1" dirty="0">
                <a:solidFill>
                  <a:schemeClr val="tx1"/>
                </a:solidFill>
              </a:rPr>
              <a:t>Организация непрерывной системы мониторинга и оценки качества и доступности услуг</a:t>
            </a:r>
          </a:p>
        </p:txBody>
      </p:sp>
    </p:spTree>
    <p:extLst>
      <p:ext uri="{BB962C8B-B14F-4D97-AF65-F5344CB8AC3E}">
        <p14:creationId xmlns:p14="http://schemas.microsoft.com/office/powerpoint/2010/main" val="10079169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595535"/>
          </a:xfrm>
        </p:spPr>
        <p:txBody>
          <a:bodyPr>
            <a:normAutofit fontScale="90000"/>
          </a:bodyPr>
          <a:lstStyle/>
          <a:p>
            <a:r>
              <a:rPr lang="ru-RU" dirty="0"/>
              <a:t>Единое окно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133" y="1412776"/>
            <a:ext cx="7704667" cy="4587040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Предоставление услуг по принципу «единого окна»   это организация работы государственных и муниципальных органов, позволяющая гражданам и организациям получать требуемые им услуги и конечные документы в установленные сроки без непосредственного взаимодействия с должностными лицами, принимающими решения по согласованию и выдаче данных документов.</a:t>
            </a:r>
          </a:p>
          <a:p>
            <a:r>
              <a:rPr lang="ru-RU" dirty="0"/>
              <a:t>Принцип «единого окна» следует рассматривать как механизм, способствующий повышению эффективности взаимодействия государственных и муниципальных органов и общества. Цели внедрения «единого окна» – изменение способа взаимодействия государственных и муниципальных органов и заявителя и повышение качества предоставления государственных и муниципальных услуг. Его задачи – создание административного механизма на основе интеграции процессов управления и оптимизации взаимодействия ведомств, а также информатизация управления.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34823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Модель предоставления услуг по способу единого окна для города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7488832" cy="4464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45295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Общественный мониторинг и оценка качества государственных услуг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r>
              <a:rPr lang="ru-RU" dirty="0"/>
              <a:t>Стандарты государственных услуг служат и критерием для проведения мониторинга и оценки качества предоставления государственных услуг.</a:t>
            </a:r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r>
              <a:rPr lang="ru-RU" dirty="0"/>
              <a:t>Целью мониторинга государственных и муниципальных услуг является обеспечение их предоставления согласно установленному регламенту и соответствующих стандартов, а также содействие в совершенствование процесса по их предоставлению. </a:t>
            </a:r>
          </a:p>
        </p:txBody>
      </p:sp>
    </p:spTree>
    <p:extLst>
      <p:ext uri="{BB962C8B-B14F-4D97-AF65-F5344CB8AC3E}">
        <p14:creationId xmlns:p14="http://schemas.microsoft.com/office/powerpoint/2010/main" val="31370338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Важнейшая задача внедрения общественного мониторинга государственных услуг: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r>
              <a:rPr lang="ru-RU" dirty="0"/>
              <a:t>На основе результатов пилотного мониторинга  осуществить институционализацию  общественного мониторинга как важнейшего инструмента партнёрства государства и гражданина</a:t>
            </a:r>
          </a:p>
        </p:txBody>
      </p:sp>
    </p:spTree>
    <p:extLst>
      <p:ext uri="{BB962C8B-B14F-4D97-AF65-F5344CB8AC3E}">
        <p14:creationId xmlns:p14="http://schemas.microsoft.com/office/powerpoint/2010/main" val="20685209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7" y="2019570"/>
            <a:ext cx="6577650" cy="4001718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100" dirty="0"/>
              <a:t>ЭП – это использование ИКТ для повышения эффективности органов власти и государственных учреждений.</a:t>
            </a:r>
            <a:endParaRPr lang="en-US" sz="2100" dirty="0"/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100" dirty="0"/>
              <a:t>ЭП – это также действенный способ борьбы с коррупцией, бюрократией и обеспечения прозрачности деятельности органов власти. 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100" dirty="0"/>
              <a:t>ЭП – новое качество предоставления услуг и снижение затрат на содержание госаппарата.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100" dirty="0"/>
              <a:t>ЭП – это экономия времени и средств граждан. 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ru-RU" sz="2100" dirty="0"/>
              <a:t>ЭП – это эффективный способ обеспечения удовлетворенности обществом </a:t>
            </a:r>
            <a:r>
              <a:rPr lang="ru-RU" sz="2100" dirty="0" err="1"/>
              <a:t>госуправления</a:t>
            </a:r>
            <a:r>
              <a:rPr lang="ru-RU" sz="2100" dirty="0"/>
              <a:t> и повышения доверия к Правительству.</a:t>
            </a:r>
          </a:p>
          <a:p>
            <a:endParaRPr lang="ru-RU" sz="21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113234" y="705120"/>
            <a:ext cx="7514035" cy="1314449"/>
          </a:xfrm>
          <a:prstGeom prst="rect">
            <a:avLst/>
          </a:prstGeom>
          <a:effectLst/>
        </p:spPr>
        <p:txBody>
          <a:bodyPr vert="horz" lIns="68580" tIns="34290" rIns="68580" bIns="3429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600" dirty="0"/>
              <a:t>КОНЦЕПЦИЯ ЭЛЕКТРОННОГО ПРАВИТЕЛЬСТВА (ЭП)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068960"/>
            <a:ext cx="1250156" cy="10715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647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5132143" y="2528455"/>
          <a:ext cx="931664" cy="25382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绘图" r:id="rId3" imgW="953751" imgH="3361430" progId="">
                  <p:embed/>
                </p:oleObj>
              </mc:Choice>
              <mc:Fallback>
                <p:oleObj name="绘图" r:id="rId3" imgW="953751" imgH="336143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2143" y="2528455"/>
                        <a:ext cx="931664" cy="253828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gradFill rotWithShape="0">
                              <a:gsLst>
                                <a:gs pos="0">
                                  <a:srgbClr val="FFCCFF"/>
                                </a:gs>
                                <a:gs pos="50000">
                                  <a:srgbClr val="FFFFCC"/>
                                </a:gs>
                                <a:gs pos="100000">
                                  <a:srgbClr val="FFCCFF"/>
                                </a:gs>
                              </a:gsLst>
                              <a:lin ang="27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1524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1959351" y="1960338"/>
            <a:ext cx="5421641" cy="596101"/>
          </a:xfrm>
          <a:prstGeom prst="triangle">
            <a:avLst>
              <a:gd name="adj" fmla="val 50000"/>
            </a:avLst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dk1">
                  <a:shade val="88000"/>
                  <a:lumMod val="94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endParaRPr lang="en-US" sz="1350"/>
          </a:p>
        </p:txBody>
      </p:sp>
      <p:graphicFrame>
        <p:nvGraphicFramePr>
          <p:cNvPr id="7" name="Object 10"/>
          <p:cNvGraphicFramePr>
            <a:graphicFrameLocks noChangeAspect="1"/>
          </p:cNvGraphicFramePr>
          <p:nvPr/>
        </p:nvGraphicFramePr>
        <p:xfrm>
          <a:off x="4065586" y="2528455"/>
          <a:ext cx="937631" cy="25382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2" name="绘图" r:id="rId5" imgW="953751" imgH="3361430" progId="">
                  <p:embed/>
                </p:oleObj>
              </mc:Choice>
              <mc:Fallback>
                <p:oleObj name="绘图" r:id="rId5" imgW="953751" imgH="336143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5586" y="2528455"/>
                        <a:ext cx="937631" cy="253828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gradFill rotWithShape="0">
                              <a:gsLst>
                                <a:gs pos="0">
                                  <a:srgbClr val="FFCCFF"/>
                                </a:gs>
                                <a:gs pos="50000">
                                  <a:srgbClr val="FFFFCC"/>
                                </a:gs>
                                <a:gs pos="100000">
                                  <a:srgbClr val="FFCCFF"/>
                                </a:gs>
                              </a:gsLst>
                              <a:lin ang="27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1524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11"/>
          <p:cNvGraphicFramePr>
            <a:graphicFrameLocks noChangeAspect="1"/>
          </p:cNvGraphicFramePr>
          <p:nvPr/>
        </p:nvGraphicFramePr>
        <p:xfrm>
          <a:off x="2391400" y="2528455"/>
          <a:ext cx="832613" cy="259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绘图" r:id="rId6" imgW="953751" imgH="3361430" progId="">
                  <p:embed/>
                </p:oleObj>
              </mc:Choice>
              <mc:Fallback>
                <p:oleObj name="绘图" r:id="rId6" imgW="953751" imgH="336143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1400" y="2528455"/>
                        <a:ext cx="832613" cy="2592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2"/>
          <p:cNvGraphicFramePr>
            <a:graphicFrameLocks noChangeAspect="1"/>
          </p:cNvGraphicFramePr>
          <p:nvPr/>
        </p:nvGraphicFramePr>
        <p:xfrm>
          <a:off x="3255495" y="2528455"/>
          <a:ext cx="802676" cy="25382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绘图" r:id="rId7" imgW="953751" imgH="3361430" progId="">
                  <p:embed/>
                </p:oleObj>
              </mc:Choice>
              <mc:Fallback>
                <p:oleObj name="绘图" r:id="rId7" imgW="953751" imgH="336143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5495" y="2528455"/>
                        <a:ext cx="802676" cy="253828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gradFill rotWithShape="0">
                              <a:gsLst>
                                <a:gs pos="0">
                                  <a:srgbClr val="FFCCFF"/>
                                </a:gs>
                                <a:gs pos="50000">
                                  <a:srgbClr val="FFFFCC"/>
                                </a:gs>
                                <a:gs pos="100000">
                                  <a:srgbClr val="FFCCFF"/>
                                </a:gs>
                              </a:gsLst>
                              <a:lin ang="27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1524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3"/>
          <p:cNvGraphicFramePr>
            <a:graphicFrameLocks noChangeAspect="1"/>
          </p:cNvGraphicFramePr>
          <p:nvPr/>
        </p:nvGraphicFramePr>
        <p:xfrm>
          <a:off x="6117813" y="2528455"/>
          <a:ext cx="810090" cy="25382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绘图" r:id="rId8" imgW="953751" imgH="3361430" progId="">
                  <p:embed/>
                </p:oleObj>
              </mc:Choice>
              <mc:Fallback>
                <p:oleObj name="绘图" r:id="rId8" imgW="953751" imgH="336143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7813" y="2528455"/>
                        <a:ext cx="810090" cy="25382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gradFill rotWithShape="0">
                              <a:gsLst>
                                <a:gs pos="0">
                                  <a:srgbClr val="FFCCFF"/>
                                </a:gs>
                                <a:gs pos="50000">
                                  <a:srgbClr val="FFFFCC"/>
                                </a:gs>
                                <a:gs pos="100000">
                                  <a:srgbClr val="FFCCFF"/>
                                </a:gs>
                              </a:gsLst>
                              <a:lin ang="2700000" scaled="1"/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1524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14"/>
          <p:cNvSpPr txBox="1">
            <a:spLocks noChangeArrowheads="1"/>
          </p:cNvSpPr>
          <p:nvPr/>
        </p:nvSpPr>
        <p:spPr bwMode="auto">
          <a:xfrm rot="10800000">
            <a:off x="2407655" y="2798485"/>
            <a:ext cx="714426" cy="1890210"/>
          </a:xfrm>
          <a:prstGeom prst="rect">
            <a:avLst/>
          </a:prstGeom>
          <a:noFill/>
          <a:ln w="15240">
            <a:noFill/>
            <a:miter lim="800000"/>
            <a:headEnd/>
            <a:tailEnd/>
          </a:ln>
          <a:effectLst/>
        </p:spPr>
        <p:txBody>
          <a:bodyPr vert="vert" wrap="square">
            <a:sp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ru-RU" altLang="zh-CN" sz="1350" b="1" dirty="0">
                <a:solidFill>
                  <a:srgbClr val="002060"/>
                </a:solidFill>
                <a:cs typeface="Arial" pitchFamily="34" charset="0"/>
              </a:rPr>
              <a:t>2. Единая модель сети передачи данных</a:t>
            </a:r>
            <a:endParaRPr kumimoji="1" lang="en-US" altLang="zh-CN" sz="1350" b="1" dirty="0">
              <a:solidFill>
                <a:srgbClr val="002060"/>
              </a:solidFill>
              <a:ea typeface="宋体" pitchFamily="2" charset="-122"/>
              <a:cs typeface="Arial" pitchFamily="34" charset="0"/>
            </a:endParaRPr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 rot="10800000">
            <a:off x="3340423" y="2906497"/>
            <a:ext cx="537840" cy="1836204"/>
          </a:xfrm>
          <a:prstGeom prst="rect">
            <a:avLst/>
          </a:prstGeom>
          <a:noFill/>
          <a:ln w="15240">
            <a:noFill/>
            <a:miter lim="800000"/>
            <a:headEnd/>
            <a:tailEnd/>
          </a:ln>
          <a:effectLst/>
        </p:spPr>
        <p:txBody>
          <a:bodyPr vert="vert" wrap="square">
            <a:sp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ru-RU" altLang="zh-CN" sz="1350" b="1" dirty="0">
                <a:solidFill>
                  <a:srgbClr val="002060"/>
                </a:solidFill>
                <a:cs typeface="Arial" pitchFamily="34" charset="0"/>
              </a:rPr>
              <a:t>3.Центры обработки данных</a:t>
            </a:r>
            <a:endParaRPr kumimoji="1" lang="en-US" altLang="zh-CN" sz="1350" b="1" dirty="0">
              <a:solidFill>
                <a:srgbClr val="002060"/>
              </a:solidFill>
              <a:ea typeface="宋体" pitchFamily="2" charset="-122"/>
              <a:cs typeface="Arial" pitchFamily="34" charset="0"/>
            </a:endParaRPr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 rot="10800000">
            <a:off x="4170232" y="2744478"/>
            <a:ext cx="714426" cy="1890210"/>
          </a:xfrm>
          <a:prstGeom prst="rect">
            <a:avLst/>
          </a:prstGeom>
          <a:noFill/>
          <a:ln w="15240">
            <a:noFill/>
            <a:miter lim="800000"/>
            <a:headEnd/>
            <a:tailEnd/>
          </a:ln>
          <a:effectLst/>
        </p:spPr>
        <p:txBody>
          <a:bodyPr vert="vert" wrap="square">
            <a:sp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ru-RU" altLang="zh-CN" sz="1350" b="1" dirty="0">
                <a:solidFill>
                  <a:srgbClr val="002060"/>
                </a:solidFill>
                <a:cs typeface="Arial" pitchFamily="34" charset="0"/>
              </a:rPr>
              <a:t>4. Информационная безопасность</a:t>
            </a:r>
            <a:endParaRPr kumimoji="1" lang="en-US" altLang="zh-CN" sz="1350" b="1" dirty="0">
              <a:solidFill>
                <a:srgbClr val="002060"/>
              </a:solidFill>
              <a:ea typeface="宋体" pitchFamily="2" charset="-122"/>
              <a:cs typeface="Arial" pitchFamily="34" charset="0"/>
            </a:endParaRPr>
          </a:p>
        </p:txBody>
      </p:sp>
      <p:sp>
        <p:nvSpPr>
          <p:cNvPr id="14" name="Text Box 17"/>
          <p:cNvSpPr txBox="1">
            <a:spLocks noChangeArrowheads="1"/>
          </p:cNvSpPr>
          <p:nvPr/>
        </p:nvSpPr>
        <p:spPr bwMode="auto">
          <a:xfrm rot="10800000">
            <a:off x="5268815" y="2528455"/>
            <a:ext cx="537840" cy="2592288"/>
          </a:xfrm>
          <a:prstGeom prst="rect">
            <a:avLst/>
          </a:prstGeom>
          <a:noFill/>
          <a:ln w="15240">
            <a:noFill/>
            <a:miter lim="800000"/>
            <a:headEnd/>
            <a:tailEnd/>
          </a:ln>
          <a:effectLst/>
        </p:spPr>
        <p:txBody>
          <a:bodyPr vert="vert" wrap="square">
            <a:sp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ru-RU" altLang="zh-CN" sz="1350" b="1" dirty="0">
                <a:solidFill>
                  <a:srgbClr val="002060"/>
                </a:solidFill>
                <a:cs typeface="Arial" pitchFamily="34" charset="0"/>
              </a:rPr>
              <a:t>5. Единые стандартные</a:t>
            </a:r>
          </a:p>
          <a:p>
            <a:pPr algn="ctr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ru-RU" altLang="zh-CN" sz="1350" b="1" dirty="0">
                <a:solidFill>
                  <a:srgbClr val="002060"/>
                </a:solidFill>
                <a:cs typeface="Arial" pitchFamily="34" charset="0"/>
              </a:rPr>
              <a:t> процедуры обслуживания</a:t>
            </a:r>
            <a:endParaRPr kumimoji="1" lang="en-US" altLang="zh-CN" sz="1350" b="1" dirty="0">
              <a:solidFill>
                <a:srgbClr val="002060"/>
              </a:solidFill>
              <a:ea typeface="宋体" pitchFamily="2" charset="-122"/>
              <a:cs typeface="Arial" pitchFamily="34" charset="0"/>
            </a:endParaRPr>
          </a:p>
        </p:txBody>
      </p:sp>
      <p:sp>
        <p:nvSpPr>
          <p:cNvPr id="15" name="Text Box 18"/>
          <p:cNvSpPr txBox="1">
            <a:spLocks noChangeArrowheads="1"/>
          </p:cNvSpPr>
          <p:nvPr/>
        </p:nvSpPr>
        <p:spPr bwMode="auto">
          <a:xfrm rot="10800000">
            <a:off x="6134069" y="2852491"/>
            <a:ext cx="714426" cy="1944216"/>
          </a:xfrm>
          <a:prstGeom prst="rect">
            <a:avLst/>
          </a:prstGeom>
          <a:noFill/>
          <a:ln w="15240">
            <a:noFill/>
            <a:miter lim="800000"/>
            <a:headEnd/>
            <a:tailEnd/>
          </a:ln>
          <a:effectLst/>
        </p:spPr>
        <p:txBody>
          <a:bodyPr vert="vert" wrap="square">
            <a:sp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ru-RU" altLang="zh-CN" sz="1350" b="1" dirty="0">
                <a:solidFill>
                  <a:srgbClr val="002060"/>
                </a:solidFill>
                <a:cs typeface="Arial" pitchFamily="34" charset="0"/>
              </a:rPr>
              <a:t>6. Интегрированное управление</a:t>
            </a:r>
            <a:endParaRPr kumimoji="1" lang="en-US" altLang="zh-CN" sz="1350" b="1" dirty="0">
              <a:solidFill>
                <a:srgbClr val="002060"/>
              </a:solidFill>
              <a:ea typeface="宋体" pitchFamily="2" charset="-122"/>
              <a:cs typeface="Arial" pitchFamily="34" charset="0"/>
            </a:endParaRPr>
          </a:p>
        </p:txBody>
      </p:sp>
      <p:sp>
        <p:nvSpPr>
          <p:cNvPr id="16" name="Text Box 19"/>
          <p:cNvSpPr txBox="1">
            <a:spLocks noChangeArrowheads="1"/>
          </p:cNvSpPr>
          <p:nvPr/>
        </p:nvSpPr>
        <p:spPr bwMode="auto">
          <a:xfrm>
            <a:off x="1500300" y="1387924"/>
            <a:ext cx="6372708" cy="523990"/>
          </a:xfrm>
          <a:prstGeom prst="rect">
            <a:avLst/>
          </a:prstGeom>
          <a:noFill/>
          <a:ln w="1524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ru-RU" altLang="zh-CN" sz="1650" dirty="0">
                <a:cs typeface="Arial" pitchFamily="34" charset="0"/>
              </a:rPr>
              <a:t>Ориентация на гражданина, оказание услуг в любое время, в любом месте, доступность для каждого</a:t>
            </a:r>
            <a:endParaRPr kumimoji="1" lang="en-US" altLang="zh-CN" sz="1650" dirty="0">
              <a:ea typeface="宋体" pitchFamily="2" charset="-122"/>
              <a:cs typeface="Arial" pitchFamily="34" charset="0"/>
            </a:endParaRPr>
          </a:p>
        </p:txBody>
      </p:sp>
      <p:sp>
        <p:nvSpPr>
          <p:cNvPr id="17" name="Text Box 21"/>
          <p:cNvSpPr txBox="1">
            <a:spLocks noChangeArrowheads="1"/>
          </p:cNvSpPr>
          <p:nvPr/>
        </p:nvSpPr>
        <p:spPr bwMode="auto">
          <a:xfrm>
            <a:off x="1851339" y="5066737"/>
            <a:ext cx="5670630" cy="346249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sz="1650" dirty="0">
                <a:solidFill>
                  <a:schemeClr val="bg1"/>
                </a:solidFill>
                <a:cs typeface="Arial" pitchFamily="34" charset="0"/>
              </a:rPr>
              <a:t> Информационно-коммуникационная инфраструктура</a:t>
            </a:r>
          </a:p>
        </p:txBody>
      </p:sp>
      <p:sp>
        <p:nvSpPr>
          <p:cNvPr id="18" name="Text Box 23"/>
          <p:cNvSpPr txBox="1">
            <a:spLocks noChangeArrowheads="1"/>
          </p:cNvSpPr>
          <p:nvPr/>
        </p:nvSpPr>
        <p:spPr bwMode="auto">
          <a:xfrm>
            <a:off x="1537904" y="5752701"/>
            <a:ext cx="6335104" cy="346249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Bef>
                <a:spcPts val="900"/>
              </a:spcBef>
              <a:spcAft>
                <a:spcPts val="900"/>
              </a:spcAft>
            </a:pPr>
            <a:r>
              <a:rPr lang="ru-RU" sz="1650" dirty="0">
                <a:solidFill>
                  <a:schemeClr val="bg1"/>
                </a:solidFill>
                <a:cs typeface="Times New Roman" pitchFamily="18" charset="0"/>
              </a:rPr>
              <a:t>Подготовленный персонал государственных органов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1851339" y="5390773"/>
            <a:ext cx="567063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1113234" y="705121"/>
            <a:ext cx="7514035" cy="643838"/>
          </a:xfrm>
          <a:prstGeom prst="rect">
            <a:avLst/>
          </a:prstGeom>
          <a:effectLst/>
        </p:spPr>
        <p:txBody>
          <a:bodyPr vert="horz" lIns="68580" tIns="34290" rIns="68580" bIns="3429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/>
              <a:t>БАЗОВЫЕ ПРИНЦИПЫ СОЗДАНИЯ ЭП</a:t>
            </a:r>
          </a:p>
        </p:txBody>
      </p:sp>
    </p:spTree>
    <p:extLst>
      <p:ext uri="{BB962C8B-B14F-4D97-AF65-F5344CB8AC3E}">
        <p14:creationId xmlns:p14="http://schemas.microsoft.com/office/powerpoint/2010/main" val="377527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113234" y="705120"/>
            <a:ext cx="7514035" cy="1314449"/>
          </a:xfrm>
          <a:prstGeom prst="rect">
            <a:avLst/>
          </a:prstGeom>
          <a:effectLst/>
        </p:spPr>
        <p:txBody>
          <a:bodyPr vert="horz" lIns="68580" tIns="34290" rIns="68580" bIns="3429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/>
              <a:t>СХЕМА ПРЕДОСТАВЛЕНИЯ ЭЛЕКТРОННЫХ УСЛУГ</a:t>
            </a:r>
          </a:p>
        </p:txBody>
      </p:sp>
      <p:sp>
        <p:nvSpPr>
          <p:cNvPr id="5" name="圆角矩形 10"/>
          <p:cNvSpPr>
            <a:spLocks noChangeArrowheads="1"/>
          </p:cNvSpPr>
          <p:nvPr/>
        </p:nvSpPr>
        <p:spPr bwMode="auto">
          <a:xfrm>
            <a:off x="3683605" y="4231320"/>
            <a:ext cx="2052228" cy="90951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66CCFF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lIns="68570" tIns="34286" rIns="68570" bIns="34286" anchor="ctr"/>
          <a:lstStyle/>
          <a:p>
            <a:endParaRPr lang="zh-CN" altLang="en-US" sz="1350">
              <a:latin typeface="Arial" charset="0"/>
              <a:ea typeface="Arial Unicode MS" pitchFamily="34" charset="-122"/>
              <a:cs typeface="Arial" charset="0"/>
            </a:endParaRPr>
          </a:p>
        </p:txBody>
      </p:sp>
      <p:sp>
        <p:nvSpPr>
          <p:cNvPr id="6" name="矩形 1"/>
          <p:cNvSpPr/>
          <p:nvPr/>
        </p:nvSpPr>
        <p:spPr bwMode="auto">
          <a:xfrm>
            <a:off x="2556621" y="3786610"/>
            <a:ext cx="3861000" cy="392906"/>
          </a:xfrm>
          <a:prstGeom prst="rect">
            <a:avLst/>
          </a:prstGeom>
          <a:solidFill>
            <a:schemeClr val="accent1">
              <a:alpha val="33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70" tIns="34286" rIns="68570" bIns="34286" numCol="1" rtlCol="0" anchor="t" anchorCtr="0" compatLnSpc="1">
            <a:prstTxWarp prst="textNoShape">
              <a:avLst/>
            </a:prstTxWarp>
          </a:bodyPr>
          <a:lstStyle/>
          <a:p>
            <a:pPr defTabSz="685703">
              <a:buClr>
                <a:srgbClr val="CC9900"/>
              </a:buClr>
              <a:buFont typeface="Wingdings" pitchFamily="2" charset="2"/>
              <a:buChar char="n"/>
            </a:pPr>
            <a:endParaRPr lang="zh-CN" altLang="en-US" sz="1350" dirty="0">
              <a:latin typeface="Arial" charset="0"/>
              <a:ea typeface="宋体" charset="-122"/>
            </a:endParaRPr>
          </a:p>
        </p:txBody>
      </p:sp>
      <p:sp>
        <p:nvSpPr>
          <p:cNvPr id="7" name="矩形 2"/>
          <p:cNvSpPr/>
          <p:nvPr/>
        </p:nvSpPr>
        <p:spPr bwMode="auto">
          <a:xfrm>
            <a:off x="5764167" y="2386435"/>
            <a:ext cx="664369" cy="1389869"/>
          </a:xfrm>
          <a:prstGeom prst="rect">
            <a:avLst/>
          </a:prstGeom>
          <a:solidFill>
            <a:schemeClr val="accent1">
              <a:alpha val="33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70" tIns="34286" rIns="68570" bIns="34286" numCol="1" rtlCol="0" anchor="t" anchorCtr="0" compatLnSpc="1">
            <a:prstTxWarp prst="textNoShape">
              <a:avLst/>
            </a:prstTxWarp>
          </a:bodyPr>
          <a:lstStyle/>
          <a:p>
            <a:pPr>
              <a:buClr>
                <a:srgbClr val="CC9900"/>
              </a:buClr>
              <a:buFont typeface="Wingdings" pitchFamily="2" charset="2"/>
              <a:buChar char="n"/>
            </a:pPr>
            <a:endParaRPr lang="zh-CN" altLang="en-US" sz="1350">
              <a:latin typeface="Arial" charset="0"/>
              <a:ea typeface="宋体" charset="-122"/>
            </a:endParaRPr>
          </a:p>
        </p:txBody>
      </p:sp>
      <p:sp>
        <p:nvSpPr>
          <p:cNvPr id="8" name="矩形 3"/>
          <p:cNvSpPr/>
          <p:nvPr/>
        </p:nvSpPr>
        <p:spPr bwMode="auto">
          <a:xfrm>
            <a:off x="2549479" y="2372147"/>
            <a:ext cx="664369" cy="1404156"/>
          </a:xfrm>
          <a:prstGeom prst="rect">
            <a:avLst/>
          </a:prstGeom>
          <a:solidFill>
            <a:schemeClr val="accent1">
              <a:alpha val="33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70" tIns="34286" rIns="68570" bIns="34286" numCol="1" rtlCol="0" anchor="t" anchorCtr="0" compatLnSpc="1">
            <a:prstTxWarp prst="textNoShape">
              <a:avLst/>
            </a:prstTxWarp>
          </a:bodyPr>
          <a:lstStyle/>
          <a:p>
            <a:pPr defTabSz="685703">
              <a:buClr>
                <a:srgbClr val="CC9900"/>
              </a:buClr>
              <a:buFont typeface="Wingdings" pitchFamily="2" charset="2"/>
              <a:buChar char="n"/>
            </a:pPr>
            <a:endParaRPr lang="zh-CN" altLang="en-US" sz="1350" dirty="0">
              <a:latin typeface="Arial" charset="0"/>
            </a:endParaRPr>
          </a:p>
        </p:txBody>
      </p:sp>
      <p:sp>
        <p:nvSpPr>
          <p:cNvPr id="9" name="圆角矩形 10"/>
          <p:cNvSpPr>
            <a:spLocks noChangeArrowheads="1"/>
          </p:cNvSpPr>
          <p:nvPr/>
        </p:nvSpPr>
        <p:spPr bwMode="auto">
          <a:xfrm rot="5400000">
            <a:off x="1148834" y="2681244"/>
            <a:ext cx="1689341" cy="90927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66CCFF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lIns="68570" tIns="34286" rIns="68570" bIns="34286" anchor="ctr"/>
          <a:lstStyle/>
          <a:p>
            <a:endParaRPr lang="zh-CN" altLang="en-US" sz="1350">
              <a:latin typeface="Arial" charset="0"/>
              <a:ea typeface="Arial Unicode MS" pitchFamily="34" charset="-122"/>
              <a:cs typeface="Arial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005862" y="4478381"/>
            <a:ext cx="2231215" cy="1026114"/>
            <a:chOff x="6951784" y="3845169"/>
            <a:chExt cx="2974953" cy="589671"/>
          </a:xfrm>
        </p:grpSpPr>
        <p:cxnSp>
          <p:nvCxnSpPr>
            <p:cNvPr id="11" name="直接箭头连接符 10"/>
            <p:cNvCxnSpPr/>
            <p:nvPr/>
          </p:nvCxnSpPr>
          <p:spPr bwMode="auto">
            <a:xfrm>
              <a:off x="7038975" y="4000500"/>
              <a:ext cx="360000" cy="2381"/>
            </a:xfrm>
            <a:prstGeom prst="straightConnector1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 type="stealth" w="med" len="lg"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cxnSp>
        <p:sp>
          <p:nvSpPr>
            <p:cNvPr id="12" name="TextBox 11"/>
            <p:cNvSpPr txBox="1"/>
            <p:nvPr/>
          </p:nvSpPr>
          <p:spPr>
            <a:xfrm>
              <a:off x="7599856" y="3952382"/>
              <a:ext cx="1289241" cy="1326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altLang="zh-CN" sz="900" dirty="0">
                  <a:latin typeface="微软雅黑" pitchFamily="34" charset="-122"/>
                  <a:ea typeface="微软雅黑" pitchFamily="34" charset="-122"/>
                </a:rPr>
                <a:t>Потребитель</a:t>
              </a:r>
              <a:r>
                <a:rPr lang="en-US" altLang="zh-CN" sz="900" dirty="0"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900" dirty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3" name="直接箭头连接符 12"/>
            <p:cNvCxnSpPr/>
            <p:nvPr/>
          </p:nvCxnSpPr>
          <p:spPr bwMode="auto">
            <a:xfrm>
              <a:off x="7038975" y="4129455"/>
              <a:ext cx="360000" cy="2381"/>
            </a:xfrm>
            <a:prstGeom prst="straightConnector1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 type="stealth" w="med" len="lg"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cxnSp>
        <p:sp>
          <p:nvSpPr>
            <p:cNvPr id="14" name="TextBox 13"/>
            <p:cNvSpPr txBox="1"/>
            <p:nvPr/>
          </p:nvSpPr>
          <p:spPr>
            <a:xfrm>
              <a:off x="7511119" y="4086398"/>
              <a:ext cx="2415618" cy="1326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altLang="zh-CN" sz="900" dirty="0">
                  <a:latin typeface="微软雅黑" pitchFamily="34" charset="-122"/>
                  <a:ea typeface="微软雅黑" pitchFamily="34" charset="-122"/>
                </a:rPr>
                <a:t>Уровень 1 для Утверждения</a:t>
              </a:r>
              <a:endParaRPr lang="zh-CN" altLang="en-US" sz="900" dirty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5" name="直接箭头连接符 14"/>
            <p:cNvCxnSpPr/>
            <p:nvPr/>
          </p:nvCxnSpPr>
          <p:spPr bwMode="auto">
            <a:xfrm>
              <a:off x="7034872" y="4258409"/>
              <a:ext cx="360000" cy="2381"/>
            </a:xfrm>
            <a:prstGeom prst="straightConnector1">
              <a:avLst/>
            </a:prstGeom>
            <a:noFill/>
            <a:ln w="28575">
              <a:solidFill>
                <a:srgbClr val="669900"/>
              </a:solidFill>
              <a:round/>
              <a:headEnd/>
              <a:tailEnd type="stealth" w="med" len="lg"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cxnSp>
        <p:sp>
          <p:nvSpPr>
            <p:cNvPr id="16" name="TextBox 15"/>
            <p:cNvSpPr txBox="1"/>
            <p:nvPr/>
          </p:nvSpPr>
          <p:spPr>
            <a:xfrm>
              <a:off x="7511119" y="4220414"/>
              <a:ext cx="2415618" cy="1326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altLang="zh-CN" sz="900" dirty="0">
                  <a:latin typeface="微软雅黑" pitchFamily="34" charset="-122"/>
                  <a:ea typeface="微软雅黑" pitchFamily="34" charset="-122"/>
                </a:rPr>
                <a:t>Уровень 2 для Утверждения</a:t>
              </a:r>
              <a:endParaRPr lang="zh-CN" altLang="en-US" sz="9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6951784" y="3845169"/>
              <a:ext cx="2487322" cy="589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68580" tIns="34290" rIns="68580" bIns="34290" numCol="1" rtlCol="0" anchor="t" anchorCtr="0" compatLnSpc="1">
              <a:prstTxWarp prst="textNoShape">
                <a:avLst/>
              </a:prstTxWarp>
            </a:bodyPr>
            <a:lstStyle/>
            <a:p>
              <a:pPr defTabSz="685703">
                <a:buClr>
                  <a:srgbClr val="CC9900"/>
                </a:buClr>
                <a:buFont typeface="Wingdings" pitchFamily="2" charset="2"/>
                <a:buChar char="n"/>
              </a:pPr>
              <a:endParaRPr lang="zh-CN" altLang="en-US" sz="1350" dirty="0">
                <a:latin typeface="Arial" charset="0"/>
              </a:endParaRPr>
            </a:p>
          </p:txBody>
        </p:sp>
      </p:grpSp>
      <p:grpSp>
        <p:nvGrpSpPr>
          <p:cNvPr id="18" name="组合 1"/>
          <p:cNvGrpSpPr/>
          <p:nvPr/>
        </p:nvGrpSpPr>
        <p:grpSpPr>
          <a:xfrm>
            <a:off x="3305563" y="2318142"/>
            <a:ext cx="2430269" cy="1358696"/>
            <a:chOff x="2200236" y="1523999"/>
            <a:chExt cx="5069994" cy="2736000"/>
          </a:xfrm>
          <a:noFill/>
        </p:grpSpPr>
        <p:sp>
          <p:nvSpPr>
            <p:cNvPr id="19" name="圆角矩形 27"/>
            <p:cNvSpPr/>
            <p:nvPr/>
          </p:nvSpPr>
          <p:spPr bwMode="auto">
            <a:xfrm>
              <a:off x="2314575" y="1523999"/>
              <a:ext cx="4476750" cy="2736000"/>
            </a:xfrm>
            <a:prstGeom prst="roundRect">
              <a:avLst>
                <a:gd name="adj" fmla="val 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68580" tIns="34290" rIns="68580" bIns="34290" numCol="1" rtlCol="0" anchor="t" anchorCtr="0" compatLnSpc="1">
              <a:prstTxWarp prst="textNoShape">
                <a:avLst/>
              </a:prstTxWarp>
            </a:bodyPr>
            <a:lstStyle/>
            <a:p>
              <a:pPr defTabSz="685703">
                <a:buClr>
                  <a:srgbClr val="CC9900"/>
                </a:buClr>
                <a:buFont typeface="Wingdings" pitchFamily="2" charset="2"/>
                <a:buChar char="n"/>
              </a:pPr>
              <a:endParaRPr lang="zh-CN" altLang="en-US" sz="1350" dirty="0">
                <a:latin typeface="Arial" charset="0"/>
              </a:endParaRPr>
            </a:p>
          </p:txBody>
        </p:sp>
        <p:sp>
          <p:nvSpPr>
            <p:cNvPr id="20" name="Text Box 62"/>
            <p:cNvSpPr txBox="1">
              <a:spLocks noChangeArrowheads="1"/>
            </p:cNvSpPr>
            <p:nvPr/>
          </p:nvSpPr>
          <p:spPr bwMode="auto">
            <a:xfrm>
              <a:off x="3664902" y="1632749"/>
              <a:ext cx="1875527" cy="452618"/>
            </a:xfrm>
            <a:prstGeom prst="rect">
              <a:avLst/>
            </a:prstGeom>
            <a:grpFill/>
            <a:ln w="9525" algn="ctr">
              <a:noFill/>
              <a:miter lim="800000"/>
              <a:headEnd/>
              <a:tailEnd/>
            </a:ln>
          </p:spPr>
          <p:txBody>
            <a:bodyPr wrap="square" lIns="62576" tIns="31288" rIns="62576" bIns="31288">
              <a:spAutoFit/>
            </a:bodyPr>
            <a:lstStyle/>
            <a:p>
              <a:pPr algn="ctr" defTabSz="601181" eaLnBrk="0" hangingPunct="0">
                <a:spcBef>
                  <a:spcPct val="50000"/>
                </a:spcBef>
              </a:pPr>
              <a:r>
                <a:rPr lang="ru-RU" altLang="zh-CN" sz="1050" b="1" dirty="0">
                  <a:solidFill>
                    <a:srgbClr val="002060"/>
                  </a:solidFill>
                  <a:latin typeface="Arial" charset="0"/>
                </a:rPr>
                <a:t>ЦОД</a:t>
              </a:r>
              <a:endParaRPr lang="en-US" altLang="zh-CN" sz="1050" b="1" dirty="0">
                <a:solidFill>
                  <a:srgbClr val="002060"/>
                </a:solidFill>
                <a:latin typeface="Arial" charset="0"/>
              </a:endParaRPr>
            </a:p>
          </p:txBody>
        </p:sp>
        <p:grpSp>
          <p:nvGrpSpPr>
            <p:cNvPr id="21" name="组合 453"/>
            <p:cNvGrpSpPr/>
            <p:nvPr/>
          </p:nvGrpSpPr>
          <p:grpSpPr>
            <a:xfrm>
              <a:off x="5242232" y="1959003"/>
              <a:ext cx="2027998" cy="1631922"/>
              <a:chOff x="4945098" y="206403"/>
              <a:chExt cx="1969824" cy="1631922"/>
            </a:xfrm>
            <a:grpFill/>
          </p:grpSpPr>
          <p:sp>
            <p:nvSpPr>
              <p:cNvPr id="294" name="Text Box 66"/>
              <p:cNvSpPr txBox="1">
                <a:spLocks noChangeArrowheads="1"/>
              </p:cNvSpPr>
              <p:nvPr/>
            </p:nvSpPr>
            <p:spPr bwMode="auto">
              <a:xfrm>
                <a:off x="4945098" y="206403"/>
                <a:ext cx="1969824" cy="685031"/>
              </a:xfrm>
              <a:prstGeom prst="rect">
                <a:avLst/>
              </a:prstGeom>
              <a:grpFill/>
              <a:ln w="9525" algn="ctr">
                <a:noFill/>
                <a:miter lim="800000"/>
                <a:headEnd/>
                <a:tailEnd/>
              </a:ln>
            </p:spPr>
            <p:txBody>
              <a:bodyPr wrap="square" lIns="62576" tIns="31288" rIns="62576" bIns="31288">
                <a:spAutoFit/>
              </a:bodyPr>
              <a:lstStyle/>
              <a:p>
                <a:pPr algn="ctr" defTabSz="601181" eaLnBrk="0" hangingPunct="0">
                  <a:spcBef>
                    <a:spcPct val="50000"/>
                  </a:spcBef>
                </a:pPr>
                <a:r>
                  <a:rPr lang="ru-RU" altLang="zh-CN" sz="900" b="1" dirty="0">
                    <a:latin typeface="Arial" charset="0"/>
                  </a:rPr>
                  <a:t>Сервер Портала</a:t>
                </a:r>
                <a:endParaRPr lang="en-US" altLang="zh-CN" sz="900" b="1" dirty="0">
                  <a:latin typeface="Arial" charset="0"/>
                </a:endParaRPr>
              </a:p>
            </p:txBody>
          </p:sp>
          <p:grpSp>
            <p:nvGrpSpPr>
              <p:cNvPr id="295" name="Group 79"/>
              <p:cNvGrpSpPr>
                <a:grpSpLocks noChangeAspect="1"/>
              </p:cNvGrpSpPr>
              <p:nvPr/>
            </p:nvGrpSpPr>
            <p:grpSpPr bwMode="auto">
              <a:xfrm>
                <a:off x="5191125" y="1441450"/>
                <a:ext cx="762000" cy="396875"/>
                <a:chOff x="1123" y="872"/>
                <a:chExt cx="679" cy="353"/>
              </a:xfrm>
              <a:grpFill/>
            </p:grpSpPr>
            <p:sp>
              <p:nvSpPr>
                <p:cNvPr id="296" name="Oval 80"/>
                <p:cNvSpPr>
                  <a:spLocks noChangeAspect="1" noChangeArrowheads="1"/>
                </p:cNvSpPr>
                <p:nvPr/>
              </p:nvSpPr>
              <p:spPr bwMode="auto">
                <a:xfrm>
                  <a:off x="1123" y="908"/>
                  <a:ext cx="679" cy="294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97" name="Freeform 81"/>
                <p:cNvSpPr>
                  <a:spLocks noChangeAspect="1"/>
                </p:cNvSpPr>
                <p:nvPr/>
              </p:nvSpPr>
              <p:spPr bwMode="auto">
                <a:xfrm>
                  <a:off x="1127" y="1062"/>
                  <a:ext cx="673" cy="163"/>
                </a:xfrm>
                <a:custGeom>
                  <a:avLst/>
                  <a:gdLst>
                    <a:gd name="T0" fmla="*/ 334 w 336"/>
                    <a:gd name="T1" fmla="*/ 145 h 81"/>
                    <a:gd name="T2" fmla="*/ 0 w 336"/>
                    <a:gd name="T3" fmla="*/ 12 h 81"/>
                    <a:gd name="T4" fmla="*/ 337 w 336"/>
                    <a:gd name="T5" fmla="*/ 163 h 81"/>
                    <a:gd name="T6" fmla="*/ 673 w 336"/>
                    <a:gd name="T7" fmla="*/ 2 h 81"/>
                    <a:gd name="T8" fmla="*/ 673 w 336"/>
                    <a:gd name="T9" fmla="*/ 0 h 81"/>
                    <a:gd name="T10" fmla="*/ 334 w 336"/>
                    <a:gd name="T11" fmla="*/ 145 h 8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6"/>
                    <a:gd name="T19" fmla="*/ 0 h 81"/>
                    <a:gd name="T20" fmla="*/ 336 w 336"/>
                    <a:gd name="T21" fmla="*/ 81 h 8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6" h="81">
                      <a:moveTo>
                        <a:pt x="167" y="72"/>
                      </a:moveTo>
                      <a:cubicBezTo>
                        <a:pt x="84" y="72"/>
                        <a:pt x="15" y="44"/>
                        <a:pt x="0" y="6"/>
                      </a:cubicBezTo>
                      <a:cubicBezTo>
                        <a:pt x="6" y="48"/>
                        <a:pt x="79" y="81"/>
                        <a:pt x="168" y="81"/>
                      </a:cubicBezTo>
                      <a:cubicBezTo>
                        <a:pt x="261" y="81"/>
                        <a:pt x="336" y="45"/>
                        <a:pt x="336" y="1"/>
                      </a:cubicBezTo>
                      <a:cubicBezTo>
                        <a:pt x="336" y="0"/>
                        <a:pt x="336" y="0"/>
                        <a:pt x="336" y="0"/>
                      </a:cubicBezTo>
                      <a:cubicBezTo>
                        <a:pt x="328" y="40"/>
                        <a:pt x="255" y="72"/>
                        <a:pt x="167" y="7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98" name="Freeform 82"/>
                <p:cNvSpPr>
                  <a:spLocks noChangeAspect="1"/>
                </p:cNvSpPr>
                <p:nvPr/>
              </p:nvSpPr>
              <p:spPr bwMode="auto">
                <a:xfrm>
                  <a:off x="1391" y="884"/>
                  <a:ext cx="144" cy="148"/>
                </a:xfrm>
                <a:custGeom>
                  <a:avLst/>
                  <a:gdLst>
                    <a:gd name="T0" fmla="*/ 2 w 72"/>
                    <a:gd name="T1" fmla="*/ 8 h 74"/>
                    <a:gd name="T2" fmla="*/ 14 w 72"/>
                    <a:gd name="T3" fmla="*/ 0 h 74"/>
                    <a:gd name="T4" fmla="*/ 140 w 72"/>
                    <a:gd name="T5" fmla="*/ 8 h 74"/>
                    <a:gd name="T6" fmla="*/ 142 w 72"/>
                    <a:gd name="T7" fmla="*/ 12 h 74"/>
                    <a:gd name="T8" fmla="*/ 144 w 72"/>
                    <a:gd name="T9" fmla="*/ 120 h 74"/>
                    <a:gd name="T10" fmla="*/ 142 w 72"/>
                    <a:gd name="T11" fmla="*/ 124 h 74"/>
                    <a:gd name="T12" fmla="*/ 118 w 72"/>
                    <a:gd name="T13" fmla="*/ 146 h 74"/>
                    <a:gd name="T14" fmla="*/ 114 w 72"/>
                    <a:gd name="T15" fmla="*/ 148 h 74"/>
                    <a:gd name="T16" fmla="*/ 0 w 72"/>
                    <a:gd name="T17" fmla="*/ 112 h 74"/>
                    <a:gd name="T18" fmla="*/ 2 w 72"/>
                    <a:gd name="T19" fmla="*/ 8 h 7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72"/>
                    <a:gd name="T31" fmla="*/ 0 h 74"/>
                    <a:gd name="T32" fmla="*/ 72 w 72"/>
                    <a:gd name="T33" fmla="*/ 74 h 7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72" h="74">
                      <a:moveTo>
                        <a:pt x="1" y="4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0" y="4"/>
                        <a:pt x="70" y="4"/>
                        <a:pt x="70" y="4"/>
                      </a:cubicBezTo>
                      <a:cubicBezTo>
                        <a:pt x="70" y="4"/>
                        <a:pt x="71" y="5"/>
                        <a:pt x="71" y="6"/>
                      </a:cubicBezTo>
                      <a:cubicBezTo>
                        <a:pt x="71" y="7"/>
                        <a:pt x="72" y="51"/>
                        <a:pt x="72" y="60"/>
                      </a:cubicBezTo>
                      <a:cubicBezTo>
                        <a:pt x="72" y="61"/>
                        <a:pt x="71" y="62"/>
                        <a:pt x="71" y="62"/>
                      </a:cubicBezTo>
                      <a:cubicBezTo>
                        <a:pt x="71" y="62"/>
                        <a:pt x="61" y="72"/>
                        <a:pt x="59" y="73"/>
                      </a:cubicBezTo>
                      <a:cubicBezTo>
                        <a:pt x="58" y="74"/>
                        <a:pt x="57" y="74"/>
                        <a:pt x="57" y="74"/>
                      </a:cubicBezTo>
                      <a:cubicBezTo>
                        <a:pt x="0" y="56"/>
                        <a:pt x="0" y="56"/>
                        <a:pt x="0" y="56"/>
                      </a:cubicBezTo>
                      <a:lnTo>
                        <a:pt x="1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99" name="Freeform 83"/>
                <p:cNvSpPr>
                  <a:spLocks noChangeAspect="1"/>
                </p:cNvSpPr>
                <p:nvPr/>
              </p:nvSpPr>
              <p:spPr bwMode="auto">
                <a:xfrm>
                  <a:off x="1355" y="872"/>
                  <a:ext cx="176" cy="148"/>
                </a:xfrm>
                <a:custGeom>
                  <a:avLst/>
                  <a:gdLst>
                    <a:gd name="T0" fmla="*/ 28 w 88"/>
                    <a:gd name="T1" fmla="*/ 0 h 74"/>
                    <a:gd name="T2" fmla="*/ 34 w 88"/>
                    <a:gd name="T3" fmla="*/ 0 h 74"/>
                    <a:gd name="T4" fmla="*/ 174 w 88"/>
                    <a:gd name="T5" fmla="*/ 20 h 74"/>
                    <a:gd name="T6" fmla="*/ 176 w 88"/>
                    <a:gd name="T7" fmla="*/ 22 h 74"/>
                    <a:gd name="T8" fmla="*/ 150 w 88"/>
                    <a:gd name="T9" fmla="*/ 36 h 74"/>
                    <a:gd name="T10" fmla="*/ 108 w 88"/>
                    <a:gd name="T11" fmla="*/ 118 h 74"/>
                    <a:gd name="T12" fmla="*/ 124 w 88"/>
                    <a:gd name="T13" fmla="*/ 148 h 74"/>
                    <a:gd name="T14" fmla="*/ 36 w 88"/>
                    <a:gd name="T15" fmla="*/ 124 h 74"/>
                    <a:gd name="T16" fmla="*/ 0 w 88"/>
                    <a:gd name="T17" fmla="*/ 10 h 74"/>
                    <a:gd name="T18" fmla="*/ 28 w 88"/>
                    <a:gd name="T19" fmla="*/ 0 h 7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88"/>
                    <a:gd name="T31" fmla="*/ 0 h 74"/>
                    <a:gd name="T32" fmla="*/ 88 w 88"/>
                    <a:gd name="T33" fmla="*/ 74 h 7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88" h="74">
                      <a:moveTo>
                        <a:pt x="14" y="0"/>
                      </a:moveTo>
                      <a:cubicBezTo>
                        <a:pt x="15" y="0"/>
                        <a:pt x="17" y="0"/>
                        <a:pt x="17" y="0"/>
                      </a:cubicBezTo>
                      <a:cubicBezTo>
                        <a:pt x="17" y="0"/>
                        <a:pt x="86" y="10"/>
                        <a:pt x="87" y="10"/>
                      </a:cubicBezTo>
                      <a:cubicBezTo>
                        <a:pt x="88" y="10"/>
                        <a:pt x="88" y="11"/>
                        <a:pt x="88" y="11"/>
                      </a:cubicBezTo>
                      <a:cubicBezTo>
                        <a:pt x="75" y="18"/>
                        <a:pt x="75" y="18"/>
                        <a:pt x="75" y="18"/>
                      </a:cubicBezTo>
                      <a:cubicBezTo>
                        <a:pt x="75" y="18"/>
                        <a:pt x="54" y="57"/>
                        <a:pt x="54" y="59"/>
                      </a:cubicBezTo>
                      <a:cubicBezTo>
                        <a:pt x="54" y="60"/>
                        <a:pt x="58" y="68"/>
                        <a:pt x="62" y="74"/>
                      </a:cubicBezTo>
                      <a:cubicBezTo>
                        <a:pt x="18" y="62"/>
                        <a:pt x="18" y="62"/>
                        <a:pt x="18" y="62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12" y="1"/>
                        <a:pt x="1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00" name="Freeform 84"/>
                <p:cNvSpPr>
                  <a:spLocks noChangeAspect="1"/>
                </p:cNvSpPr>
                <p:nvPr/>
              </p:nvSpPr>
              <p:spPr bwMode="auto">
                <a:xfrm>
                  <a:off x="1503" y="892"/>
                  <a:ext cx="30" cy="18"/>
                </a:xfrm>
                <a:custGeom>
                  <a:avLst/>
                  <a:gdLst>
                    <a:gd name="T0" fmla="*/ 28 w 15"/>
                    <a:gd name="T1" fmla="*/ 0 h 9"/>
                    <a:gd name="T2" fmla="*/ 30 w 15"/>
                    <a:gd name="T3" fmla="*/ 4 h 9"/>
                    <a:gd name="T4" fmla="*/ 2 w 15"/>
                    <a:gd name="T5" fmla="*/ 18 h 9"/>
                    <a:gd name="T6" fmla="*/ 0 w 15"/>
                    <a:gd name="T7" fmla="*/ 16 h 9"/>
                    <a:gd name="T8" fmla="*/ 28 w 15"/>
                    <a:gd name="T9" fmla="*/ 0 h 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5"/>
                    <a:gd name="T16" fmla="*/ 0 h 9"/>
                    <a:gd name="T17" fmla="*/ 15 w 15"/>
                    <a:gd name="T18" fmla="*/ 9 h 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5" h="9">
                      <a:moveTo>
                        <a:pt x="14" y="0"/>
                      </a:moveTo>
                      <a:cubicBezTo>
                        <a:pt x="15" y="1"/>
                        <a:pt x="15" y="2"/>
                        <a:pt x="15" y="2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3" y="1"/>
                        <a:pt x="1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01" name="Freeform 85"/>
                <p:cNvSpPr>
                  <a:spLocks noChangeAspect="1"/>
                </p:cNvSpPr>
                <p:nvPr/>
              </p:nvSpPr>
              <p:spPr bwMode="auto">
                <a:xfrm>
                  <a:off x="1387" y="886"/>
                  <a:ext cx="120" cy="148"/>
                </a:xfrm>
                <a:custGeom>
                  <a:avLst/>
                  <a:gdLst>
                    <a:gd name="T0" fmla="*/ 0 w 60"/>
                    <a:gd name="T1" fmla="*/ 6 h 74"/>
                    <a:gd name="T2" fmla="*/ 2 w 60"/>
                    <a:gd name="T3" fmla="*/ 108 h 74"/>
                    <a:gd name="T4" fmla="*/ 6 w 60"/>
                    <a:gd name="T5" fmla="*/ 114 h 74"/>
                    <a:gd name="T6" fmla="*/ 116 w 60"/>
                    <a:gd name="T7" fmla="*/ 144 h 74"/>
                    <a:gd name="T8" fmla="*/ 120 w 60"/>
                    <a:gd name="T9" fmla="*/ 142 h 74"/>
                    <a:gd name="T10" fmla="*/ 120 w 60"/>
                    <a:gd name="T11" fmla="*/ 26 h 74"/>
                    <a:gd name="T12" fmla="*/ 114 w 60"/>
                    <a:gd name="T13" fmla="*/ 20 h 74"/>
                    <a:gd name="T14" fmla="*/ 6 w 60"/>
                    <a:gd name="T15" fmla="*/ 2 h 74"/>
                    <a:gd name="T16" fmla="*/ 0 w 60"/>
                    <a:gd name="T17" fmla="*/ 6 h 7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0"/>
                    <a:gd name="T28" fmla="*/ 0 h 74"/>
                    <a:gd name="T29" fmla="*/ 60 w 60"/>
                    <a:gd name="T30" fmla="*/ 74 h 7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0" h="74">
                      <a:moveTo>
                        <a:pt x="0" y="3"/>
                      </a:moveTo>
                      <a:cubicBezTo>
                        <a:pt x="0" y="6"/>
                        <a:pt x="0" y="46"/>
                        <a:pt x="1" y="54"/>
                      </a:cubicBezTo>
                      <a:cubicBezTo>
                        <a:pt x="1" y="58"/>
                        <a:pt x="3" y="57"/>
                        <a:pt x="3" y="57"/>
                      </a:cubicBezTo>
                      <a:cubicBezTo>
                        <a:pt x="58" y="72"/>
                        <a:pt x="58" y="72"/>
                        <a:pt x="58" y="72"/>
                      </a:cubicBezTo>
                      <a:cubicBezTo>
                        <a:pt x="58" y="72"/>
                        <a:pt x="60" y="74"/>
                        <a:pt x="60" y="71"/>
                      </a:cubicBezTo>
                      <a:cubicBezTo>
                        <a:pt x="60" y="68"/>
                        <a:pt x="60" y="13"/>
                        <a:pt x="60" y="13"/>
                      </a:cubicBezTo>
                      <a:cubicBezTo>
                        <a:pt x="60" y="13"/>
                        <a:pt x="60" y="11"/>
                        <a:pt x="57" y="10"/>
                      </a:cubicBezTo>
                      <a:cubicBezTo>
                        <a:pt x="55" y="10"/>
                        <a:pt x="3" y="1"/>
                        <a:pt x="3" y="1"/>
                      </a:cubicBezTo>
                      <a:cubicBezTo>
                        <a:pt x="3" y="1"/>
                        <a:pt x="0" y="0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02" name="Freeform 86"/>
                <p:cNvSpPr>
                  <a:spLocks noChangeAspect="1"/>
                </p:cNvSpPr>
                <p:nvPr/>
              </p:nvSpPr>
              <p:spPr bwMode="auto">
                <a:xfrm>
                  <a:off x="1307" y="892"/>
                  <a:ext cx="202" cy="210"/>
                </a:xfrm>
                <a:custGeom>
                  <a:avLst/>
                  <a:gdLst>
                    <a:gd name="T0" fmla="*/ 4 w 101"/>
                    <a:gd name="T1" fmla="*/ 12 h 105"/>
                    <a:gd name="T2" fmla="*/ 18 w 101"/>
                    <a:gd name="T3" fmla="*/ 0 h 105"/>
                    <a:gd name="T4" fmla="*/ 198 w 101"/>
                    <a:gd name="T5" fmla="*/ 8 h 105"/>
                    <a:gd name="T6" fmla="*/ 200 w 101"/>
                    <a:gd name="T7" fmla="*/ 12 h 105"/>
                    <a:gd name="T8" fmla="*/ 202 w 101"/>
                    <a:gd name="T9" fmla="*/ 172 h 105"/>
                    <a:gd name="T10" fmla="*/ 200 w 101"/>
                    <a:gd name="T11" fmla="*/ 178 h 105"/>
                    <a:gd name="T12" fmla="*/ 168 w 101"/>
                    <a:gd name="T13" fmla="*/ 206 h 105"/>
                    <a:gd name="T14" fmla="*/ 160 w 101"/>
                    <a:gd name="T15" fmla="*/ 208 h 105"/>
                    <a:gd name="T16" fmla="*/ 0 w 101"/>
                    <a:gd name="T17" fmla="*/ 164 h 105"/>
                    <a:gd name="T18" fmla="*/ 4 w 101"/>
                    <a:gd name="T19" fmla="*/ 12 h 10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01"/>
                    <a:gd name="T31" fmla="*/ 0 h 105"/>
                    <a:gd name="T32" fmla="*/ 101 w 101"/>
                    <a:gd name="T33" fmla="*/ 105 h 105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01" h="105">
                      <a:moveTo>
                        <a:pt x="2" y="6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9" y="4"/>
                        <a:pt x="99" y="4"/>
                        <a:pt x="99" y="4"/>
                      </a:cubicBezTo>
                      <a:cubicBezTo>
                        <a:pt x="99" y="4"/>
                        <a:pt x="100" y="5"/>
                        <a:pt x="100" y="6"/>
                      </a:cubicBezTo>
                      <a:cubicBezTo>
                        <a:pt x="100" y="7"/>
                        <a:pt x="101" y="74"/>
                        <a:pt x="101" y="86"/>
                      </a:cubicBezTo>
                      <a:cubicBezTo>
                        <a:pt x="101" y="88"/>
                        <a:pt x="100" y="89"/>
                        <a:pt x="100" y="89"/>
                      </a:cubicBezTo>
                      <a:cubicBezTo>
                        <a:pt x="100" y="89"/>
                        <a:pt x="86" y="101"/>
                        <a:pt x="84" y="103"/>
                      </a:cubicBezTo>
                      <a:cubicBezTo>
                        <a:pt x="82" y="105"/>
                        <a:pt x="80" y="104"/>
                        <a:pt x="80" y="104"/>
                      </a:cubicBezTo>
                      <a:cubicBezTo>
                        <a:pt x="0" y="82"/>
                        <a:pt x="0" y="82"/>
                        <a:pt x="0" y="82"/>
                      </a:cubicBez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03" name="Freeform 87"/>
                <p:cNvSpPr>
                  <a:spLocks noChangeAspect="1"/>
                </p:cNvSpPr>
                <p:nvPr/>
              </p:nvSpPr>
              <p:spPr bwMode="auto">
                <a:xfrm>
                  <a:off x="1303" y="874"/>
                  <a:ext cx="202" cy="210"/>
                </a:xfrm>
                <a:custGeom>
                  <a:avLst/>
                  <a:gdLst>
                    <a:gd name="T0" fmla="*/ 40 w 101"/>
                    <a:gd name="T1" fmla="*/ 2 h 105"/>
                    <a:gd name="T2" fmla="*/ 48 w 101"/>
                    <a:gd name="T3" fmla="*/ 2 h 105"/>
                    <a:gd name="T4" fmla="*/ 198 w 101"/>
                    <a:gd name="T5" fmla="*/ 24 h 105"/>
                    <a:gd name="T6" fmla="*/ 202 w 101"/>
                    <a:gd name="T7" fmla="*/ 26 h 105"/>
                    <a:gd name="T8" fmla="*/ 166 w 101"/>
                    <a:gd name="T9" fmla="*/ 50 h 105"/>
                    <a:gd name="T10" fmla="*/ 106 w 101"/>
                    <a:gd name="T11" fmla="*/ 168 h 105"/>
                    <a:gd name="T12" fmla="*/ 128 w 101"/>
                    <a:gd name="T13" fmla="*/ 210 h 105"/>
                    <a:gd name="T14" fmla="*/ 4 w 101"/>
                    <a:gd name="T15" fmla="*/ 182 h 105"/>
                    <a:gd name="T16" fmla="*/ 0 w 101"/>
                    <a:gd name="T17" fmla="*/ 24 h 105"/>
                    <a:gd name="T18" fmla="*/ 40 w 101"/>
                    <a:gd name="T19" fmla="*/ 2 h 10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01"/>
                    <a:gd name="T31" fmla="*/ 0 h 105"/>
                    <a:gd name="T32" fmla="*/ 101 w 101"/>
                    <a:gd name="T33" fmla="*/ 105 h 105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01" h="105">
                      <a:moveTo>
                        <a:pt x="20" y="1"/>
                      </a:moveTo>
                      <a:cubicBezTo>
                        <a:pt x="22" y="0"/>
                        <a:pt x="24" y="1"/>
                        <a:pt x="24" y="1"/>
                      </a:cubicBezTo>
                      <a:cubicBezTo>
                        <a:pt x="24" y="1"/>
                        <a:pt x="99" y="12"/>
                        <a:pt x="99" y="12"/>
                      </a:cubicBezTo>
                      <a:cubicBezTo>
                        <a:pt x="101" y="13"/>
                        <a:pt x="101" y="13"/>
                        <a:pt x="101" y="13"/>
                      </a:cubicBezTo>
                      <a:cubicBezTo>
                        <a:pt x="83" y="25"/>
                        <a:pt x="83" y="25"/>
                        <a:pt x="83" y="25"/>
                      </a:cubicBezTo>
                      <a:cubicBezTo>
                        <a:pt x="83" y="25"/>
                        <a:pt x="53" y="81"/>
                        <a:pt x="53" y="84"/>
                      </a:cubicBezTo>
                      <a:cubicBezTo>
                        <a:pt x="53" y="85"/>
                        <a:pt x="58" y="96"/>
                        <a:pt x="64" y="105"/>
                      </a:cubicBezTo>
                      <a:cubicBezTo>
                        <a:pt x="2" y="91"/>
                        <a:pt x="2" y="91"/>
                        <a:pt x="2" y="91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2"/>
                        <a:pt x="18" y="2"/>
                        <a:pt x="2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04" name="Freeform 88"/>
                <p:cNvSpPr>
                  <a:spLocks noChangeAspect="1"/>
                </p:cNvSpPr>
                <p:nvPr/>
              </p:nvSpPr>
              <p:spPr bwMode="auto">
                <a:xfrm>
                  <a:off x="1467" y="900"/>
                  <a:ext cx="40" cy="30"/>
                </a:xfrm>
                <a:custGeom>
                  <a:avLst/>
                  <a:gdLst>
                    <a:gd name="T0" fmla="*/ 38 w 20"/>
                    <a:gd name="T1" fmla="*/ 0 h 15"/>
                    <a:gd name="T2" fmla="*/ 40 w 20"/>
                    <a:gd name="T3" fmla="*/ 4 h 15"/>
                    <a:gd name="T4" fmla="*/ 2 w 20"/>
                    <a:gd name="T5" fmla="*/ 30 h 15"/>
                    <a:gd name="T6" fmla="*/ 0 w 20"/>
                    <a:gd name="T7" fmla="*/ 24 h 15"/>
                    <a:gd name="T8" fmla="*/ 38 w 20"/>
                    <a:gd name="T9" fmla="*/ 0 h 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0"/>
                    <a:gd name="T16" fmla="*/ 0 h 15"/>
                    <a:gd name="T17" fmla="*/ 20 w 20"/>
                    <a:gd name="T18" fmla="*/ 15 h 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0" h="15">
                      <a:moveTo>
                        <a:pt x="19" y="0"/>
                      </a:moveTo>
                      <a:cubicBezTo>
                        <a:pt x="20" y="0"/>
                        <a:pt x="20" y="2"/>
                        <a:pt x="20" y="2"/>
                      </a:cubicBezTo>
                      <a:cubicBezTo>
                        <a:pt x="1" y="15"/>
                        <a:pt x="1" y="15"/>
                        <a:pt x="1" y="15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2"/>
                        <a:pt x="18" y="0"/>
                        <a:pt x="19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05" name="Freeform 89"/>
                <p:cNvSpPr>
                  <a:spLocks noChangeAspect="1"/>
                </p:cNvSpPr>
                <p:nvPr/>
              </p:nvSpPr>
              <p:spPr bwMode="auto">
                <a:xfrm>
                  <a:off x="1301" y="896"/>
                  <a:ext cx="170" cy="206"/>
                </a:xfrm>
                <a:custGeom>
                  <a:avLst/>
                  <a:gdLst>
                    <a:gd name="T0" fmla="*/ 0 w 85"/>
                    <a:gd name="T1" fmla="*/ 8 h 103"/>
                    <a:gd name="T2" fmla="*/ 2 w 85"/>
                    <a:gd name="T3" fmla="*/ 160 h 103"/>
                    <a:gd name="T4" fmla="*/ 8 w 85"/>
                    <a:gd name="T5" fmla="*/ 168 h 103"/>
                    <a:gd name="T6" fmla="*/ 164 w 85"/>
                    <a:gd name="T7" fmla="*/ 202 h 103"/>
                    <a:gd name="T8" fmla="*/ 170 w 85"/>
                    <a:gd name="T9" fmla="*/ 198 h 103"/>
                    <a:gd name="T10" fmla="*/ 170 w 85"/>
                    <a:gd name="T11" fmla="*/ 34 h 103"/>
                    <a:gd name="T12" fmla="*/ 162 w 85"/>
                    <a:gd name="T13" fmla="*/ 28 h 103"/>
                    <a:gd name="T14" fmla="*/ 8 w 85"/>
                    <a:gd name="T15" fmla="*/ 0 h 103"/>
                    <a:gd name="T16" fmla="*/ 0 w 85"/>
                    <a:gd name="T17" fmla="*/ 8 h 10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5"/>
                    <a:gd name="T28" fmla="*/ 0 h 103"/>
                    <a:gd name="T29" fmla="*/ 85 w 85"/>
                    <a:gd name="T30" fmla="*/ 103 h 10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5" h="103">
                      <a:moveTo>
                        <a:pt x="0" y="4"/>
                      </a:moveTo>
                      <a:cubicBezTo>
                        <a:pt x="0" y="8"/>
                        <a:pt x="1" y="68"/>
                        <a:pt x="1" y="80"/>
                      </a:cubicBezTo>
                      <a:cubicBezTo>
                        <a:pt x="1" y="86"/>
                        <a:pt x="4" y="84"/>
                        <a:pt x="4" y="84"/>
                      </a:cubicBezTo>
                      <a:cubicBezTo>
                        <a:pt x="82" y="101"/>
                        <a:pt x="82" y="101"/>
                        <a:pt x="82" y="101"/>
                      </a:cubicBezTo>
                      <a:cubicBezTo>
                        <a:pt x="82" y="101"/>
                        <a:pt x="85" y="103"/>
                        <a:pt x="85" y="99"/>
                      </a:cubicBezTo>
                      <a:cubicBezTo>
                        <a:pt x="85" y="95"/>
                        <a:pt x="85" y="17"/>
                        <a:pt x="85" y="17"/>
                      </a:cubicBezTo>
                      <a:cubicBezTo>
                        <a:pt x="85" y="17"/>
                        <a:pt x="85" y="14"/>
                        <a:pt x="81" y="14"/>
                      </a:cubicBezTo>
                      <a:cubicBezTo>
                        <a:pt x="78" y="13"/>
                        <a:pt x="4" y="0"/>
                        <a:pt x="4" y="0"/>
                      </a:cubicBezTo>
                      <a:cubicBezTo>
                        <a:pt x="4" y="0"/>
                        <a:pt x="0" y="0"/>
                        <a:pt x="0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06" name="Freeform 90"/>
                <p:cNvSpPr>
                  <a:spLocks noChangeAspect="1"/>
                </p:cNvSpPr>
                <p:nvPr/>
              </p:nvSpPr>
              <p:spPr bwMode="auto">
                <a:xfrm>
                  <a:off x="1291" y="924"/>
                  <a:ext cx="178" cy="184"/>
                </a:xfrm>
                <a:custGeom>
                  <a:avLst/>
                  <a:gdLst>
                    <a:gd name="T0" fmla="*/ 20 w 89"/>
                    <a:gd name="T1" fmla="*/ 24 h 92"/>
                    <a:gd name="T2" fmla="*/ 34 w 89"/>
                    <a:gd name="T3" fmla="*/ 0 h 92"/>
                    <a:gd name="T4" fmla="*/ 174 w 89"/>
                    <a:gd name="T5" fmla="*/ 2 h 92"/>
                    <a:gd name="T6" fmla="*/ 176 w 89"/>
                    <a:gd name="T7" fmla="*/ 8 h 92"/>
                    <a:gd name="T8" fmla="*/ 176 w 89"/>
                    <a:gd name="T9" fmla="*/ 174 h 92"/>
                    <a:gd name="T10" fmla="*/ 174 w 89"/>
                    <a:gd name="T11" fmla="*/ 180 h 92"/>
                    <a:gd name="T12" fmla="*/ 168 w 89"/>
                    <a:gd name="T13" fmla="*/ 184 h 92"/>
                    <a:gd name="T14" fmla="*/ 0 w 89"/>
                    <a:gd name="T15" fmla="*/ 144 h 92"/>
                    <a:gd name="T16" fmla="*/ 20 w 89"/>
                    <a:gd name="T17" fmla="*/ 24 h 9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9"/>
                    <a:gd name="T28" fmla="*/ 0 h 92"/>
                    <a:gd name="T29" fmla="*/ 89 w 89"/>
                    <a:gd name="T30" fmla="*/ 92 h 9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9" h="92">
                      <a:moveTo>
                        <a:pt x="10" y="12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7" y="1"/>
                        <a:pt x="87" y="1"/>
                        <a:pt x="87" y="1"/>
                      </a:cubicBezTo>
                      <a:cubicBezTo>
                        <a:pt x="87" y="1"/>
                        <a:pt x="88" y="3"/>
                        <a:pt x="88" y="4"/>
                      </a:cubicBezTo>
                      <a:cubicBezTo>
                        <a:pt x="88" y="4"/>
                        <a:pt x="88" y="74"/>
                        <a:pt x="88" y="87"/>
                      </a:cubicBezTo>
                      <a:cubicBezTo>
                        <a:pt x="88" y="88"/>
                        <a:pt x="89" y="89"/>
                        <a:pt x="87" y="90"/>
                      </a:cubicBezTo>
                      <a:cubicBezTo>
                        <a:pt x="84" y="92"/>
                        <a:pt x="84" y="92"/>
                        <a:pt x="84" y="92"/>
                      </a:cubicBezTo>
                      <a:cubicBezTo>
                        <a:pt x="0" y="72"/>
                        <a:pt x="0" y="72"/>
                        <a:pt x="0" y="72"/>
                      </a:cubicBezTo>
                      <a:lnTo>
                        <a:pt x="10" y="1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07" name="Freeform 91"/>
                <p:cNvSpPr>
                  <a:spLocks noChangeAspect="1"/>
                </p:cNvSpPr>
                <p:nvPr/>
              </p:nvSpPr>
              <p:spPr bwMode="auto">
                <a:xfrm>
                  <a:off x="1291" y="898"/>
                  <a:ext cx="174" cy="196"/>
                </a:xfrm>
                <a:custGeom>
                  <a:avLst/>
                  <a:gdLst>
                    <a:gd name="T0" fmla="*/ 10 w 87"/>
                    <a:gd name="T1" fmla="*/ 0 h 98"/>
                    <a:gd name="T2" fmla="*/ 172 w 87"/>
                    <a:gd name="T3" fmla="*/ 28 h 98"/>
                    <a:gd name="T4" fmla="*/ 174 w 87"/>
                    <a:gd name="T5" fmla="*/ 30 h 98"/>
                    <a:gd name="T6" fmla="*/ 168 w 87"/>
                    <a:gd name="T7" fmla="*/ 32 h 98"/>
                    <a:gd name="T8" fmla="*/ 106 w 87"/>
                    <a:gd name="T9" fmla="*/ 152 h 98"/>
                    <a:gd name="T10" fmla="*/ 130 w 87"/>
                    <a:gd name="T11" fmla="*/ 196 h 98"/>
                    <a:gd name="T12" fmla="*/ 4 w 87"/>
                    <a:gd name="T13" fmla="*/ 170 h 98"/>
                    <a:gd name="T14" fmla="*/ 0 w 87"/>
                    <a:gd name="T15" fmla="*/ 6 h 98"/>
                    <a:gd name="T16" fmla="*/ 10 w 87"/>
                    <a:gd name="T17" fmla="*/ 0 h 9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7"/>
                    <a:gd name="T28" fmla="*/ 0 h 98"/>
                    <a:gd name="T29" fmla="*/ 87 w 87"/>
                    <a:gd name="T30" fmla="*/ 98 h 98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7" h="98">
                      <a:moveTo>
                        <a:pt x="5" y="0"/>
                      </a:moveTo>
                      <a:cubicBezTo>
                        <a:pt x="6" y="0"/>
                        <a:pt x="85" y="14"/>
                        <a:pt x="86" y="14"/>
                      </a:cubicBezTo>
                      <a:cubicBezTo>
                        <a:pt x="87" y="14"/>
                        <a:pt x="87" y="15"/>
                        <a:pt x="87" y="15"/>
                      </a:cubicBezTo>
                      <a:cubicBezTo>
                        <a:pt x="84" y="16"/>
                        <a:pt x="84" y="16"/>
                        <a:pt x="84" y="16"/>
                      </a:cubicBezTo>
                      <a:cubicBezTo>
                        <a:pt x="84" y="16"/>
                        <a:pt x="53" y="73"/>
                        <a:pt x="53" y="76"/>
                      </a:cubicBezTo>
                      <a:cubicBezTo>
                        <a:pt x="53" y="77"/>
                        <a:pt x="59" y="89"/>
                        <a:pt x="65" y="98"/>
                      </a:cubicBezTo>
                      <a:cubicBezTo>
                        <a:pt x="2" y="85"/>
                        <a:pt x="2" y="85"/>
                        <a:pt x="2" y="85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3" y="1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08" name="Freeform 92"/>
                <p:cNvSpPr>
                  <a:spLocks noChangeAspect="1"/>
                </p:cNvSpPr>
                <p:nvPr/>
              </p:nvSpPr>
              <p:spPr bwMode="auto">
                <a:xfrm>
                  <a:off x="1457" y="926"/>
                  <a:ext cx="10" cy="10"/>
                </a:xfrm>
                <a:custGeom>
                  <a:avLst/>
                  <a:gdLst>
                    <a:gd name="T0" fmla="*/ 8 w 5"/>
                    <a:gd name="T1" fmla="*/ 0 h 5"/>
                    <a:gd name="T2" fmla="*/ 10 w 5"/>
                    <a:gd name="T3" fmla="*/ 6 h 5"/>
                    <a:gd name="T4" fmla="*/ 2 w 5"/>
                    <a:gd name="T5" fmla="*/ 10 h 5"/>
                    <a:gd name="T6" fmla="*/ 0 w 5"/>
                    <a:gd name="T7" fmla="*/ 4 h 5"/>
                    <a:gd name="T8" fmla="*/ 8 w 5"/>
                    <a:gd name="T9" fmla="*/ 0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5"/>
                    <a:gd name="T16" fmla="*/ 0 h 5"/>
                    <a:gd name="T17" fmla="*/ 5 w 5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5" h="5">
                      <a:moveTo>
                        <a:pt x="4" y="0"/>
                      </a:moveTo>
                      <a:cubicBezTo>
                        <a:pt x="5" y="1"/>
                        <a:pt x="5" y="3"/>
                        <a:pt x="5" y="3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09" name="Freeform 93"/>
                <p:cNvSpPr>
                  <a:spLocks noChangeAspect="1"/>
                </p:cNvSpPr>
                <p:nvPr/>
              </p:nvSpPr>
              <p:spPr bwMode="auto">
                <a:xfrm>
                  <a:off x="1289" y="902"/>
                  <a:ext cx="172" cy="208"/>
                </a:xfrm>
                <a:custGeom>
                  <a:avLst/>
                  <a:gdLst>
                    <a:gd name="T0" fmla="*/ 0 w 86"/>
                    <a:gd name="T1" fmla="*/ 8 h 104"/>
                    <a:gd name="T2" fmla="*/ 2 w 86"/>
                    <a:gd name="T3" fmla="*/ 164 h 104"/>
                    <a:gd name="T4" fmla="*/ 8 w 86"/>
                    <a:gd name="T5" fmla="*/ 174 h 104"/>
                    <a:gd name="T6" fmla="*/ 166 w 86"/>
                    <a:gd name="T7" fmla="*/ 206 h 104"/>
                    <a:gd name="T8" fmla="*/ 172 w 86"/>
                    <a:gd name="T9" fmla="*/ 202 h 104"/>
                    <a:gd name="T10" fmla="*/ 172 w 86"/>
                    <a:gd name="T11" fmla="*/ 34 h 104"/>
                    <a:gd name="T12" fmla="*/ 164 w 86"/>
                    <a:gd name="T13" fmla="*/ 26 h 104"/>
                    <a:gd name="T14" fmla="*/ 8 w 86"/>
                    <a:gd name="T15" fmla="*/ 0 h 104"/>
                    <a:gd name="T16" fmla="*/ 0 w 86"/>
                    <a:gd name="T17" fmla="*/ 8 h 10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6"/>
                    <a:gd name="T28" fmla="*/ 0 h 104"/>
                    <a:gd name="T29" fmla="*/ 86 w 86"/>
                    <a:gd name="T30" fmla="*/ 104 h 10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6" h="104">
                      <a:moveTo>
                        <a:pt x="0" y="4"/>
                      </a:moveTo>
                      <a:cubicBezTo>
                        <a:pt x="0" y="8"/>
                        <a:pt x="0" y="70"/>
                        <a:pt x="1" y="82"/>
                      </a:cubicBezTo>
                      <a:cubicBezTo>
                        <a:pt x="1" y="85"/>
                        <a:pt x="4" y="87"/>
                        <a:pt x="4" y="87"/>
                      </a:cubicBezTo>
                      <a:cubicBezTo>
                        <a:pt x="83" y="103"/>
                        <a:pt x="83" y="103"/>
                        <a:pt x="83" y="103"/>
                      </a:cubicBezTo>
                      <a:cubicBezTo>
                        <a:pt x="83" y="103"/>
                        <a:pt x="86" y="104"/>
                        <a:pt x="86" y="101"/>
                      </a:cubicBezTo>
                      <a:cubicBezTo>
                        <a:pt x="86" y="97"/>
                        <a:pt x="86" y="17"/>
                        <a:pt x="86" y="17"/>
                      </a:cubicBezTo>
                      <a:cubicBezTo>
                        <a:pt x="86" y="17"/>
                        <a:pt x="86" y="14"/>
                        <a:pt x="82" y="13"/>
                      </a:cubicBezTo>
                      <a:cubicBezTo>
                        <a:pt x="78" y="13"/>
                        <a:pt x="4" y="0"/>
                        <a:pt x="4" y="0"/>
                      </a:cubicBezTo>
                      <a:cubicBezTo>
                        <a:pt x="4" y="0"/>
                        <a:pt x="0" y="0"/>
                        <a:pt x="0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10" name="Freeform 94"/>
                <p:cNvSpPr>
                  <a:spLocks noChangeAspect="1"/>
                </p:cNvSpPr>
                <p:nvPr/>
              </p:nvSpPr>
              <p:spPr bwMode="auto">
                <a:xfrm>
                  <a:off x="1297" y="908"/>
                  <a:ext cx="156" cy="174"/>
                </a:xfrm>
                <a:custGeom>
                  <a:avLst/>
                  <a:gdLst>
                    <a:gd name="T0" fmla="*/ 152 w 78"/>
                    <a:gd name="T1" fmla="*/ 26 h 87"/>
                    <a:gd name="T2" fmla="*/ 4 w 78"/>
                    <a:gd name="T3" fmla="*/ 0 h 87"/>
                    <a:gd name="T4" fmla="*/ 0 w 78"/>
                    <a:gd name="T5" fmla="*/ 4 h 87"/>
                    <a:gd name="T6" fmla="*/ 0 w 78"/>
                    <a:gd name="T7" fmla="*/ 136 h 87"/>
                    <a:gd name="T8" fmla="*/ 4 w 78"/>
                    <a:gd name="T9" fmla="*/ 144 h 87"/>
                    <a:gd name="T10" fmla="*/ 150 w 78"/>
                    <a:gd name="T11" fmla="*/ 172 h 87"/>
                    <a:gd name="T12" fmla="*/ 156 w 78"/>
                    <a:gd name="T13" fmla="*/ 166 h 87"/>
                    <a:gd name="T14" fmla="*/ 156 w 78"/>
                    <a:gd name="T15" fmla="*/ 32 h 87"/>
                    <a:gd name="T16" fmla="*/ 152 w 78"/>
                    <a:gd name="T17" fmla="*/ 26 h 8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78"/>
                    <a:gd name="T28" fmla="*/ 0 h 87"/>
                    <a:gd name="T29" fmla="*/ 78 w 78"/>
                    <a:gd name="T30" fmla="*/ 87 h 8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78" h="87">
                      <a:moveTo>
                        <a:pt x="76" y="13"/>
                      </a:moveTo>
                      <a:cubicBezTo>
                        <a:pt x="36" y="7"/>
                        <a:pt x="5" y="1"/>
                        <a:pt x="2" y="0"/>
                      </a:cubicBezTo>
                      <a:cubicBezTo>
                        <a:pt x="0" y="0"/>
                        <a:pt x="0" y="2"/>
                        <a:pt x="0" y="2"/>
                      </a:cubicBezTo>
                      <a:cubicBezTo>
                        <a:pt x="0" y="2"/>
                        <a:pt x="0" y="64"/>
                        <a:pt x="0" y="68"/>
                      </a:cubicBezTo>
                      <a:cubicBezTo>
                        <a:pt x="0" y="72"/>
                        <a:pt x="1" y="72"/>
                        <a:pt x="2" y="72"/>
                      </a:cubicBezTo>
                      <a:cubicBezTo>
                        <a:pt x="3" y="73"/>
                        <a:pt x="62" y="84"/>
                        <a:pt x="75" y="86"/>
                      </a:cubicBezTo>
                      <a:cubicBezTo>
                        <a:pt x="77" y="87"/>
                        <a:pt x="78" y="83"/>
                        <a:pt x="78" y="83"/>
                      </a:cubicBezTo>
                      <a:cubicBezTo>
                        <a:pt x="78" y="83"/>
                        <a:pt x="78" y="18"/>
                        <a:pt x="78" y="16"/>
                      </a:cubicBezTo>
                      <a:cubicBezTo>
                        <a:pt x="78" y="14"/>
                        <a:pt x="77" y="13"/>
                        <a:pt x="76" y="1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11" name="Freeform 95"/>
                <p:cNvSpPr>
                  <a:spLocks noChangeAspect="1"/>
                </p:cNvSpPr>
                <p:nvPr/>
              </p:nvSpPr>
              <p:spPr bwMode="auto">
                <a:xfrm>
                  <a:off x="1301" y="912"/>
                  <a:ext cx="146" cy="164"/>
                </a:xfrm>
                <a:custGeom>
                  <a:avLst/>
                  <a:gdLst>
                    <a:gd name="T0" fmla="*/ 142 w 73"/>
                    <a:gd name="T1" fmla="*/ 26 h 82"/>
                    <a:gd name="T2" fmla="*/ 4 w 73"/>
                    <a:gd name="T3" fmla="*/ 2 h 82"/>
                    <a:gd name="T4" fmla="*/ 0 w 73"/>
                    <a:gd name="T5" fmla="*/ 4 h 82"/>
                    <a:gd name="T6" fmla="*/ 0 w 73"/>
                    <a:gd name="T7" fmla="*/ 128 h 82"/>
                    <a:gd name="T8" fmla="*/ 6 w 73"/>
                    <a:gd name="T9" fmla="*/ 136 h 82"/>
                    <a:gd name="T10" fmla="*/ 140 w 73"/>
                    <a:gd name="T11" fmla="*/ 162 h 82"/>
                    <a:gd name="T12" fmla="*/ 146 w 73"/>
                    <a:gd name="T13" fmla="*/ 156 h 82"/>
                    <a:gd name="T14" fmla="*/ 146 w 73"/>
                    <a:gd name="T15" fmla="*/ 30 h 82"/>
                    <a:gd name="T16" fmla="*/ 142 w 73"/>
                    <a:gd name="T17" fmla="*/ 26 h 8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73"/>
                    <a:gd name="T28" fmla="*/ 0 h 82"/>
                    <a:gd name="T29" fmla="*/ 73 w 73"/>
                    <a:gd name="T30" fmla="*/ 82 h 8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73" h="82">
                      <a:moveTo>
                        <a:pt x="71" y="13"/>
                      </a:moveTo>
                      <a:cubicBezTo>
                        <a:pt x="34" y="7"/>
                        <a:pt x="5" y="1"/>
                        <a:pt x="2" y="1"/>
                      </a:cubicBezTo>
                      <a:cubicBezTo>
                        <a:pt x="0" y="0"/>
                        <a:pt x="0" y="2"/>
                        <a:pt x="0" y="2"/>
                      </a:cubicBezTo>
                      <a:cubicBezTo>
                        <a:pt x="0" y="2"/>
                        <a:pt x="0" y="60"/>
                        <a:pt x="0" y="64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4" y="68"/>
                        <a:pt x="58" y="79"/>
                        <a:pt x="70" y="81"/>
                      </a:cubicBezTo>
                      <a:cubicBezTo>
                        <a:pt x="72" y="82"/>
                        <a:pt x="73" y="78"/>
                        <a:pt x="73" y="78"/>
                      </a:cubicBezTo>
                      <a:cubicBezTo>
                        <a:pt x="73" y="78"/>
                        <a:pt x="73" y="17"/>
                        <a:pt x="73" y="15"/>
                      </a:cubicBezTo>
                      <a:cubicBezTo>
                        <a:pt x="73" y="14"/>
                        <a:pt x="73" y="13"/>
                        <a:pt x="71" y="1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12" name="Freeform 96"/>
                <p:cNvSpPr>
                  <a:spLocks noChangeAspect="1" noEditPoints="1"/>
                </p:cNvSpPr>
                <p:nvPr/>
              </p:nvSpPr>
              <p:spPr bwMode="auto">
                <a:xfrm>
                  <a:off x="1299" y="912"/>
                  <a:ext cx="150" cy="164"/>
                </a:xfrm>
                <a:custGeom>
                  <a:avLst/>
                  <a:gdLst>
                    <a:gd name="T0" fmla="*/ 2 w 75"/>
                    <a:gd name="T1" fmla="*/ 0 h 82"/>
                    <a:gd name="T2" fmla="*/ 0 w 75"/>
                    <a:gd name="T3" fmla="*/ 4 h 82"/>
                    <a:gd name="T4" fmla="*/ 2 w 75"/>
                    <a:gd name="T5" fmla="*/ 128 h 82"/>
                    <a:gd name="T6" fmla="*/ 6 w 75"/>
                    <a:gd name="T7" fmla="*/ 138 h 82"/>
                    <a:gd name="T8" fmla="*/ 142 w 75"/>
                    <a:gd name="T9" fmla="*/ 164 h 82"/>
                    <a:gd name="T10" fmla="*/ 150 w 75"/>
                    <a:gd name="T11" fmla="*/ 156 h 82"/>
                    <a:gd name="T12" fmla="*/ 148 w 75"/>
                    <a:gd name="T13" fmla="*/ 30 h 82"/>
                    <a:gd name="T14" fmla="*/ 144 w 75"/>
                    <a:gd name="T15" fmla="*/ 24 h 82"/>
                    <a:gd name="T16" fmla="*/ 144 w 75"/>
                    <a:gd name="T17" fmla="*/ 24 h 82"/>
                    <a:gd name="T18" fmla="*/ 6 w 75"/>
                    <a:gd name="T19" fmla="*/ 0 h 82"/>
                    <a:gd name="T20" fmla="*/ 2 w 75"/>
                    <a:gd name="T21" fmla="*/ 0 h 82"/>
                    <a:gd name="T22" fmla="*/ 4 w 75"/>
                    <a:gd name="T23" fmla="*/ 4 h 82"/>
                    <a:gd name="T24" fmla="*/ 6 w 75"/>
                    <a:gd name="T25" fmla="*/ 2 h 82"/>
                    <a:gd name="T26" fmla="*/ 144 w 75"/>
                    <a:gd name="T27" fmla="*/ 26 h 82"/>
                    <a:gd name="T28" fmla="*/ 146 w 75"/>
                    <a:gd name="T29" fmla="*/ 30 h 82"/>
                    <a:gd name="T30" fmla="*/ 146 w 75"/>
                    <a:gd name="T31" fmla="*/ 156 h 82"/>
                    <a:gd name="T32" fmla="*/ 142 w 75"/>
                    <a:gd name="T33" fmla="*/ 160 h 82"/>
                    <a:gd name="T34" fmla="*/ 8 w 75"/>
                    <a:gd name="T35" fmla="*/ 134 h 82"/>
                    <a:gd name="T36" fmla="*/ 4 w 75"/>
                    <a:gd name="T37" fmla="*/ 128 h 82"/>
                    <a:gd name="T38" fmla="*/ 4 w 75"/>
                    <a:gd name="T39" fmla="*/ 4 h 82"/>
                    <a:gd name="T40" fmla="*/ 4 w 75"/>
                    <a:gd name="T41" fmla="*/ 4 h 8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75"/>
                    <a:gd name="T64" fmla="*/ 0 h 82"/>
                    <a:gd name="T65" fmla="*/ 75 w 75"/>
                    <a:gd name="T66" fmla="*/ 82 h 8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75" h="82">
                      <a:moveTo>
                        <a:pt x="1" y="0"/>
                      </a:move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1" y="64"/>
                        <a:pt x="1" y="64"/>
                      </a:cubicBezTo>
                      <a:cubicBezTo>
                        <a:pt x="1" y="68"/>
                        <a:pt x="1" y="68"/>
                        <a:pt x="3" y="69"/>
                      </a:cubicBezTo>
                      <a:cubicBezTo>
                        <a:pt x="4" y="69"/>
                        <a:pt x="59" y="79"/>
                        <a:pt x="71" y="82"/>
                      </a:cubicBezTo>
                      <a:cubicBezTo>
                        <a:pt x="73" y="82"/>
                        <a:pt x="75" y="80"/>
                        <a:pt x="75" y="78"/>
                      </a:cubicBezTo>
                      <a:cubicBezTo>
                        <a:pt x="75" y="78"/>
                        <a:pt x="74" y="15"/>
                        <a:pt x="74" y="15"/>
                      </a:cubicBezTo>
                      <a:cubicBezTo>
                        <a:pt x="74" y="14"/>
                        <a:pt x="74" y="12"/>
                        <a:pt x="72" y="12"/>
                      </a:cubicBezTo>
                      <a:cubicBezTo>
                        <a:pt x="72" y="12"/>
                        <a:pt x="72" y="12"/>
                        <a:pt x="72" y="12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lose/>
                      <a:moveTo>
                        <a:pt x="2" y="2"/>
                      </a:moveTo>
                      <a:cubicBezTo>
                        <a:pt x="2" y="1"/>
                        <a:pt x="3" y="1"/>
                        <a:pt x="3" y="1"/>
                      </a:cubicBezTo>
                      <a:cubicBezTo>
                        <a:pt x="72" y="13"/>
                        <a:pt x="72" y="13"/>
                        <a:pt x="72" y="13"/>
                      </a:cubicBezTo>
                      <a:cubicBezTo>
                        <a:pt x="73" y="13"/>
                        <a:pt x="73" y="14"/>
                        <a:pt x="73" y="15"/>
                      </a:cubicBezTo>
                      <a:cubicBezTo>
                        <a:pt x="73" y="78"/>
                        <a:pt x="73" y="78"/>
                        <a:pt x="73" y="78"/>
                      </a:cubicBezTo>
                      <a:cubicBezTo>
                        <a:pt x="73" y="78"/>
                        <a:pt x="73" y="81"/>
                        <a:pt x="71" y="80"/>
                      </a:cubicBezTo>
                      <a:cubicBezTo>
                        <a:pt x="59" y="78"/>
                        <a:pt x="4" y="67"/>
                        <a:pt x="4" y="67"/>
                      </a:cubicBezTo>
                      <a:cubicBezTo>
                        <a:pt x="2" y="67"/>
                        <a:pt x="2" y="67"/>
                        <a:pt x="2" y="64"/>
                      </a:cubicBezTo>
                      <a:cubicBezTo>
                        <a:pt x="2" y="64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13" name="Freeform 97"/>
                <p:cNvSpPr>
                  <a:spLocks noChangeAspect="1"/>
                </p:cNvSpPr>
                <p:nvPr/>
              </p:nvSpPr>
              <p:spPr bwMode="auto">
                <a:xfrm>
                  <a:off x="1399" y="1078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14" name="Freeform 98"/>
                <p:cNvSpPr>
                  <a:spLocks noChangeAspect="1"/>
                </p:cNvSpPr>
                <p:nvPr/>
              </p:nvSpPr>
              <p:spPr bwMode="auto">
                <a:xfrm>
                  <a:off x="1399" y="1086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15" name="Rectangle 99"/>
                <p:cNvSpPr>
                  <a:spLocks noChangeAspect="1" noChangeArrowheads="1"/>
                </p:cNvSpPr>
                <p:nvPr/>
              </p:nvSpPr>
              <p:spPr bwMode="auto">
                <a:xfrm>
                  <a:off x="1399" y="1078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16" name="Freeform 100"/>
                <p:cNvSpPr>
                  <a:spLocks noChangeAspect="1"/>
                </p:cNvSpPr>
                <p:nvPr/>
              </p:nvSpPr>
              <p:spPr bwMode="auto">
                <a:xfrm>
                  <a:off x="1409" y="1080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17" name="Freeform 101"/>
                <p:cNvSpPr>
                  <a:spLocks noChangeAspect="1"/>
                </p:cNvSpPr>
                <p:nvPr/>
              </p:nvSpPr>
              <p:spPr bwMode="auto">
                <a:xfrm>
                  <a:off x="1409" y="1088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18" name="Rectangle 102"/>
                <p:cNvSpPr>
                  <a:spLocks noChangeAspect="1" noChangeArrowheads="1"/>
                </p:cNvSpPr>
                <p:nvPr/>
              </p:nvSpPr>
              <p:spPr bwMode="auto">
                <a:xfrm>
                  <a:off x="1409" y="1080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19" name="Freeform 103"/>
                <p:cNvSpPr>
                  <a:spLocks noChangeAspect="1"/>
                </p:cNvSpPr>
                <p:nvPr/>
              </p:nvSpPr>
              <p:spPr bwMode="auto">
                <a:xfrm>
                  <a:off x="1419" y="1082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20" name="Freeform 104"/>
                <p:cNvSpPr>
                  <a:spLocks noChangeAspect="1"/>
                </p:cNvSpPr>
                <p:nvPr/>
              </p:nvSpPr>
              <p:spPr bwMode="auto">
                <a:xfrm>
                  <a:off x="1419" y="1090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21" name="Rectangle 105"/>
                <p:cNvSpPr>
                  <a:spLocks noChangeAspect="1" noChangeArrowheads="1"/>
                </p:cNvSpPr>
                <p:nvPr/>
              </p:nvSpPr>
              <p:spPr bwMode="auto">
                <a:xfrm>
                  <a:off x="1419" y="1082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22" name="Freeform 106"/>
                <p:cNvSpPr>
                  <a:spLocks noChangeAspect="1"/>
                </p:cNvSpPr>
                <p:nvPr/>
              </p:nvSpPr>
              <p:spPr bwMode="auto">
                <a:xfrm>
                  <a:off x="1429" y="1084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23" name="Freeform 107"/>
                <p:cNvSpPr>
                  <a:spLocks noChangeAspect="1"/>
                </p:cNvSpPr>
                <p:nvPr/>
              </p:nvSpPr>
              <p:spPr bwMode="auto">
                <a:xfrm>
                  <a:off x="1429" y="1092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24" name="Rectangle 108"/>
                <p:cNvSpPr>
                  <a:spLocks noChangeAspect="1" noChangeArrowheads="1"/>
                </p:cNvSpPr>
                <p:nvPr/>
              </p:nvSpPr>
              <p:spPr bwMode="auto">
                <a:xfrm>
                  <a:off x="1429" y="1084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25" name="Freeform 109"/>
                <p:cNvSpPr>
                  <a:spLocks noChangeAspect="1"/>
                </p:cNvSpPr>
                <p:nvPr/>
              </p:nvSpPr>
              <p:spPr bwMode="auto">
                <a:xfrm>
                  <a:off x="1611" y="902"/>
                  <a:ext cx="73" cy="212"/>
                </a:xfrm>
                <a:custGeom>
                  <a:avLst/>
                  <a:gdLst>
                    <a:gd name="T0" fmla="*/ 73 w 36"/>
                    <a:gd name="T1" fmla="*/ 68 h 106"/>
                    <a:gd name="T2" fmla="*/ 73 w 36"/>
                    <a:gd name="T3" fmla="*/ 4 h 106"/>
                    <a:gd name="T4" fmla="*/ 4 w 36"/>
                    <a:gd name="T5" fmla="*/ 56 h 106"/>
                    <a:gd name="T6" fmla="*/ 4 w 36"/>
                    <a:gd name="T7" fmla="*/ 202 h 106"/>
                    <a:gd name="T8" fmla="*/ 0 w 36"/>
                    <a:gd name="T9" fmla="*/ 210 h 106"/>
                    <a:gd name="T10" fmla="*/ 4 w 36"/>
                    <a:gd name="T11" fmla="*/ 210 h 106"/>
                    <a:gd name="T12" fmla="*/ 10 w 36"/>
                    <a:gd name="T13" fmla="*/ 204 h 106"/>
                    <a:gd name="T14" fmla="*/ 10 w 36"/>
                    <a:gd name="T15" fmla="*/ 200 h 106"/>
                    <a:gd name="T16" fmla="*/ 12 w 36"/>
                    <a:gd name="T17" fmla="*/ 202 h 106"/>
                    <a:gd name="T18" fmla="*/ 71 w 36"/>
                    <a:gd name="T19" fmla="*/ 156 h 106"/>
                    <a:gd name="T20" fmla="*/ 73 w 36"/>
                    <a:gd name="T21" fmla="*/ 152 h 106"/>
                    <a:gd name="T22" fmla="*/ 73 w 36"/>
                    <a:gd name="T23" fmla="*/ 68 h 10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6"/>
                    <a:gd name="T37" fmla="*/ 0 h 106"/>
                    <a:gd name="T38" fmla="*/ 36 w 36"/>
                    <a:gd name="T39" fmla="*/ 106 h 10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6" h="106">
                      <a:moveTo>
                        <a:pt x="36" y="34"/>
                      </a:moveTo>
                      <a:cubicBezTo>
                        <a:pt x="36" y="17"/>
                        <a:pt x="36" y="2"/>
                        <a:pt x="36" y="2"/>
                      </a:cubicBezTo>
                      <a:cubicBezTo>
                        <a:pt x="35" y="0"/>
                        <a:pt x="2" y="28"/>
                        <a:pt x="2" y="28"/>
                      </a:cubicBezTo>
                      <a:cubicBezTo>
                        <a:pt x="2" y="101"/>
                        <a:pt x="2" y="101"/>
                        <a:pt x="2" y="101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0" y="106"/>
                        <a:pt x="2" y="105"/>
                      </a:cubicBezTo>
                      <a:cubicBezTo>
                        <a:pt x="3" y="104"/>
                        <a:pt x="4" y="103"/>
                        <a:pt x="5" y="102"/>
                      </a:cubicBezTo>
                      <a:cubicBezTo>
                        <a:pt x="5" y="101"/>
                        <a:pt x="5" y="101"/>
                        <a:pt x="5" y="100"/>
                      </a:cubicBezTo>
                      <a:cubicBezTo>
                        <a:pt x="5" y="100"/>
                        <a:pt x="6" y="101"/>
                        <a:pt x="6" y="101"/>
                      </a:cubicBezTo>
                      <a:cubicBezTo>
                        <a:pt x="16" y="93"/>
                        <a:pt x="34" y="79"/>
                        <a:pt x="35" y="78"/>
                      </a:cubicBezTo>
                      <a:cubicBezTo>
                        <a:pt x="36" y="77"/>
                        <a:pt x="36" y="77"/>
                        <a:pt x="36" y="76"/>
                      </a:cubicBezTo>
                      <a:cubicBezTo>
                        <a:pt x="36" y="76"/>
                        <a:pt x="36" y="55"/>
                        <a:pt x="36" y="3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26" name="Freeform 110"/>
                <p:cNvSpPr>
                  <a:spLocks noChangeAspect="1"/>
                </p:cNvSpPr>
                <p:nvPr/>
              </p:nvSpPr>
              <p:spPr bwMode="auto">
                <a:xfrm>
                  <a:off x="1545" y="892"/>
                  <a:ext cx="139" cy="66"/>
                </a:xfrm>
                <a:custGeom>
                  <a:avLst/>
                  <a:gdLst>
                    <a:gd name="T0" fmla="*/ 139 w 69"/>
                    <a:gd name="T1" fmla="*/ 12 h 33"/>
                    <a:gd name="T2" fmla="*/ 68 w 69"/>
                    <a:gd name="T3" fmla="*/ 66 h 33"/>
                    <a:gd name="T4" fmla="*/ 4 w 69"/>
                    <a:gd name="T5" fmla="*/ 52 h 33"/>
                    <a:gd name="T6" fmla="*/ 0 w 69"/>
                    <a:gd name="T7" fmla="*/ 54 h 33"/>
                    <a:gd name="T8" fmla="*/ 2 w 69"/>
                    <a:gd name="T9" fmla="*/ 50 h 33"/>
                    <a:gd name="T10" fmla="*/ 8 w 69"/>
                    <a:gd name="T11" fmla="*/ 46 h 33"/>
                    <a:gd name="T12" fmla="*/ 10 w 69"/>
                    <a:gd name="T13" fmla="*/ 46 h 33"/>
                    <a:gd name="T14" fmla="*/ 10 w 69"/>
                    <a:gd name="T15" fmla="*/ 44 h 33"/>
                    <a:gd name="T16" fmla="*/ 68 w 69"/>
                    <a:gd name="T17" fmla="*/ 0 h 33"/>
                    <a:gd name="T18" fmla="*/ 71 w 69"/>
                    <a:gd name="T19" fmla="*/ 0 h 33"/>
                    <a:gd name="T20" fmla="*/ 135 w 69"/>
                    <a:gd name="T21" fmla="*/ 10 h 33"/>
                    <a:gd name="T22" fmla="*/ 139 w 69"/>
                    <a:gd name="T23" fmla="*/ 12 h 33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9"/>
                    <a:gd name="T37" fmla="*/ 0 h 33"/>
                    <a:gd name="T38" fmla="*/ 69 w 69"/>
                    <a:gd name="T39" fmla="*/ 33 h 33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9" h="33">
                      <a:moveTo>
                        <a:pt x="69" y="6"/>
                      </a:move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6" y="29"/>
                        <a:pt x="4" y="26"/>
                        <a:pt x="2" y="26"/>
                      </a:cubicBezTo>
                      <a:cubicBezTo>
                        <a:pt x="0" y="26"/>
                        <a:pt x="0" y="27"/>
                        <a:pt x="0" y="27"/>
                      </a:cubicBezTo>
                      <a:cubicBezTo>
                        <a:pt x="0" y="27"/>
                        <a:pt x="0" y="26"/>
                        <a:pt x="1" y="25"/>
                      </a:cubicBezTo>
                      <a:cubicBezTo>
                        <a:pt x="1" y="25"/>
                        <a:pt x="2" y="24"/>
                        <a:pt x="4" y="23"/>
                      </a:cubicBezTo>
                      <a:cubicBezTo>
                        <a:pt x="4" y="23"/>
                        <a:pt x="4" y="23"/>
                        <a:pt x="5" y="23"/>
                      </a:cubicBezTo>
                      <a:cubicBezTo>
                        <a:pt x="5" y="23"/>
                        <a:pt x="5" y="22"/>
                        <a:pt x="5" y="22"/>
                      </a:cubicBezTo>
                      <a:cubicBezTo>
                        <a:pt x="18" y="12"/>
                        <a:pt x="33" y="1"/>
                        <a:pt x="34" y="0"/>
                      </a:cubicBezTo>
                      <a:cubicBezTo>
                        <a:pt x="34" y="0"/>
                        <a:pt x="35" y="0"/>
                        <a:pt x="35" y="0"/>
                      </a:cubicBezTo>
                      <a:cubicBezTo>
                        <a:pt x="35" y="0"/>
                        <a:pt x="66" y="5"/>
                        <a:pt x="67" y="5"/>
                      </a:cubicBezTo>
                      <a:cubicBezTo>
                        <a:pt x="68" y="5"/>
                        <a:pt x="69" y="6"/>
                        <a:pt x="69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27" name="Freeform 111"/>
                <p:cNvSpPr>
                  <a:spLocks noChangeAspect="1"/>
                </p:cNvSpPr>
                <p:nvPr/>
              </p:nvSpPr>
              <p:spPr bwMode="auto">
                <a:xfrm>
                  <a:off x="1613" y="904"/>
                  <a:ext cx="71" cy="54"/>
                </a:xfrm>
                <a:custGeom>
                  <a:avLst/>
                  <a:gdLst>
                    <a:gd name="T0" fmla="*/ 71 w 35"/>
                    <a:gd name="T1" fmla="*/ 2 h 27"/>
                    <a:gd name="T2" fmla="*/ 71 w 35"/>
                    <a:gd name="T3" fmla="*/ 0 h 27"/>
                    <a:gd name="T4" fmla="*/ 0 w 35"/>
                    <a:gd name="T5" fmla="*/ 54 h 27"/>
                    <a:gd name="T6" fmla="*/ 0 w 35"/>
                    <a:gd name="T7" fmla="*/ 54 h 27"/>
                    <a:gd name="T8" fmla="*/ 71 w 35"/>
                    <a:gd name="T9" fmla="*/ 2 h 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5"/>
                    <a:gd name="T16" fmla="*/ 0 h 27"/>
                    <a:gd name="T17" fmla="*/ 35 w 35"/>
                    <a:gd name="T18" fmla="*/ 27 h 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5" h="27">
                      <a:moveTo>
                        <a:pt x="35" y="1"/>
                      </a:move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0"/>
                        <a:pt x="0" y="27"/>
                        <a:pt x="0" y="27"/>
                      </a:cubicBezTo>
                      <a:cubicBezTo>
                        <a:pt x="0" y="27"/>
                        <a:pt x="0" y="27"/>
                        <a:pt x="0" y="27"/>
                      </a:cubicBezTo>
                      <a:lnTo>
                        <a:pt x="35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28" name="Freeform 112"/>
                <p:cNvSpPr>
                  <a:spLocks noChangeAspect="1"/>
                </p:cNvSpPr>
                <p:nvPr/>
              </p:nvSpPr>
              <p:spPr bwMode="auto">
                <a:xfrm>
                  <a:off x="1545" y="944"/>
                  <a:ext cx="70" cy="170"/>
                </a:xfrm>
                <a:custGeom>
                  <a:avLst/>
                  <a:gdLst>
                    <a:gd name="T0" fmla="*/ 70 w 35"/>
                    <a:gd name="T1" fmla="*/ 16 h 85"/>
                    <a:gd name="T2" fmla="*/ 68 w 35"/>
                    <a:gd name="T3" fmla="*/ 12 h 85"/>
                    <a:gd name="T4" fmla="*/ 4 w 35"/>
                    <a:gd name="T5" fmla="*/ 0 h 85"/>
                    <a:gd name="T6" fmla="*/ 0 w 35"/>
                    <a:gd name="T7" fmla="*/ 2 h 85"/>
                    <a:gd name="T8" fmla="*/ 0 w 35"/>
                    <a:gd name="T9" fmla="*/ 14 h 85"/>
                    <a:gd name="T10" fmla="*/ 2 w 35"/>
                    <a:gd name="T11" fmla="*/ 14 h 85"/>
                    <a:gd name="T12" fmla="*/ 0 w 35"/>
                    <a:gd name="T13" fmla="*/ 16 h 85"/>
                    <a:gd name="T14" fmla="*/ 0 w 35"/>
                    <a:gd name="T15" fmla="*/ 22 h 85"/>
                    <a:gd name="T16" fmla="*/ 0 w 35"/>
                    <a:gd name="T17" fmla="*/ 150 h 85"/>
                    <a:gd name="T18" fmla="*/ 4 w 35"/>
                    <a:gd name="T19" fmla="*/ 156 h 85"/>
                    <a:gd name="T20" fmla="*/ 64 w 35"/>
                    <a:gd name="T21" fmla="*/ 170 h 85"/>
                    <a:gd name="T22" fmla="*/ 70 w 35"/>
                    <a:gd name="T23" fmla="*/ 166 h 85"/>
                    <a:gd name="T24" fmla="*/ 70 w 35"/>
                    <a:gd name="T25" fmla="*/ 16 h 8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35"/>
                    <a:gd name="T40" fmla="*/ 0 h 85"/>
                    <a:gd name="T41" fmla="*/ 35 w 35"/>
                    <a:gd name="T42" fmla="*/ 85 h 85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35" h="85">
                      <a:moveTo>
                        <a:pt x="35" y="8"/>
                      </a:moveTo>
                      <a:cubicBezTo>
                        <a:pt x="35" y="7"/>
                        <a:pt x="34" y="6"/>
                        <a:pt x="34" y="6"/>
                      </a:cubicBezTo>
                      <a:cubicBezTo>
                        <a:pt x="15" y="3"/>
                        <a:pt x="4" y="0"/>
                        <a:pt x="2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4"/>
                        <a:pt x="0" y="7"/>
                      </a:cubicBezTo>
                      <a:cubicBezTo>
                        <a:pt x="0" y="7"/>
                        <a:pt x="1" y="7"/>
                        <a:pt x="1" y="7"/>
                      </a:cubicBezTo>
                      <a:cubicBezTo>
                        <a:pt x="1" y="8"/>
                        <a:pt x="0" y="8"/>
                        <a:pt x="0" y="8"/>
                      </a:cubicBezTo>
                      <a:cubicBezTo>
                        <a:pt x="0" y="9"/>
                        <a:pt x="0" y="10"/>
                        <a:pt x="0" y="11"/>
                      </a:cubicBezTo>
                      <a:cubicBezTo>
                        <a:pt x="0" y="11"/>
                        <a:pt x="0" y="75"/>
                        <a:pt x="0" y="75"/>
                      </a:cubicBezTo>
                      <a:cubicBezTo>
                        <a:pt x="0" y="78"/>
                        <a:pt x="1" y="78"/>
                        <a:pt x="2" y="78"/>
                      </a:cubicBezTo>
                      <a:cubicBezTo>
                        <a:pt x="3" y="79"/>
                        <a:pt x="24" y="83"/>
                        <a:pt x="32" y="85"/>
                      </a:cubicBezTo>
                      <a:cubicBezTo>
                        <a:pt x="34" y="85"/>
                        <a:pt x="35" y="83"/>
                        <a:pt x="35" y="83"/>
                      </a:cubicBezTo>
                      <a:cubicBezTo>
                        <a:pt x="35" y="83"/>
                        <a:pt x="35" y="8"/>
                        <a:pt x="35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29" name="Freeform 113"/>
                <p:cNvSpPr>
                  <a:spLocks noChangeAspect="1"/>
                </p:cNvSpPr>
                <p:nvPr/>
              </p:nvSpPr>
              <p:spPr bwMode="auto">
                <a:xfrm>
                  <a:off x="1569" y="105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30" name="Freeform 114"/>
                <p:cNvSpPr>
                  <a:spLocks noChangeAspect="1"/>
                </p:cNvSpPr>
                <p:nvPr/>
              </p:nvSpPr>
              <p:spPr bwMode="auto">
                <a:xfrm>
                  <a:off x="1569" y="105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31" name="Freeform 115"/>
                <p:cNvSpPr>
                  <a:spLocks noChangeAspect="1"/>
                </p:cNvSpPr>
                <p:nvPr/>
              </p:nvSpPr>
              <p:spPr bwMode="auto">
                <a:xfrm>
                  <a:off x="1569" y="105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32" name="Freeform 116"/>
                <p:cNvSpPr>
                  <a:spLocks noChangeAspect="1"/>
                </p:cNvSpPr>
                <p:nvPr/>
              </p:nvSpPr>
              <p:spPr bwMode="auto">
                <a:xfrm>
                  <a:off x="1569" y="1056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33" name="Freeform 117"/>
                <p:cNvSpPr>
                  <a:spLocks noChangeAspect="1"/>
                </p:cNvSpPr>
                <p:nvPr/>
              </p:nvSpPr>
              <p:spPr bwMode="auto">
                <a:xfrm>
                  <a:off x="1569" y="1062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34" name="Freeform 118"/>
                <p:cNvSpPr>
                  <a:spLocks noChangeAspect="1"/>
                </p:cNvSpPr>
                <p:nvPr/>
              </p:nvSpPr>
              <p:spPr bwMode="auto">
                <a:xfrm>
                  <a:off x="1569" y="1062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35" name="Freeform 119"/>
                <p:cNvSpPr>
                  <a:spLocks noChangeAspect="1"/>
                </p:cNvSpPr>
                <p:nvPr/>
              </p:nvSpPr>
              <p:spPr bwMode="auto">
                <a:xfrm>
                  <a:off x="1569" y="1068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36" name="Freeform 120"/>
                <p:cNvSpPr>
                  <a:spLocks noChangeAspect="1"/>
                </p:cNvSpPr>
                <p:nvPr/>
              </p:nvSpPr>
              <p:spPr bwMode="auto">
                <a:xfrm>
                  <a:off x="1569" y="1068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37" name="Freeform 121"/>
                <p:cNvSpPr>
                  <a:spLocks noChangeAspect="1"/>
                </p:cNvSpPr>
                <p:nvPr/>
              </p:nvSpPr>
              <p:spPr bwMode="auto">
                <a:xfrm>
                  <a:off x="1569" y="1074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38" name="Freeform 122"/>
                <p:cNvSpPr>
                  <a:spLocks noChangeAspect="1"/>
                </p:cNvSpPr>
                <p:nvPr/>
              </p:nvSpPr>
              <p:spPr bwMode="auto">
                <a:xfrm>
                  <a:off x="1569" y="1074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39" name="Freeform 123"/>
                <p:cNvSpPr>
                  <a:spLocks noChangeAspect="1"/>
                </p:cNvSpPr>
                <p:nvPr/>
              </p:nvSpPr>
              <p:spPr bwMode="auto">
                <a:xfrm>
                  <a:off x="1569" y="108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40" name="Freeform 124"/>
                <p:cNvSpPr>
                  <a:spLocks noChangeAspect="1"/>
                </p:cNvSpPr>
                <p:nvPr/>
              </p:nvSpPr>
              <p:spPr bwMode="auto">
                <a:xfrm>
                  <a:off x="1569" y="108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41" name="Freeform 125"/>
                <p:cNvSpPr>
                  <a:spLocks noChangeAspect="1"/>
                </p:cNvSpPr>
                <p:nvPr/>
              </p:nvSpPr>
              <p:spPr bwMode="auto">
                <a:xfrm>
                  <a:off x="1569" y="108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42" name="Freeform 126"/>
                <p:cNvSpPr>
                  <a:spLocks noChangeAspect="1"/>
                </p:cNvSpPr>
                <p:nvPr/>
              </p:nvSpPr>
              <p:spPr bwMode="auto">
                <a:xfrm>
                  <a:off x="1569" y="1084"/>
                  <a:ext cx="2" cy="4"/>
                </a:xfrm>
                <a:custGeom>
                  <a:avLst/>
                  <a:gdLst>
                    <a:gd name="T0" fmla="*/ 0 w 2"/>
                    <a:gd name="T1" fmla="*/ 4 h 4"/>
                    <a:gd name="T2" fmla="*/ 2 w 2"/>
                    <a:gd name="T3" fmla="*/ 2 h 4"/>
                    <a:gd name="T4" fmla="*/ 0 w 2"/>
                    <a:gd name="T5" fmla="*/ 0 h 4"/>
                    <a:gd name="T6" fmla="*/ 0 w 2"/>
                    <a:gd name="T7" fmla="*/ 4 h 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4"/>
                    <a:gd name="T14" fmla="*/ 2 w 2"/>
                    <a:gd name="T15" fmla="*/ 4 h 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4">
                      <a:moveTo>
                        <a:pt x="0" y="4"/>
                      </a:move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43" name="Freeform 127"/>
                <p:cNvSpPr>
                  <a:spLocks noChangeAspect="1"/>
                </p:cNvSpPr>
                <p:nvPr/>
              </p:nvSpPr>
              <p:spPr bwMode="auto">
                <a:xfrm>
                  <a:off x="1545" y="958"/>
                  <a:ext cx="76" cy="16"/>
                </a:xfrm>
                <a:custGeom>
                  <a:avLst/>
                  <a:gdLst>
                    <a:gd name="T0" fmla="*/ 70 w 76"/>
                    <a:gd name="T1" fmla="*/ 14 h 16"/>
                    <a:gd name="T2" fmla="*/ 2 w 76"/>
                    <a:gd name="T3" fmla="*/ 0 h 16"/>
                    <a:gd name="T4" fmla="*/ 0 w 76"/>
                    <a:gd name="T5" fmla="*/ 2 h 16"/>
                    <a:gd name="T6" fmla="*/ 70 w 76"/>
                    <a:gd name="T7" fmla="*/ 16 h 16"/>
                    <a:gd name="T8" fmla="*/ 76 w 76"/>
                    <a:gd name="T9" fmla="*/ 10 h 16"/>
                    <a:gd name="T10" fmla="*/ 76 w 76"/>
                    <a:gd name="T11" fmla="*/ 10 h 16"/>
                    <a:gd name="T12" fmla="*/ 70 w 76"/>
                    <a:gd name="T13" fmla="*/ 14 h 1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6"/>
                    <a:gd name="T22" fmla="*/ 0 h 16"/>
                    <a:gd name="T23" fmla="*/ 76 w 76"/>
                    <a:gd name="T24" fmla="*/ 16 h 1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6" h="16">
                      <a:moveTo>
                        <a:pt x="70" y="14"/>
                      </a:move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70" y="16"/>
                      </a:lnTo>
                      <a:lnTo>
                        <a:pt x="76" y="10"/>
                      </a:lnTo>
                      <a:lnTo>
                        <a:pt x="70" y="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44" name="Freeform 128"/>
                <p:cNvSpPr>
                  <a:spLocks noChangeAspect="1"/>
                </p:cNvSpPr>
                <p:nvPr/>
              </p:nvSpPr>
              <p:spPr bwMode="auto">
                <a:xfrm>
                  <a:off x="1557" y="966"/>
                  <a:ext cx="44" cy="14"/>
                </a:xfrm>
                <a:custGeom>
                  <a:avLst/>
                  <a:gdLst>
                    <a:gd name="T0" fmla="*/ 44 w 44"/>
                    <a:gd name="T1" fmla="*/ 10 h 14"/>
                    <a:gd name="T2" fmla="*/ 0 w 44"/>
                    <a:gd name="T3" fmla="*/ 0 h 14"/>
                    <a:gd name="T4" fmla="*/ 0 w 44"/>
                    <a:gd name="T5" fmla="*/ 6 h 14"/>
                    <a:gd name="T6" fmla="*/ 44 w 44"/>
                    <a:gd name="T7" fmla="*/ 14 h 14"/>
                    <a:gd name="T8" fmla="*/ 44 w 44"/>
                    <a:gd name="T9" fmla="*/ 10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4"/>
                    <a:gd name="T16" fmla="*/ 0 h 14"/>
                    <a:gd name="T17" fmla="*/ 44 w 44"/>
                    <a:gd name="T18" fmla="*/ 14 h 1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4" h="14">
                      <a:moveTo>
                        <a:pt x="44" y="10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44" y="14"/>
                      </a:lnTo>
                      <a:lnTo>
                        <a:pt x="44" y="1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45" name="Freeform 129"/>
                <p:cNvSpPr>
                  <a:spLocks noChangeAspect="1"/>
                </p:cNvSpPr>
                <p:nvPr/>
              </p:nvSpPr>
              <p:spPr bwMode="auto">
                <a:xfrm>
                  <a:off x="1557" y="966"/>
                  <a:ext cx="4" cy="6"/>
                </a:xfrm>
                <a:custGeom>
                  <a:avLst/>
                  <a:gdLst>
                    <a:gd name="T0" fmla="*/ 0 w 4"/>
                    <a:gd name="T1" fmla="*/ 6 h 6"/>
                    <a:gd name="T2" fmla="*/ 4 w 4"/>
                    <a:gd name="T3" fmla="*/ 2 h 6"/>
                    <a:gd name="T4" fmla="*/ 0 w 4"/>
                    <a:gd name="T5" fmla="*/ 0 h 6"/>
                    <a:gd name="T6" fmla="*/ 0 w 4"/>
                    <a:gd name="T7" fmla="*/ 6 h 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"/>
                    <a:gd name="T13" fmla="*/ 0 h 6"/>
                    <a:gd name="T14" fmla="*/ 4 w 4"/>
                    <a:gd name="T15" fmla="*/ 6 h 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" h="6">
                      <a:moveTo>
                        <a:pt x="0" y="6"/>
                      </a:move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46" name="Freeform 130"/>
                <p:cNvSpPr>
                  <a:spLocks noChangeAspect="1"/>
                </p:cNvSpPr>
                <p:nvPr/>
              </p:nvSpPr>
              <p:spPr bwMode="auto">
                <a:xfrm>
                  <a:off x="1555" y="936"/>
                  <a:ext cx="68" cy="168"/>
                </a:xfrm>
                <a:custGeom>
                  <a:avLst/>
                  <a:gdLst>
                    <a:gd name="T0" fmla="*/ 0 w 34"/>
                    <a:gd name="T1" fmla="*/ 0 h 84"/>
                    <a:gd name="T2" fmla="*/ 66 w 34"/>
                    <a:gd name="T3" fmla="*/ 14 h 84"/>
                    <a:gd name="T4" fmla="*/ 68 w 34"/>
                    <a:gd name="T5" fmla="*/ 16 h 84"/>
                    <a:gd name="T6" fmla="*/ 68 w 34"/>
                    <a:gd name="T7" fmla="*/ 168 h 84"/>
                    <a:gd name="T8" fmla="*/ 66 w 34"/>
                    <a:gd name="T9" fmla="*/ 168 h 84"/>
                    <a:gd name="T10" fmla="*/ 66 w 34"/>
                    <a:gd name="T11" fmla="*/ 18 h 84"/>
                    <a:gd name="T12" fmla="*/ 64 w 34"/>
                    <a:gd name="T13" fmla="*/ 16 h 84"/>
                    <a:gd name="T14" fmla="*/ 0 w 34"/>
                    <a:gd name="T15" fmla="*/ 2 h 84"/>
                    <a:gd name="T16" fmla="*/ 0 w 34"/>
                    <a:gd name="T17" fmla="*/ 0 h 8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34"/>
                    <a:gd name="T28" fmla="*/ 0 h 84"/>
                    <a:gd name="T29" fmla="*/ 34 w 34"/>
                    <a:gd name="T30" fmla="*/ 84 h 8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34" h="84">
                      <a:moveTo>
                        <a:pt x="0" y="0"/>
                      </a:moveTo>
                      <a:cubicBezTo>
                        <a:pt x="33" y="7"/>
                        <a:pt x="33" y="7"/>
                        <a:pt x="33" y="7"/>
                      </a:cubicBezTo>
                      <a:cubicBezTo>
                        <a:pt x="33" y="7"/>
                        <a:pt x="34" y="7"/>
                        <a:pt x="34" y="8"/>
                      </a:cubicBezTo>
                      <a:cubicBezTo>
                        <a:pt x="34" y="16"/>
                        <a:pt x="34" y="84"/>
                        <a:pt x="34" y="84"/>
                      </a:cubicBezTo>
                      <a:cubicBezTo>
                        <a:pt x="33" y="84"/>
                        <a:pt x="33" y="84"/>
                        <a:pt x="33" y="84"/>
                      </a:cubicBezTo>
                      <a:cubicBezTo>
                        <a:pt x="33" y="84"/>
                        <a:pt x="33" y="9"/>
                        <a:pt x="33" y="9"/>
                      </a:cubicBezTo>
                      <a:cubicBezTo>
                        <a:pt x="33" y="9"/>
                        <a:pt x="33" y="8"/>
                        <a:pt x="32" y="8"/>
                      </a:cubicBezTo>
                      <a:cubicBezTo>
                        <a:pt x="32" y="7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47" name="Freeform 131"/>
                <p:cNvSpPr>
                  <a:spLocks noChangeAspect="1"/>
                </p:cNvSpPr>
                <p:nvPr/>
              </p:nvSpPr>
              <p:spPr bwMode="auto">
                <a:xfrm>
                  <a:off x="1702" y="922"/>
                  <a:ext cx="74" cy="212"/>
                </a:xfrm>
                <a:custGeom>
                  <a:avLst/>
                  <a:gdLst>
                    <a:gd name="T0" fmla="*/ 74 w 37"/>
                    <a:gd name="T1" fmla="*/ 68 h 106"/>
                    <a:gd name="T2" fmla="*/ 74 w 37"/>
                    <a:gd name="T3" fmla="*/ 4 h 106"/>
                    <a:gd name="T4" fmla="*/ 4 w 37"/>
                    <a:gd name="T5" fmla="*/ 56 h 106"/>
                    <a:gd name="T6" fmla="*/ 4 w 37"/>
                    <a:gd name="T7" fmla="*/ 202 h 106"/>
                    <a:gd name="T8" fmla="*/ 0 w 37"/>
                    <a:gd name="T9" fmla="*/ 210 h 106"/>
                    <a:gd name="T10" fmla="*/ 6 w 37"/>
                    <a:gd name="T11" fmla="*/ 210 h 106"/>
                    <a:gd name="T12" fmla="*/ 12 w 37"/>
                    <a:gd name="T13" fmla="*/ 204 h 106"/>
                    <a:gd name="T14" fmla="*/ 12 w 37"/>
                    <a:gd name="T15" fmla="*/ 202 h 106"/>
                    <a:gd name="T16" fmla="*/ 14 w 37"/>
                    <a:gd name="T17" fmla="*/ 202 h 106"/>
                    <a:gd name="T18" fmla="*/ 72 w 37"/>
                    <a:gd name="T19" fmla="*/ 158 h 106"/>
                    <a:gd name="T20" fmla="*/ 74 w 37"/>
                    <a:gd name="T21" fmla="*/ 154 h 106"/>
                    <a:gd name="T22" fmla="*/ 74 w 37"/>
                    <a:gd name="T23" fmla="*/ 68 h 10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7"/>
                    <a:gd name="T37" fmla="*/ 0 h 106"/>
                    <a:gd name="T38" fmla="*/ 37 w 37"/>
                    <a:gd name="T39" fmla="*/ 106 h 10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7" h="106">
                      <a:moveTo>
                        <a:pt x="37" y="34"/>
                      </a:moveTo>
                      <a:cubicBezTo>
                        <a:pt x="37" y="17"/>
                        <a:pt x="37" y="2"/>
                        <a:pt x="37" y="2"/>
                      </a:cubicBezTo>
                      <a:cubicBezTo>
                        <a:pt x="36" y="0"/>
                        <a:pt x="2" y="28"/>
                        <a:pt x="2" y="28"/>
                      </a:cubicBezTo>
                      <a:cubicBezTo>
                        <a:pt x="2" y="101"/>
                        <a:pt x="2" y="101"/>
                        <a:pt x="2" y="101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1" y="106"/>
                        <a:pt x="3" y="105"/>
                      </a:cubicBezTo>
                      <a:cubicBezTo>
                        <a:pt x="3" y="104"/>
                        <a:pt x="4" y="103"/>
                        <a:pt x="6" y="102"/>
                      </a:cubicBezTo>
                      <a:cubicBezTo>
                        <a:pt x="6" y="101"/>
                        <a:pt x="6" y="101"/>
                        <a:pt x="6" y="101"/>
                      </a:cubicBezTo>
                      <a:cubicBezTo>
                        <a:pt x="6" y="100"/>
                        <a:pt x="6" y="101"/>
                        <a:pt x="7" y="101"/>
                      </a:cubicBezTo>
                      <a:cubicBezTo>
                        <a:pt x="17" y="93"/>
                        <a:pt x="35" y="79"/>
                        <a:pt x="36" y="79"/>
                      </a:cubicBezTo>
                      <a:cubicBezTo>
                        <a:pt x="37" y="78"/>
                        <a:pt x="37" y="77"/>
                        <a:pt x="37" y="77"/>
                      </a:cubicBezTo>
                      <a:cubicBezTo>
                        <a:pt x="37" y="77"/>
                        <a:pt x="37" y="56"/>
                        <a:pt x="37" y="3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48" name="Freeform 132"/>
                <p:cNvSpPr>
                  <a:spLocks noChangeAspect="1"/>
                </p:cNvSpPr>
                <p:nvPr/>
              </p:nvSpPr>
              <p:spPr bwMode="auto">
                <a:xfrm>
                  <a:off x="1638" y="912"/>
                  <a:ext cx="136" cy="66"/>
                </a:xfrm>
                <a:custGeom>
                  <a:avLst/>
                  <a:gdLst>
                    <a:gd name="T0" fmla="*/ 136 w 68"/>
                    <a:gd name="T1" fmla="*/ 12 h 33"/>
                    <a:gd name="T2" fmla="*/ 68 w 68"/>
                    <a:gd name="T3" fmla="*/ 66 h 33"/>
                    <a:gd name="T4" fmla="*/ 2 w 68"/>
                    <a:gd name="T5" fmla="*/ 52 h 33"/>
                    <a:gd name="T6" fmla="*/ 0 w 68"/>
                    <a:gd name="T7" fmla="*/ 54 h 33"/>
                    <a:gd name="T8" fmla="*/ 2 w 68"/>
                    <a:gd name="T9" fmla="*/ 50 h 33"/>
                    <a:gd name="T10" fmla="*/ 6 w 68"/>
                    <a:gd name="T11" fmla="*/ 46 h 33"/>
                    <a:gd name="T12" fmla="*/ 10 w 68"/>
                    <a:gd name="T13" fmla="*/ 48 h 33"/>
                    <a:gd name="T14" fmla="*/ 10 w 68"/>
                    <a:gd name="T15" fmla="*/ 44 h 33"/>
                    <a:gd name="T16" fmla="*/ 66 w 68"/>
                    <a:gd name="T17" fmla="*/ 0 h 33"/>
                    <a:gd name="T18" fmla="*/ 70 w 68"/>
                    <a:gd name="T19" fmla="*/ 0 h 33"/>
                    <a:gd name="T20" fmla="*/ 134 w 68"/>
                    <a:gd name="T21" fmla="*/ 10 h 33"/>
                    <a:gd name="T22" fmla="*/ 136 w 68"/>
                    <a:gd name="T23" fmla="*/ 12 h 33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8"/>
                    <a:gd name="T37" fmla="*/ 0 h 33"/>
                    <a:gd name="T38" fmla="*/ 68 w 68"/>
                    <a:gd name="T39" fmla="*/ 33 h 33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8" h="33">
                      <a:moveTo>
                        <a:pt x="68" y="6"/>
                      </a:move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5" y="29"/>
                        <a:pt x="4" y="26"/>
                        <a:pt x="1" y="26"/>
                      </a:cubicBezTo>
                      <a:cubicBezTo>
                        <a:pt x="0" y="26"/>
                        <a:pt x="0" y="27"/>
                        <a:pt x="0" y="27"/>
                      </a:cubicBezTo>
                      <a:cubicBezTo>
                        <a:pt x="0" y="27"/>
                        <a:pt x="0" y="26"/>
                        <a:pt x="1" y="25"/>
                      </a:cubicBezTo>
                      <a:cubicBezTo>
                        <a:pt x="1" y="25"/>
                        <a:pt x="2" y="24"/>
                        <a:pt x="3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5" y="23"/>
                        <a:pt x="5" y="23"/>
                        <a:pt x="5" y="22"/>
                      </a:cubicBezTo>
                      <a:cubicBezTo>
                        <a:pt x="17" y="12"/>
                        <a:pt x="32" y="1"/>
                        <a:pt x="33" y="0"/>
                      </a:cubicBezTo>
                      <a:cubicBezTo>
                        <a:pt x="34" y="0"/>
                        <a:pt x="35" y="0"/>
                        <a:pt x="35" y="0"/>
                      </a:cubicBezTo>
                      <a:cubicBezTo>
                        <a:pt x="35" y="0"/>
                        <a:pt x="66" y="5"/>
                        <a:pt x="67" y="5"/>
                      </a:cubicBezTo>
                      <a:cubicBezTo>
                        <a:pt x="68" y="5"/>
                        <a:pt x="68" y="6"/>
                        <a:pt x="68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49" name="Freeform 133"/>
                <p:cNvSpPr>
                  <a:spLocks noChangeAspect="1"/>
                </p:cNvSpPr>
                <p:nvPr/>
              </p:nvSpPr>
              <p:spPr bwMode="auto">
                <a:xfrm>
                  <a:off x="1704" y="924"/>
                  <a:ext cx="72" cy="56"/>
                </a:xfrm>
                <a:custGeom>
                  <a:avLst/>
                  <a:gdLst>
                    <a:gd name="T0" fmla="*/ 72 w 36"/>
                    <a:gd name="T1" fmla="*/ 2 h 28"/>
                    <a:gd name="T2" fmla="*/ 70 w 36"/>
                    <a:gd name="T3" fmla="*/ 0 h 28"/>
                    <a:gd name="T4" fmla="*/ 0 w 36"/>
                    <a:gd name="T5" fmla="*/ 54 h 28"/>
                    <a:gd name="T6" fmla="*/ 2 w 36"/>
                    <a:gd name="T7" fmla="*/ 56 h 28"/>
                    <a:gd name="T8" fmla="*/ 72 w 36"/>
                    <a:gd name="T9" fmla="*/ 2 h 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"/>
                    <a:gd name="T16" fmla="*/ 0 h 28"/>
                    <a:gd name="T17" fmla="*/ 36 w 36"/>
                    <a:gd name="T18" fmla="*/ 28 h 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" h="28">
                      <a:moveTo>
                        <a:pt x="36" y="1"/>
                      </a:moveTo>
                      <a:cubicBezTo>
                        <a:pt x="36" y="1"/>
                        <a:pt x="36" y="0"/>
                        <a:pt x="35" y="0"/>
                      </a:cubicBezTo>
                      <a:cubicBezTo>
                        <a:pt x="34" y="1"/>
                        <a:pt x="0" y="27"/>
                        <a:pt x="0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50" name="Freeform 134"/>
                <p:cNvSpPr>
                  <a:spLocks noChangeAspect="1"/>
                </p:cNvSpPr>
                <p:nvPr/>
              </p:nvSpPr>
              <p:spPr bwMode="auto">
                <a:xfrm>
                  <a:off x="1638" y="964"/>
                  <a:ext cx="68" cy="170"/>
                </a:xfrm>
                <a:custGeom>
                  <a:avLst/>
                  <a:gdLst>
                    <a:gd name="T0" fmla="*/ 68 w 34"/>
                    <a:gd name="T1" fmla="*/ 16 h 85"/>
                    <a:gd name="T2" fmla="*/ 66 w 34"/>
                    <a:gd name="T3" fmla="*/ 12 h 85"/>
                    <a:gd name="T4" fmla="*/ 2 w 34"/>
                    <a:gd name="T5" fmla="*/ 0 h 85"/>
                    <a:gd name="T6" fmla="*/ 0 w 34"/>
                    <a:gd name="T7" fmla="*/ 2 h 85"/>
                    <a:gd name="T8" fmla="*/ 0 w 34"/>
                    <a:gd name="T9" fmla="*/ 14 h 85"/>
                    <a:gd name="T10" fmla="*/ 2 w 34"/>
                    <a:gd name="T11" fmla="*/ 16 h 85"/>
                    <a:gd name="T12" fmla="*/ 0 w 34"/>
                    <a:gd name="T13" fmla="*/ 16 h 85"/>
                    <a:gd name="T14" fmla="*/ 0 w 34"/>
                    <a:gd name="T15" fmla="*/ 22 h 85"/>
                    <a:gd name="T16" fmla="*/ 0 w 34"/>
                    <a:gd name="T17" fmla="*/ 152 h 85"/>
                    <a:gd name="T18" fmla="*/ 2 w 34"/>
                    <a:gd name="T19" fmla="*/ 158 h 85"/>
                    <a:gd name="T20" fmla="*/ 64 w 34"/>
                    <a:gd name="T21" fmla="*/ 170 h 85"/>
                    <a:gd name="T22" fmla="*/ 68 w 34"/>
                    <a:gd name="T23" fmla="*/ 166 h 85"/>
                    <a:gd name="T24" fmla="*/ 68 w 34"/>
                    <a:gd name="T25" fmla="*/ 16 h 8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34"/>
                    <a:gd name="T40" fmla="*/ 0 h 85"/>
                    <a:gd name="T41" fmla="*/ 34 w 34"/>
                    <a:gd name="T42" fmla="*/ 85 h 85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34" h="85">
                      <a:moveTo>
                        <a:pt x="34" y="8"/>
                      </a:moveTo>
                      <a:cubicBezTo>
                        <a:pt x="34" y="7"/>
                        <a:pt x="34" y="6"/>
                        <a:pt x="33" y="6"/>
                      </a:cubicBezTo>
                      <a:cubicBezTo>
                        <a:pt x="15" y="3"/>
                        <a:pt x="4" y="0"/>
                        <a:pt x="1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4"/>
                        <a:pt x="0" y="7"/>
                      </a:cubicBezTo>
                      <a:cubicBezTo>
                        <a:pt x="0" y="7"/>
                        <a:pt x="0" y="7"/>
                        <a:pt x="1" y="8"/>
                      </a:cubicBezTo>
                      <a:cubicBezTo>
                        <a:pt x="1" y="8"/>
                        <a:pt x="0" y="8"/>
                        <a:pt x="0" y="8"/>
                      </a:cubicBezTo>
                      <a:cubicBezTo>
                        <a:pt x="0" y="9"/>
                        <a:pt x="0" y="10"/>
                        <a:pt x="0" y="11"/>
                      </a:cubicBezTo>
                      <a:cubicBezTo>
                        <a:pt x="0" y="11"/>
                        <a:pt x="0" y="75"/>
                        <a:pt x="0" y="76"/>
                      </a:cubicBezTo>
                      <a:cubicBezTo>
                        <a:pt x="0" y="78"/>
                        <a:pt x="0" y="78"/>
                        <a:pt x="1" y="79"/>
                      </a:cubicBezTo>
                      <a:cubicBezTo>
                        <a:pt x="2" y="79"/>
                        <a:pt x="24" y="83"/>
                        <a:pt x="32" y="85"/>
                      </a:cubicBezTo>
                      <a:cubicBezTo>
                        <a:pt x="34" y="85"/>
                        <a:pt x="34" y="83"/>
                        <a:pt x="34" y="83"/>
                      </a:cubicBezTo>
                      <a:cubicBezTo>
                        <a:pt x="34" y="83"/>
                        <a:pt x="34" y="8"/>
                        <a:pt x="34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51" name="Freeform 135"/>
                <p:cNvSpPr>
                  <a:spLocks noChangeAspect="1"/>
                </p:cNvSpPr>
                <p:nvPr/>
              </p:nvSpPr>
              <p:spPr bwMode="auto">
                <a:xfrm>
                  <a:off x="1660" y="107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6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6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52" name="Freeform 136"/>
                <p:cNvSpPr>
                  <a:spLocks noChangeAspect="1"/>
                </p:cNvSpPr>
                <p:nvPr/>
              </p:nvSpPr>
              <p:spPr bwMode="auto">
                <a:xfrm>
                  <a:off x="1660" y="107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53" name="Freeform 137"/>
                <p:cNvSpPr>
                  <a:spLocks noChangeAspect="1"/>
                </p:cNvSpPr>
                <p:nvPr/>
              </p:nvSpPr>
              <p:spPr bwMode="auto">
                <a:xfrm>
                  <a:off x="1660" y="107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6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6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54" name="Freeform 138"/>
                <p:cNvSpPr>
                  <a:spLocks noChangeAspect="1"/>
                </p:cNvSpPr>
                <p:nvPr/>
              </p:nvSpPr>
              <p:spPr bwMode="auto">
                <a:xfrm>
                  <a:off x="1660" y="1076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55" name="Freeform 139"/>
                <p:cNvSpPr>
                  <a:spLocks noChangeAspect="1"/>
                </p:cNvSpPr>
                <p:nvPr/>
              </p:nvSpPr>
              <p:spPr bwMode="auto">
                <a:xfrm>
                  <a:off x="1660" y="1082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6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6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56" name="Freeform 140"/>
                <p:cNvSpPr>
                  <a:spLocks noChangeAspect="1"/>
                </p:cNvSpPr>
                <p:nvPr/>
              </p:nvSpPr>
              <p:spPr bwMode="auto">
                <a:xfrm>
                  <a:off x="1660" y="1082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57" name="Freeform 141"/>
                <p:cNvSpPr>
                  <a:spLocks noChangeAspect="1"/>
                </p:cNvSpPr>
                <p:nvPr/>
              </p:nvSpPr>
              <p:spPr bwMode="auto">
                <a:xfrm>
                  <a:off x="1660" y="1088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58" name="Freeform 142"/>
                <p:cNvSpPr>
                  <a:spLocks noChangeAspect="1"/>
                </p:cNvSpPr>
                <p:nvPr/>
              </p:nvSpPr>
              <p:spPr bwMode="auto">
                <a:xfrm>
                  <a:off x="1660" y="1088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59" name="Freeform 143"/>
                <p:cNvSpPr>
                  <a:spLocks noChangeAspect="1"/>
                </p:cNvSpPr>
                <p:nvPr/>
              </p:nvSpPr>
              <p:spPr bwMode="auto">
                <a:xfrm>
                  <a:off x="1660" y="1094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60" name="Freeform 144"/>
                <p:cNvSpPr>
                  <a:spLocks noChangeAspect="1"/>
                </p:cNvSpPr>
                <p:nvPr/>
              </p:nvSpPr>
              <p:spPr bwMode="auto">
                <a:xfrm>
                  <a:off x="1660" y="1094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61" name="Freeform 145"/>
                <p:cNvSpPr>
                  <a:spLocks noChangeAspect="1"/>
                </p:cNvSpPr>
                <p:nvPr/>
              </p:nvSpPr>
              <p:spPr bwMode="auto">
                <a:xfrm>
                  <a:off x="1660" y="110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62" name="Freeform 146"/>
                <p:cNvSpPr>
                  <a:spLocks noChangeAspect="1"/>
                </p:cNvSpPr>
                <p:nvPr/>
              </p:nvSpPr>
              <p:spPr bwMode="auto">
                <a:xfrm>
                  <a:off x="1660" y="110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63" name="Freeform 147"/>
                <p:cNvSpPr>
                  <a:spLocks noChangeAspect="1"/>
                </p:cNvSpPr>
                <p:nvPr/>
              </p:nvSpPr>
              <p:spPr bwMode="auto">
                <a:xfrm>
                  <a:off x="1660" y="110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64" name="Freeform 148"/>
                <p:cNvSpPr>
                  <a:spLocks noChangeAspect="1"/>
                </p:cNvSpPr>
                <p:nvPr/>
              </p:nvSpPr>
              <p:spPr bwMode="auto">
                <a:xfrm>
                  <a:off x="1660" y="1106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65" name="Freeform 149"/>
                <p:cNvSpPr>
                  <a:spLocks noChangeAspect="1"/>
                </p:cNvSpPr>
                <p:nvPr/>
              </p:nvSpPr>
              <p:spPr bwMode="auto">
                <a:xfrm>
                  <a:off x="1638" y="980"/>
                  <a:ext cx="76" cy="14"/>
                </a:xfrm>
                <a:custGeom>
                  <a:avLst/>
                  <a:gdLst>
                    <a:gd name="T0" fmla="*/ 68 w 76"/>
                    <a:gd name="T1" fmla="*/ 12 h 14"/>
                    <a:gd name="T2" fmla="*/ 2 w 76"/>
                    <a:gd name="T3" fmla="*/ 0 h 14"/>
                    <a:gd name="T4" fmla="*/ 0 w 76"/>
                    <a:gd name="T5" fmla="*/ 0 h 14"/>
                    <a:gd name="T6" fmla="*/ 70 w 76"/>
                    <a:gd name="T7" fmla="*/ 14 h 14"/>
                    <a:gd name="T8" fmla="*/ 76 w 76"/>
                    <a:gd name="T9" fmla="*/ 10 h 14"/>
                    <a:gd name="T10" fmla="*/ 76 w 76"/>
                    <a:gd name="T11" fmla="*/ 8 h 14"/>
                    <a:gd name="T12" fmla="*/ 68 w 76"/>
                    <a:gd name="T13" fmla="*/ 12 h 1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6"/>
                    <a:gd name="T22" fmla="*/ 0 h 14"/>
                    <a:gd name="T23" fmla="*/ 76 w 76"/>
                    <a:gd name="T24" fmla="*/ 14 h 1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6" h="14">
                      <a:moveTo>
                        <a:pt x="68" y="1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70" y="14"/>
                      </a:lnTo>
                      <a:lnTo>
                        <a:pt x="76" y="10"/>
                      </a:lnTo>
                      <a:lnTo>
                        <a:pt x="76" y="8"/>
                      </a:lnTo>
                      <a:lnTo>
                        <a:pt x="68" y="1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66" name="Freeform 150"/>
                <p:cNvSpPr>
                  <a:spLocks noChangeAspect="1"/>
                </p:cNvSpPr>
                <p:nvPr/>
              </p:nvSpPr>
              <p:spPr bwMode="auto">
                <a:xfrm>
                  <a:off x="1650" y="988"/>
                  <a:ext cx="44" cy="12"/>
                </a:xfrm>
                <a:custGeom>
                  <a:avLst/>
                  <a:gdLst>
                    <a:gd name="T0" fmla="*/ 44 w 44"/>
                    <a:gd name="T1" fmla="*/ 8 h 12"/>
                    <a:gd name="T2" fmla="*/ 0 w 44"/>
                    <a:gd name="T3" fmla="*/ 0 h 12"/>
                    <a:gd name="T4" fmla="*/ 0 w 44"/>
                    <a:gd name="T5" fmla="*/ 4 h 12"/>
                    <a:gd name="T6" fmla="*/ 44 w 44"/>
                    <a:gd name="T7" fmla="*/ 12 h 12"/>
                    <a:gd name="T8" fmla="*/ 44 w 44"/>
                    <a:gd name="T9" fmla="*/ 8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4"/>
                    <a:gd name="T16" fmla="*/ 0 h 12"/>
                    <a:gd name="T17" fmla="*/ 44 w 44"/>
                    <a:gd name="T18" fmla="*/ 12 h 1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4" h="12">
                      <a:moveTo>
                        <a:pt x="44" y="8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44" y="12"/>
                      </a:lnTo>
                      <a:lnTo>
                        <a:pt x="44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67" name="Freeform 151"/>
                <p:cNvSpPr>
                  <a:spLocks noChangeAspect="1"/>
                </p:cNvSpPr>
                <p:nvPr/>
              </p:nvSpPr>
              <p:spPr bwMode="auto">
                <a:xfrm>
                  <a:off x="1650" y="988"/>
                  <a:ext cx="4" cy="4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0 h 4"/>
                    <a:gd name="T4" fmla="*/ 0 w 4"/>
                    <a:gd name="T5" fmla="*/ 0 h 4"/>
                    <a:gd name="T6" fmla="*/ 0 w 4"/>
                    <a:gd name="T7" fmla="*/ 4 h 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"/>
                    <a:gd name="T13" fmla="*/ 0 h 4"/>
                    <a:gd name="T14" fmla="*/ 4 w 4"/>
                    <a:gd name="T15" fmla="*/ 4 h 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" h="4">
                      <a:moveTo>
                        <a:pt x="0" y="4"/>
                      </a:move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68" name="Freeform 152"/>
                <p:cNvSpPr>
                  <a:spLocks noChangeAspect="1"/>
                </p:cNvSpPr>
                <p:nvPr/>
              </p:nvSpPr>
              <p:spPr bwMode="auto">
                <a:xfrm>
                  <a:off x="1648" y="956"/>
                  <a:ext cx="68" cy="168"/>
                </a:xfrm>
                <a:custGeom>
                  <a:avLst/>
                  <a:gdLst>
                    <a:gd name="T0" fmla="*/ 0 w 34"/>
                    <a:gd name="T1" fmla="*/ 0 h 84"/>
                    <a:gd name="T2" fmla="*/ 66 w 34"/>
                    <a:gd name="T3" fmla="*/ 14 h 84"/>
                    <a:gd name="T4" fmla="*/ 68 w 34"/>
                    <a:gd name="T5" fmla="*/ 16 h 84"/>
                    <a:gd name="T6" fmla="*/ 68 w 34"/>
                    <a:gd name="T7" fmla="*/ 168 h 84"/>
                    <a:gd name="T8" fmla="*/ 66 w 34"/>
                    <a:gd name="T9" fmla="*/ 168 h 84"/>
                    <a:gd name="T10" fmla="*/ 66 w 34"/>
                    <a:gd name="T11" fmla="*/ 18 h 84"/>
                    <a:gd name="T12" fmla="*/ 64 w 34"/>
                    <a:gd name="T13" fmla="*/ 16 h 84"/>
                    <a:gd name="T14" fmla="*/ 0 w 34"/>
                    <a:gd name="T15" fmla="*/ 4 h 84"/>
                    <a:gd name="T16" fmla="*/ 0 w 34"/>
                    <a:gd name="T17" fmla="*/ 0 h 8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34"/>
                    <a:gd name="T28" fmla="*/ 0 h 84"/>
                    <a:gd name="T29" fmla="*/ 34 w 34"/>
                    <a:gd name="T30" fmla="*/ 84 h 8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34" h="84">
                      <a:moveTo>
                        <a:pt x="0" y="0"/>
                      </a:moveTo>
                      <a:cubicBezTo>
                        <a:pt x="33" y="7"/>
                        <a:pt x="33" y="7"/>
                        <a:pt x="33" y="7"/>
                      </a:cubicBezTo>
                      <a:cubicBezTo>
                        <a:pt x="33" y="7"/>
                        <a:pt x="34" y="7"/>
                        <a:pt x="34" y="8"/>
                      </a:cubicBezTo>
                      <a:cubicBezTo>
                        <a:pt x="34" y="16"/>
                        <a:pt x="34" y="84"/>
                        <a:pt x="34" y="84"/>
                      </a:cubicBezTo>
                      <a:cubicBezTo>
                        <a:pt x="33" y="84"/>
                        <a:pt x="33" y="84"/>
                        <a:pt x="33" y="84"/>
                      </a:cubicBezTo>
                      <a:cubicBezTo>
                        <a:pt x="33" y="84"/>
                        <a:pt x="33" y="9"/>
                        <a:pt x="33" y="9"/>
                      </a:cubicBezTo>
                      <a:cubicBezTo>
                        <a:pt x="33" y="9"/>
                        <a:pt x="33" y="8"/>
                        <a:pt x="32" y="8"/>
                      </a:cubicBezTo>
                      <a:cubicBezTo>
                        <a:pt x="31" y="8"/>
                        <a:pt x="0" y="2"/>
                        <a:pt x="0" y="2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69" name="Oval 153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52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70" name="Oval 154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4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71" name="Oval 155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4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72" name="Oval 156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3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73" name="Oval 157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3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74" name="Oval 158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3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75" name="Oval 159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2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76" name="Oval 160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2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77" name="Oval 161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1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78" name="Oval 162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1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79" name="Oval 163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0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80" name="Oval 164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0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81" name="Oval 165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9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82" name="Oval 166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9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83" name="Oval 167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9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84" name="Oval 168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8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85" name="Oval 169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76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86" name="Oval 170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7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87" name="Freeform 171"/>
                <p:cNvSpPr>
                  <a:spLocks noChangeAspect="1"/>
                </p:cNvSpPr>
                <p:nvPr/>
              </p:nvSpPr>
              <p:spPr bwMode="auto">
                <a:xfrm>
                  <a:off x="1203" y="990"/>
                  <a:ext cx="44" cy="22"/>
                </a:xfrm>
                <a:custGeom>
                  <a:avLst/>
                  <a:gdLst>
                    <a:gd name="T0" fmla="*/ 44 w 22"/>
                    <a:gd name="T1" fmla="*/ 22 h 11"/>
                    <a:gd name="T2" fmla="*/ 18 w 22"/>
                    <a:gd name="T3" fmla="*/ 18 h 11"/>
                    <a:gd name="T4" fmla="*/ 4 w 22"/>
                    <a:gd name="T5" fmla="*/ 0 h 11"/>
                    <a:gd name="T6" fmla="*/ 18 w 22"/>
                    <a:gd name="T7" fmla="*/ 16 h 11"/>
                    <a:gd name="T8" fmla="*/ 44 w 22"/>
                    <a:gd name="T9" fmla="*/ 22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11"/>
                    <a:gd name="T17" fmla="*/ 22 w 22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11">
                      <a:moveTo>
                        <a:pt x="22" y="11"/>
                      </a:moveTo>
                      <a:cubicBezTo>
                        <a:pt x="17" y="11"/>
                        <a:pt x="13" y="11"/>
                        <a:pt x="9" y="9"/>
                      </a:cubicBezTo>
                      <a:cubicBezTo>
                        <a:pt x="5" y="8"/>
                        <a:pt x="0" y="4"/>
                        <a:pt x="2" y="0"/>
                      </a:cubicBezTo>
                      <a:cubicBezTo>
                        <a:pt x="2" y="4"/>
                        <a:pt x="6" y="7"/>
                        <a:pt x="9" y="8"/>
                      </a:cubicBezTo>
                      <a:cubicBezTo>
                        <a:pt x="13" y="10"/>
                        <a:pt x="17" y="11"/>
                        <a:pt x="22" y="1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88" name="Freeform 172"/>
                <p:cNvSpPr>
                  <a:spLocks noChangeAspect="1"/>
                </p:cNvSpPr>
                <p:nvPr/>
              </p:nvSpPr>
              <p:spPr bwMode="auto">
                <a:xfrm>
                  <a:off x="1235" y="978"/>
                  <a:ext cx="48" cy="28"/>
                </a:xfrm>
                <a:custGeom>
                  <a:avLst/>
                  <a:gdLst>
                    <a:gd name="T0" fmla="*/ 4 w 24"/>
                    <a:gd name="T1" fmla="*/ 0 h 14"/>
                    <a:gd name="T2" fmla="*/ 40 w 24"/>
                    <a:gd name="T3" fmla="*/ 8 h 14"/>
                    <a:gd name="T4" fmla="*/ 38 w 24"/>
                    <a:gd name="T5" fmla="*/ 28 h 14"/>
                    <a:gd name="T6" fmla="*/ 32 w 24"/>
                    <a:gd name="T7" fmla="*/ 8 h 14"/>
                    <a:gd name="T8" fmla="*/ 0 w 24"/>
                    <a:gd name="T9" fmla="*/ 0 h 14"/>
                    <a:gd name="T10" fmla="*/ 4 w 24"/>
                    <a:gd name="T11" fmla="*/ 0 h 1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14"/>
                    <a:gd name="T20" fmla="*/ 24 w 24"/>
                    <a:gd name="T21" fmla="*/ 14 h 1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14">
                      <a:moveTo>
                        <a:pt x="2" y="0"/>
                      </a:moveTo>
                      <a:cubicBezTo>
                        <a:pt x="8" y="0"/>
                        <a:pt x="15" y="1"/>
                        <a:pt x="20" y="4"/>
                      </a:cubicBezTo>
                      <a:cubicBezTo>
                        <a:pt x="24" y="7"/>
                        <a:pt x="23" y="11"/>
                        <a:pt x="19" y="14"/>
                      </a:cubicBezTo>
                      <a:cubicBezTo>
                        <a:pt x="23" y="10"/>
                        <a:pt x="20" y="6"/>
                        <a:pt x="16" y="4"/>
                      </a:cubicBezTo>
                      <a:cubicBezTo>
                        <a:pt x="11" y="1"/>
                        <a:pt x="6" y="0"/>
                        <a:pt x="0" y="0"/>
                      </a:cubicBezTo>
                      <a:cubicBezTo>
                        <a:pt x="1" y="0"/>
                        <a:pt x="1" y="0"/>
                        <a:pt x="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89" name="Oval 173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10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90" name="Oval 174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10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91" name="Oval 175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10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92" name="Oval 176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9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93" name="Oval 177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9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94" name="Oval 178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8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95" name="Oval 179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8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96" name="Oval 180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7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97" name="Oval 181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7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98" name="Oval 182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6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399" name="Oval 183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6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00" name="Oval 184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5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01" name="Oval 185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5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02" name="Oval 186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46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03" name="Oval 187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44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04" name="Oval 188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3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05" name="Oval 189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32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06" name="Oval 190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3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07" name="Freeform 191"/>
                <p:cNvSpPr>
                  <a:spLocks noChangeAspect="1"/>
                </p:cNvSpPr>
                <p:nvPr/>
              </p:nvSpPr>
              <p:spPr bwMode="auto">
                <a:xfrm>
                  <a:off x="1233" y="1046"/>
                  <a:ext cx="42" cy="22"/>
                </a:xfrm>
                <a:custGeom>
                  <a:avLst/>
                  <a:gdLst>
                    <a:gd name="T0" fmla="*/ 42 w 21"/>
                    <a:gd name="T1" fmla="*/ 22 h 11"/>
                    <a:gd name="T2" fmla="*/ 16 w 21"/>
                    <a:gd name="T3" fmla="*/ 18 h 11"/>
                    <a:gd name="T4" fmla="*/ 4 w 21"/>
                    <a:gd name="T5" fmla="*/ 0 h 11"/>
                    <a:gd name="T6" fmla="*/ 18 w 21"/>
                    <a:gd name="T7" fmla="*/ 16 h 11"/>
                    <a:gd name="T8" fmla="*/ 42 w 21"/>
                    <a:gd name="T9" fmla="*/ 22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"/>
                    <a:gd name="T16" fmla="*/ 0 h 11"/>
                    <a:gd name="T17" fmla="*/ 21 w 21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" h="11">
                      <a:moveTo>
                        <a:pt x="21" y="11"/>
                      </a:moveTo>
                      <a:cubicBezTo>
                        <a:pt x="17" y="11"/>
                        <a:pt x="12" y="11"/>
                        <a:pt x="8" y="9"/>
                      </a:cubicBezTo>
                      <a:cubicBezTo>
                        <a:pt x="5" y="8"/>
                        <a:pt x="0" y="4"/>
                        <a:pt x="2" y="0"/>
                      </a:cubicBezTo>
                      <a:cubicBezTo>
                        <a:pt x="2" y="4"/>
                        <a:pt x="6" y="7"/>
                        <a:pt x="9" y="8"/>
                      </a:cubicBezTo>
                      <a:cubicBezTo>
                        <a:pt x="13" y="10"/>
                        <a:pt x="17" y="11"/>
                        <a:pt x="21" y="1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408" name="Freeform 192"/>
                <p:cNvSpPr>
                  <a:spLocks noChangeAspect="1"/>
                </p:cNvSpPr>
                <p:nvPr/>
              </p:nvSpPr>
              <p:spPr bwMode="auto">
                <a:xfrm>
                  <a:off x="1265" y="1032"/>
                  <a:ext cx="46" cy="30"/>
                </a:xfrm>
                <a:custGeom>
                  <a:avLst/>
                  <a:gdLst>
                    <a:gd name="T0" fmla="*/ 2 w 23"/>
                    <a:gd name="T1" fmla="*/ 2 h 15"/>
                    <a:gd name="T2" fmla="*/ 38 w 23"/>
                    <a:gd name="T3" fmla="*/ 10 h 15"/>
                    <a:gd name="T4" fmla="*/ 38 w 23"/>
                    <a:gd name="T5" fmla="*/ 30 h 15"/>
                    <a:gd name="T6" fmla="*/ 32 w 23"/>
                    <a:gd name="T7" fmla="*/ 10 h 15"/>
                    <a:gd name="T8" fmla="*/ 0 w 23"/>
                    <a:gd name="T9" fmla="*/ 2 h 15"/>
                    <a:gd name="T10" fmla="*/ 2 w 23"/>
                    <a:gd name="T11" fmla="*/ 2 h 1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15"/>
                    <a:gd name="T20" fmla="*/ 23 w 23"/>
                    <a:gd name="T21" fmla="*/ 15 h 1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15">
                      <a:moveTo>
                        <a:pt x="1" y="1"/>
                      </a:moveTo>
                      <a:cubicBezTo>
                        <a:pt x="7" y="1"/>
                        <a:pt x="15" y="2"/>
                        <a:pt x="19" y="5"/>
                      </a:cubicBezTo>
                      <a:cubicBezTo>
                        <a:pt x="23" y="8"/>
                        <a:pt x="23" y="12"/>
                        <a:pt x="19" y="15"/>
                      </a:cubicBezTo>
                      <a:cubicBezTo>
                        <a:pt x="22" y="11"/>
                        <a:pt x="19" y="7"/>
                        <a:pt x="16" y="5"/>
                      </a:cubicBezTo>
                      <a:cubicBezTo>
                        <a:pt x="11" y="2"/>
                        <a:pt x="5" y="1"/>
                        <a:pt x="0" y="1"/>
                      </a:cubicBezTo>
                      <a:cubicBezTo>
                        <a:pt x="0" y="0"/>
                        <a:pt x="1" y="1"/>
                        <a:pt x="1" y="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409" name="Oval 193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8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10" name="Oval 194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7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11" name="Oval 195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76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12" name="Oval 196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6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13" name="Oval 197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6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14" name="Oval 198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62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15" name="Oval 199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54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16" name="Oval 200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5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17" name="Oval 201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4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18" name="Oval 202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4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19" name="Oval 203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3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20" name="Oval 204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3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21" name="Oval 205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2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22" name="Oval 206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2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23" name="Oval 207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2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24" name="Oval 208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1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25" name="Oval 209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0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26" name="Oval 210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0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27" name="Freeform 211"/>
                <p:cNvSpPr>
                  <a:spLocks noChangeAspect="1"/>
                </p:cNvSpPr>
                <p:nvPr/>
              </p:nvSpPr>
              <p:spPr bwMode="auto">
                <a:xfrm>
                  <a:off x="1139" y="1020"/>
                  <a:ext cx="44" cy="24"/>
                </a:xfrm>
                <a:custGeom>
                  <a:avLst/>
                  <a:gdLst>
                    <a:gd name="T0" fmla="*/ 44 w 22"/>
                    <a:gd name="T1" fmla="*/ 22 h 12"/>
                    <a:gd name="T2" fmla="*/ 18 w 22"/>
                    <a:gd name="T3" fmla="*/ 18 h 12"/>
                    <a:gd name="T4" fmla="*/ 6 w 22"/>
                    <a:gd name="T5" fmla="*/ 0 h 12"/>
                    <a:gd name="T6" fmla="*/ 20 w 22"/>
                    <a:gd name="T7" fmla="*/ 16 h 12"/>
                    <a:gd name="T8" fmla="*/ 44 w 22"/>
                    <a:gd name="T9" fmla="*/ 22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12"/>
                    <a:gd name="T17" fmla="*/ 22 w 22"/>
                    <a:gd name="T18" fmla="*/ 12 h 1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12">
                      <a:moveTo>
                        <a:pt x="22" y="11"/>
                      </a:moveTo>
                      <a:cubicBezTo>
                        <a:pt x="17" y="12"/>
                        <a:pt x="13" y="11"/>
                        <a:pt x="9" y="9"/>
                      </a:cubicBezTo>
                      <a:cubicBezTo>
                        <a:pt x="6" y="8"/>
                        <a:pt x="0" y="4"/>
                        <a:pt x="3" y="0"/>
                      </a:cubicBezTo>
                      <a:cubicBezTo>
                        <a:pt x="2" y="4"/>
                        <a:pt x="6" y="7"/>
                        <a:pt x="10" y="8"/>
                      </a:cubicBezTo>
                      <a:cubicBezTo>
                        <a:pt x="13" y="10"/>
                        <a:pt x="18" y="11"/>
                        <a:pt x="22" y="1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428" name="Freeform 212"/>
                <p:cNvSpPr>
                  <a:spLocks noChangeAspect="1"/>
                </p:cNvSpPr>
                <p:nvPr/>
              </p:nvSpPr>
              <p:spPr bwMode="auto">
                <a:xfrm>
                  <a:off x="1171" y="1008"/>
                  <a:ext cx="48" cy="28"/>
                </a:xfrm>
                <a:custGeom>
                  <a:avLst/>
                  <a:gdLst>
                    <a:gd name="T0" fmla="*/ 4 w 24"/>
                    <a:gd name="T1" fmla="*/ 0 h 14"/>
                    <a:gd name="T2" fmla="*/ 40 w 24"/>
                    <a:gd name="T3" fmla="*/ 10 h 14"/>
                    <a:gd name="T4" fmla="*/ 38 w 24"/>
                    <a:gd name="T5" fmla="*/ 28 h 14"/>
                    <a:gd name="T6" fmla="*/ 32 w 24"/>
                    <a:gd name="T7" fmla="*/ 8 h 14"/>
                    <a:gd name="T8" fmla="*/ 0 w 24"/>
                    <a:gd name="T9" fmla="*/ 0 h 14"/>
                    <a:gd name="T10" fmla="*/ 4 w 24"/>
                    <a:gd name="T11" fmla="*/ 0 h 1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14"/>
                    <a:gd name="T20" fmla="*/ 24 w 24"/>
                    <a:gd name="T21" fmla="*/ 14 h 1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14">
                      <a:moveTo>
                        <a:pt x="2" y="0"/>
                      </a:moveTo>
                      <a:cubicBezTo>
                        <a:pt x="8" y="0"/>
                        <a:pt x="15" y="1"/>
                        <a:pt x="20" y="5"/>
                      </a:cubicBezTo>
                      <a:cubicBezTo>
                        <a:pt x="24" y="7"/>
                        <a:pt x="24" y="12"/>
                        <a:pt x="19" y="14"/>
                      </a:cubicBezTo>
                      <a:cubicBezTo>
                        <a:pt x="23" y="11"/>
                        <a:pt x="20" y="6"/>
                        <a:pt x="16" y="4"/>
                      </a:cubicBezTo>
                      <a:cubicBezTo>
                        <a:pt x="11" y="2"/>
                        <a:pt x="6" y="0"/>
                        <a:pt x="0" y="0"/>
                      </a:cubicBezTo>
                      <a:cubicBezTo>
                        <a:pt x="1" y="0"/>
                        <a:pt x="1" y="0"/>
                        <a:pt x="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</p:grpSp>
        </p:grpSp>
        <p:grpSp>
          <p:nvGrpSpPr>
            <p:cNvPr id="22" name="组合 316"/>
            <p:cNvGrpSpPr/>
            <p:nvPr/>
          </p:nvGrpSpPr>
          <p:grpSpPr>
            <a:xfrm>
              <a:off x="2200236" y="1959004"/>
              <a:ext cx="2140664" cy="1631921"/>
              <a:chOff x="1990362" y="187354"/>
              <a:chExt cx="2079257" cy="1631921"/>
            </a:xfrm>
            <a:grpFill/>
          </p:grpSpPr>
          <p:sp>
            <p:nvSpPr>
              <p:cNvPr id="159" name="Text Box 66"/>
              <p:cNvSpPr txBox="1">
                <a:spLocks noChangeArrowheads="1"/>
              </p:cNvSpPr>
              <p:nvPr/>
            </p:nvSpPr>
            <p:spPr bwMode="auto">
              <a:xfrm>
                <a:off x="1990362" y="187354"/>
                <a:ext cx="2079257" cy="685031"/>
              </a:xfrm>
              <a:prstGeom prst="rect">
                <a:avLst/>
              </a:prstGeom>
              <a:grpFill/>
              <a:ln w="9525" algn="ctr">
                <a:noFill/>
                <a:miter lim="800000"/>
                <a:headEnd/>
                <a:tailEnd/>
              </a:ln>
            </p:spPr>
            <p:txBody>
              <a:bodyPr wrap="square" lIns="62576" tIns="31288" rIns="62576" bIns="31288">
                <a:spAutoFit/>
              </a:bodyPr>
              <a:lstStyle/>
              <a:p>
                <a:pPr defTabSz="601181" eaLnBrk="0" hangingPunct="0">
                  <a:spcBef>
                    <a:spcPct val="50000"/>
                  </a:spcBef>
                </a:pPr>
                <a:r>
                  <a:rPr lang="ru-RU" altLang="zh-CN" sz="900" b="1" dirty="0">
                    <a:latin typeface="Arial" charset="0"/>
                  </a:rPr>
                  <a:t>Сервер  автоматизации</a:t>
                </a:r>
                <a:endParaRPr lang="en-US" altLang="zh-CN" sz="900" b="1" dirty="0">
                  <a:latin typeface="Arial" charset="0"/>
                </a:endParaRPr>
              </a:p>
            </p:txBody>
          </p:sp>
          <p:grpSp>
            <p:nvGrpSpPr>
              <p:cNvPr id="160" name="Group 79"/>
              <p:cNvGrpSpPr>
                <a:grpSpLocks noChangeAspect="1"/>
              </p:cNvGrpSpPr>
              <p:nvPr/>
            </p:nvGrpSpPr>
            <p:grpSpPr bwMode="auto">
              <a:xfrm>
                <a:off x="2476500" y="1422400"/>
                <a:ext cx="762000" cy="396875"/>
                <a:chOff x="1123" y="872"/>
                <a:chExt cx="679" cy="353"/>
              </a:xfrm>
              <a:grpFill/>
            </p:grpSpPr>
            <p:sp>
              <p:nvSpPr>
                <p:cNvPr id="161" name="Oval 80"/>
                <p:cNvSpPr>
                  <a:spLocks noChangeAspect="1" noChangeArrowheads="1"/>
                </p:cNvSpPr>
                <p:nvPr/>
              </p:nvSpPr>
              <p:spPr bwMode="auto">
                <a:xfrm>
                  <a:off x="1123" y="908"/>
                  <a:ext cx="679" cy="294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62" name="Freeform 81"/>
                <p:cNvSpPr>
                  <a:spLocks noChangeAspect="1"/>
                </p:cNvSpPr>
                <p:nvPr/>
              </p:nvSpPr>
              <p:spPr bwMode="auto">
                <a:xfrm>
                  <a:off x="1127" y="1062"/>
                  <a:ext cx="673" cy="163"/>
                </a:xfrm>
                <a:custGeom>
                  <a:avLst/>
                  <a:gdLst>
                    <a:gd name="T0" fmla="*/ 334 w 336"/>
                    <a:gd name="T1" fmla="*/ 145 h 81"/>
                    <a:gd name="T2" fmla="*/ 0 w 336"/>
                    <a:gd name="T3" fmla="*/ 12 h 81"/>
                    <a:gd name="T4" fmla="*/ 337 w 336"/>
                    <a:gd name="T5" fmla="*/ 163 h 81"/>
                    <a:gd name="T6" fmla="*/ 673 w 336"/>
                    <a:gd name="T7" fmla="*/ 2 h 81"/>
                    <a:gd name="T8" fmla="*/ 673 w 336"/>
                    <a:gd name="T9" fmla="*/ 0 h 81"/>
                    <a:gd name="T10" fmla="*/ 334 w 336"/>
                    <a:gd name="T11" fmla="*/ 145 h 8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6"/>
                    <a:gd name="T19" fmla="*/ 0 h 81"/>
                    <a:gd name="T20" fmla="*/ 336 w 336"/>
                    <a:gd name="T21" fmla="*/ 81 h 8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6" h="81">
                      <a:moveTo>
                        <a:pt x="167" y="72"/>
                      </a:moveTo>
                      <a:cubicBezTo>
                        <a:pt x="84" y="72"/>
                        <a:pt x="15" y="44"/>
                        <a:pt x="0" y="6"/>
                      </a:cubicBezTo>
                      <a:cubicBezTo>
                        <a:pt x="6" y="48"/>
                        <a:pt x="79" y="81"/>
                        <a:pt x="168" y="81"/>
                      </a:cubicBezTo>
                      <a:cubicBezTo>
                        <a:pt x="261" y="81"/>
                        <a:pt x="336" y="45"/>
                        <a:pt x="336" y="1"/>
                      </a:cubicBezTo>
                      <a:cubicBezTo>
                        <a:pt x="336" y="0"/>
                        <a:pt x="336" y="0"/>
                        <a:pt x="336" y="0"/>
                      </a:cubicBezTo>
                      <a:cubicBezTo>
                        <a:pt x="328" y="40"/>
                        <a:pt x="255" y="72"/>
                        <a:pt x="167" y="7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63" name="Freeform 82"/>
                <p:cNvSpPr>
                  <a:spLocks noChangeAspect="1"/>
                </p:cNvSpPr>
                <p:nvPr/>
              </p:nvSpPr>
              <p:spPr bwMode="auto">
                <a:xfrm>
                  <a:off x="1391" y="884"/>
                  <a:ext cx="144" cy="148"/>
                </a:xfrm>
                <a:custGeom>
                  <a:avLst/>
                  <a:gdLst>
                    <a:gd name="T0" fmla="*/ 2 w 72"/>
                    <a:gd name="T1" fmla="*/ 8 h 74"/>
                    <a:gd name="T2" fmla="*/ 14 w 72"/>
                    <a:gd name="T3" fmla="*/ 0 h 74"/>
                    <a:gd name="T4" fmla="*/ 140 w 72"/>
                    <a:gd name="T5" fmla="*/ 8 h 74"/>
                    <a:gd name="T6" fmla="*/ 142 w 72"/>
                    <a:gd name="T7" fmla="*/ 12 h 74"/>
                    <a:gd name="T8" fmla="*/ 144 w 72"/>
                    <a:gd name="T9" fmla="*/ 120 h 74"/>
                    <a:gd name="T10" fmla="*/ 142 w 72"/>
                    <a:gd name="T11" fmla="*/ 124 h 74"/>
                    <a:gd name="T12" fmla="*/ 118 w 72"/>
                    <a:gd name="T13" fmla="*/ 146 h 74"/>
                    <a:gd name="T14" fmla="*/ 114 w 72"/>
                    <a:gd name="T15" fmla="*/ 148 h 74"/>
                    <a:gd name="T16" fmla="*/ 0 w 72"/>
                    <a:gd name="T17" fmla="*/ 112 h 74"/>
                    <a:gd name="T18" fmla="*/ 2 w 72"/>
                    <a:gd name="T19" fmla="*/ 8 h 7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72"/>
                    <a:gd name="T31" fmla="*/ 0 h 74"/>
                    <a:gd name="T32" fmla="*/ 72 w 72"/>
                    <a:gd name="T33" fmla="*/ 74 h 7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72" h="74">
                      <a:moveTo>
                        <a:pt x="1" y="4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0" y="4"/>
                        <a:pt x="70" y="4"/>
                        <a:pt x="70" y="4"/>
                      </a:cubicBezTo>
                      <a:cubicBezTo>
                        <a:pt x="70" y="4"/>
                        <a:pt x="71" y="5"/>
                        <a:pt x="71" y="6"/>
                      </a:cubicBezTo>
                      <a:cubicBezTo>
                        <a:pt x="71" y="7"/>
                        <a:pt x="72" y="51"/>
                        <a:pt x="72" y="60"/>
                      </a:cubicBezTo>
                      <a:cubicBezTo>
                        <a:pt x="72" y="61"/>
                        <a:pt x="71" y="62"/>
                        <a:pt x="71" y="62"/>
                      </a:cubicBezTo>
                      <a:cubicBezTo>
                        <a:pt x="71" y="62"/>
                        <a:pt x="61" y="72"/>
                        <a:pt x="59" y="73"/>
                      </a:cubicBezTo>
                      <a:cubicBezTo>
                        <a:pt x="58" y="74"/>
                        <a:pt x="57" y="74"/>
                        <a:pt x="57" y="74"/>
                      </a:cubicBezTo>
                      <a:cubicBezTo>
                        <a:pt x="0" y="56"/>
                        <a:pt x="0" y="56"/>
                        <a:pt x="0" y="56"/>
                      </a:cubicBezTo>
                      <a:lnTo>
                        <a:pt x="1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64" name="Freeform 83"/>
                <p:cNvSpPr>
                  <a:spLocks noChangeAspect="1"/>
                </p:cNvSpPr>
                <p:nvPr/>
              </p:nvSpPr>
              <p:spPr bwMode="auto">
                <a:xfrm>
                  <a:off x="1355" y="872"/>
                  <a:ext cx="176" cy="148"/>
                </a:xfrm>
                <a:custGeom>
                  <a:avLst/>
                  <a:gdLst>
                    <a:gd name="T0" fmla="*/ 28 w 88"/>
                    <a:gd name="T1" fmla="*/ 0 h 74"/>
                    <a:gd name="T2" fmla="*/ 34 w 88"/>
                    <a:gd name="T3" fmla="*/ 0 h 74"/>
                    <a:gd name="T4" fmla="*/ 174 w 88"/>
                    <a:gd name="T5" fmla="*/ 20 h 74"/>
                    <a:gd name="T6" fmla="*/ 176 w 88"/>
                    <a:gd name="T7" fmla="*/ 22 h 74"/>
                    <a:gd name="T8" fmla="*/ 150 w 88"/>
                    <a:gd name="T9" fmla="*/ 36 h 74"/>
                    <a:gd name="T10" fmla="*/ 108 w 88"/>
                    <a:gd name="T11" fmla="*/ 118 h 74"/>
                    <a:gd name="T12" fmla="*/ 124 w 88"/>
                    <a:gd name="T13" fmla="*/ 148 h 74"/>
                    <a:gd name="T14" fmla="*/ 36 w 88"/>
                    <a:gd name="T15" fmla="*/ 124 h 74"/>
                    <a:gd name="T16" fmla="*/ 0 w 88"/>
                    <a:gd name="T17" fmla="*/ 10 h 74"/>
                    <a:gd name="T18" fmla="*/ 28 w 88"/>
                    <a:gd name="T19" fmla="*/ 0 h 7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88"/>
                    <a:gd name="T31" fmla="*/ 0 h 74"/>
                    <a:gd name="T32" fmla="*/ 88 w 88"/>
                    <a:gd name="T33" fmla="*/ 74 h 7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88" h="74">
                      <a:moveTo>
                        <a:pt x="14" y="0"/>
                      </a:moveTo>
                      <a:cubicBezTo>
                        <a:pt x="15" y="0"/>
                        <a:pt x="17" y="0"/>
                        <a:pt x="17" y="0"/>
                      </a:cubicBezTo>
                      <a:cubicBezTo>
                        <a:pt x="17" y="0"/>
                        <a:pt x="86" y="10"/>
                        <a:pt x="87" y="10"/>
                      </a:cubicBezTo>
                      <a:cubicBezTo>
                        <a:pt x="88" y="10"/>
                        <a:pt x="88" y="11"/>
                        <a:pt x="88" y="11"/>
                      </a:cubicBezTo>
                      <a:cubicBezTo>
                        <a:pt x="75" y="18"/>
                        <a:pt x="75" y="18"/>
                        <a:pt x="75" y="18"/>
                      </a:cubicBezTo>
                      <a:cubicBezTo>
                        <a:pt x="75" y="18"/>
                        <a:pt x="54" y="57"/>
                        <a:pt x="54" y="59"/>
                      </a:cubicBezTo>
                      <a:cubicBezTo>
                        <a:pt x="54" y="60"/>
                        <a:pt x="58" y="68"/>
                        <a:pt x="62" y="74"/>
                      </a:cubicBezTo>
                      <a:cubicBezTo>
                        <a:pt x="18" y="62"/>
                        <a:pt x="18" y="62"/>
                        <a:pt x="18" y="62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12" y="1"/>
                        <a:pt x="1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65" name="Freeform 84"/>
                <p:cNvSpPr>
                  <a:spLocks noChangeAspect="1"/>
                </p:cNvSpPr>
                <p:nvPr/>
              </p:nvSpPr>
              <p:spPr bwMode="auto">
                <a:xfrm>
                  <a:off x="1503" y="892"/>
                  <a:ext cx="30" cy="18"/>
                </a:xfrm>
                <a:custGeom>
                  <a:avLst/>
                  <a:gdLst>
                    <a:gd name="T0" fmla="*/ 28 w 15"/>
                    <a:gd name="T1" fmla="*/ 0 h 9"/>
                    <a:gd name="T2" fmla="*/ 30 w 15"/>
                    <a:gd name="T3" fmla="*/ 4 h 9"/>
                    <a:gd name="T4" fmla="*/ 2 w 15"/>
                    <a:gd name="T5" fmla="*/ 18 h 9"/>
                    <a:gd name="T6" fmla="*/ 0 w 15"/>
                    <a:gd name="T7" fmla="*/ 16 h 9"/>
                    <a:gd name="T8" fmla="*/ 28 w 15"/>
                    <a:gd name="T9" fmla="*/ 0 h 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5"/>
                    <a:gd name="T16" fmla="*/ 0 h 9"/>
                    <a:gd name="T17" fmla="*/ 15 w 15"/>
                    <a:gd name="T18" fmla="*/ 9 h 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5" h="9">
                      <a:moveTo>
                        <a:pt x="14" y="0"/>
                      </a:moveTo>
                      <a:cubicBezTo>
                        <a:pt x="15" y="1"/>
                        <a:pt x="15" y="2"/>
                        <a:pt x="15" y="2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3" y="1"/>
                        <a:pt x="1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66" name="Freeform 85"/>
                <p:cNvSpPr>
                  <a:spLocks noChangeAspect="1"/>
                </p:cNvSpPr>
                <p:nvPr/>
              </p:nvSpPr>
              <p:spPr bwMode="auto">
                <a:xfrm>
                  <a:off x="1387" y="886"/>
                  <a:ext cx="120" cy="148"/>
                </a:xfrm>
                <a:custGeom>
                  <a:avLst/>
                  <a:gdLst>
                    <a:gd name="T0" fmla="*/ 0 w 60"/>
                    <a:gd name="T1" fmla="*/ 6 h 74"/>
                    <a:gd name="T2" fmla="*/ 2 w 60"/>
                    <a:gd name="T3" fmla="*/ 108 h 74"/>
                    <a:gd name="T4" fmla="*/ 6 w 60"/>
                    <a:gd name="T5" fmla="*/ 114 h 74"/>
                    <a:gd name="T6" fmla="*/ 116 w 60"/>
                    <a:gd name="T7" fmla="*/ 144 h 74"/>
                    <a:gd name="T8" fmla="*/ 120 w 60"/>
                    <a:gd name="T9" fmla="*/ 142 h 74"/>
                    <a:gd name="T10" fmla="*/ 120 w 60"/>
                    <a:gd name="T11" fmla="*/ 26 h 74"/>
                    <a:gd name="T12" fmla="*/ 114 w 60"/>
                    <a:gd name="T13" fmla="*/ 20 h 74"/>
                    <a:gd name="T14" fmla="*/ 6 w 60"/>
                    <a:gd name="T15" fmla="*/ 2 h 74"/>
                    <a:gd name="T16" fmla="*/ 0 w 60"/>
                    <a:gd name="T17" fmla="*/ 6 h 7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0"/>
                    <a:gd name="T28" fmla="*/ 0 h 74"/>
                    <a:gd name="T29" fmla="*/ 60 w 60"/>
                    <a:gd name="T30" fmla="*/ 74 h 7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0" h="74">
                      <a:moveTo>
                        <a:pt x="0" y="3"/>
                      </a:moveTo>
                      <a:cubicBezTo>
                        <a:pt x="0" y="6"/>
                        <a:pt x="0" y="46"/>
                        <a:pt x="1" y="54"/>
                      </a:cubicBezTo>
                      <a:cubicBezTo>
                        <a:pt x="1" y="58"/>
                        <a:pt x="3" y="57"/>
                        <a:pt x="3" y="57"/>
                      </a:cubicBezTo>
                      <a:cubicBezTo>
                        <a:pt x="58" y="72"/>
                        <a:pt x="58" y="72"/>
                        <a:pt x="58" y="72"/>
                      </a:cubicBezTo>
                      <a:cubicBezTo>
                        <a:pt x="58" y="72"/>
                        <a:pt x="60" y="74"/>
                        <a:pt x="60" y="71"/>
                      </a:cubicBezTo>
                      <a:cubicBezTo>
                        <a:pt x="60" y="68"/>
                        <a:pt x="60" y="13"/>
                        <a:pt x="60" y="13"/>
                      </a:cubicBezTo>
                      <a:cubicBezTo>
                        <a:pt x="60" y="13"/>
                        <a:pt x="60" y="11"/>
                        <a:pt x="57" y="10"/>
                      </a:cubicBezTo>
                      <a:cubicBezTo>
                        <a:pt x="55" y="10"/>
                        <a:pt x="3" y="1"/>
                        <a:pt x="3" y="1"/>
                      </a:cubicBezTo>
                      <a:cubicBezTo>
                        <a:pt x="3" y="1"/>
                        <a:pt x="0" y="0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67" name="Freeform 86"/>
                <p:cNvSpPr>
                  <a:spLocks noChangeAspect="1"/>
                </p:cNvSpPr>
                <p:nvPr/>
              </p:nvSpPr>
              <p:spPr bwMode="auto">
                <a:xfrm>
                  <a:off x="1307" y="892"/>
                  <a:ext cx="202" cy="210"/>
                </a:xfrm>
                <a:custGeom>
                  <a:avLst/>
                  <a:gdLst>
                    <a:gd name="T0" fmla="*/ 4 w 101"/>
                    <a:gd name="T1" fmla="*/ 12 h 105"/>
                    <a:gd name="T2" fmla="*/ 18 w 101"/>
                    <a:gd name="T3" fmla="*/ 0 h 105"/>
                    <a:gd name="T4" fmla="*/ 198 w 101"/>
                    <a:gd name="T5" fmla="*/ 8 h 105"/>
                    <a:gd name="T6" fmla="*/ 200 w 101"/>
                    <a:gd name="T7" fmla="*/ 12 h 105"/>
                    <a:gd name="T8" fmla="*/ 202 w 101"/>
                    <a:gd name="T9" fmla="*/ 172 h 105"/>
                    <a:gd name="T10" fmla="*/ 200 w 101"/>
                    <a:gd name="T11" fmla="*/ 178 h 105"/>
                    <a:gd name="T12" fmla="*/ 168 w 101"/>
                    <a:gd name="T13" fmla="*/ 206 h 105"/>
                    <a:gd name="T14" fmla="*/ 160 w 101"/>
                    <a:gd name="T15" fmla="*/ 208 h 105"/>
                    <a:gd name="T16" fmla="*/ 0 w 101"/>
                    <a:gd name="T17" fmla="*/ 164 h 105"/>
                    <a:gd name="T18" fmla="*/ 4 w 101"/>
                    <a:gd name="T19" fmla="*/ 12 h 10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01"/>
                    <a:gd name="T31" fmla="*/ 0 h 105"/>
                    <a:gd name="T32" fmla="*/ 101 w 101"/>
                    <a:gd name="T33" fmla="*/ 105 h 105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01" h="105">
                      <a:moveTo>
                        <a:pt x="2" y="6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9" y="4"/>
                        <a:pt x="99" y="4"/>
                        <a:pt x="99" y="4"/>
                      </a:cubicBezTo>
                      <a:cubicBezTo>
                        <a:pt x="99" y="4"/>
                        <a:pt x="100" y="5"/>
                        <a:pt x="100" y="6"/>
                      </a:cubicBezTo>
                      <a:cubicBezTo>
                        <a:pt x="100" y="7"/>
                        <a:pt x="101" y="74"/>
                        <a:pt x="101" y="86"/>
                      </a:cubicBezTo>
                      <a:cubicBezTo>
                        <a:pt x="101" y="88"/>
                        <a:pt x="100" y="89"/>
                        <a:pt x="100" y="89"/>
                      </a:cubicBezTo>
                      <a:cubicBezTo>
                        <a:pt x="100" y="89"/>
                        <a:pt x="86" y="101"/>
                        <a:pt x="84" y="103"/>
                      </a:cubicBezTo>
                      <a:cubicBezTo>
                        <a:pt x="82" y="105"/>
                        <a:pt x="80" y="104"/>
                        <a:pt x="80" y="104"/>
                      </a:cubicBezTo>
                      <a:cubicBezTo>
                        <a:pt x="0" y="82"/>
                        <a:pt x="0" y="82"/>
                        <a:pt x="0" y="82"/>
                      </a:cubicBez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68" name="Freeform 87"/>
                <p:cNvSpPr>
                  <a:spLocks noChangeAspect="1"/>
                </p:cNvSpPr>
                <p:nvPr/>
              </p:nvSpPr>
              <p:spPr bwMode="auto">
                <a:xfrm>
                  <a:off x="1303" y="874"/>
                  <a:ext cx="202" cy="210"/>
                </a:xfrm>
                <a:custGeom>
                  <a:avLst/>
                  <a:gdLst>
                    <a:gd name="T0" fmla="*/ 40 w 101"/>
                    <a:gd name="T1" fmla="*/ 2 h 105"/>
                    <a:gd name="T2" fmla="*/ 48 w 101"/>
                    <a:gd name="T3" fmla="*/ 2 h 105"/>
                    <a:gd name="T4" fmla="*/ 198 w 101"/>
                    <a:gd name="T5" fmla="*/ 24 h 105"/>
                    <a:gd name="T6" fmla="*/ 202 w 101"/>
                    <a:gd name="T7" fmla="*/ 26 h 105"/>
                    <a:gd name="T8" fmla="*/ 166 w 101"/>
                    <a:gd name="T9" fmla="*/ 50 h 105"/>
                    <a:gd name="T10" fmla="*/ 106 w 101"/>
                    <a:gd name="T11" fmla="*/ 168 h 105"/>
                    <a:gd name="T12" fmla="*/ 128 w 101"/>
                    <a:gd name="T13" fmla="*/ 210 h 105"/>
                    <a:gd name="T14" fmla="*/ 4 w 101"/>
                    <a:gd name="T15" fmla="*/ 182 h 105"/>
                    <a:gd name="T16" fmla="*/ 0 w 101"/>
                    <a:gd name="T17" fmla="*/ 24 h 105"/>
                    <a:gd name="T18" fmla="*/ 40 w 101"/>
                    <a:gd name="T19" fmla="*/ 2 h 10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01"/>
                    <a:gd name="T31" fmla="*/ 0 h 105"/>
                    <a:gd name="T32" fmla="*/ 101 w 101"/>
                    <a:gd name="T33" fmla="*/ 105 h 105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01" h="105">
                      <a:moveTo>
                        <a:pt x="20" y="1"/>
                      </a:moveTo>
                      <a:cubicBezTo>
                        <a:pt x="22" y="0"/>
                        <a:pt x="24" y="1"/>
                        <a:pt x="24" y="1"/>
                      </a:cubicBezTo>
                      <a:cubicBezTo>
                        <a:pt x="24" y="1"/>
                        <a:pt x="99" y="12"/>
                        <a:pt x="99" y="12"/>
                      </a:cubicBezTo>
                      <a:cubicBezTo>
                        <a:pt x="101" y="13"/>
                        <a:pt x="101" y="13"/>
                        <a:pt x="101" y="13"/>
                      </a:cubicBezTo>
                      <a:cubicBezTo>
                        <a:pt x="83" y="25"/>
                        <a:pt x="83" y="25"/>
                        <a:pt x="83" y="25"/>
                      </a:cubicBezTo>
                      <a:cubicBezTo>
                        <a:pt x="83" y="25"/>
                        <a:pt x="53" y="81"/>
                        <a:pt x="53" y="84"/>
                      </a:cubicBezTo>
                      <a:cubicBezTo>
                        <a:pt x="53" y="85"/>
                        <a:pt x="58" y="96"/>
                        <a:pt x="64" y="105"/>
                      </a:cubicBezTo>
                      <a:cubicBezTo>
                        <a:pt x="2" y="91"/>
                        <a:pt x="2" y="91"/>
                        <a:pt x="2" y="91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2"/>
                        <a:pt x="18" y="2"/>
                        <a:pt x="2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69" name="Freeform 88"/>
                <p:cNvSpPr>
                  <a:spLocks noChangeAspect="1"/>
                </p:cNvSpPr>
                <p:nvPr/>
              </p:nvSpPr>
              <p:spPr bwMode="auto">
                <a:xfrm>
                  <a:off x="1467" y="900"/>
                  <a:ext cx="40" cy="30"/>
                </a:xfrm>
                <a:custGeom>
                  <a:avLst/>
                  <a:gdLst>
                    <a:gd name="T0" fmla="*/ 38 w 20"/>
                    <a:gd name="T1" fmla="*/ 0 h 15"/>
                    <a:gd name="T2" fmla="*/ 40 w 20"/>
                    <a:gd name="T3" fmla="*/ 4 h 15"/>
                    <a:gd name="T4" fmla="*/ 2 w 20"/>
                    <a:gd name="T5" fmla="*/ 30 h 15"/>
                    <a:gd name="T6" fmla="*/ 0 w 20"/>
                    <a:gd name="T7" fmla="*/ 24 h 15"/>
                    <a:gd name="T8" fmla="*/ 38 w 20"/>
                    <a:gd name="T9" fmla="*/ 0 h 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0"/>
                    <a:gd name="T16" fmla="*/ 0 h 15"/>
                    <a:gd name="T17" fmla="*/ 20 w 20"/>
                    <a:gd name="T18" fmla="*/ 15 h 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0" h="15">
                      <a:moveTo>
                        <a:pt x="19" y="0"/>
                      </a:moveTo>
                      <a:cubicBezTo>
                        <a:pt x="20" y="0"/>
                        <a:pt x="20" y="2"/>
                        <a:pt x="20" y="2"/>
                      </a:cubicBezTo>
                      <a:cubicBezTo>
                        <a:pt x="1" y="15"/>
                        <a:pt x="1" y="15"/>
                        <a:pt x="1" y="15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2"/>
                        <a:pt x="18" y="0"/>
                        <a:pt x="19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70" name="Freeform 89"/>
                <p:cNvSpPr>
                  <a:spLocks noChangeAspect="1"/>
                </p:cNvSpPr>
                <p:nvPr/>
              </p:nvSpPr>
              <p:spPr bwMode="auto">
                <a:xfrm>
                  <a:off x="1301" y="896"/>
                  <a:ext cx="170" cy="206"/>
                </a:xfrm>
                <a:custGeom>
                  <a:avLst/>
                  <a:gdLst>
                    <a:gd name="T0" fmla="*/ 0 w 85"/>
                    <a:gd name="T1" fmla="*/ 8 h 103"/>
                    <a:gd name="T2" fmla="*/ 2 w 85"/>
                    <a:gd name="T3" fmla="*/ 160 h 103"/>
                    <a:gd name="T4" fmla="*/ 8 w 85"/>
                    <a:gd name="T5" fmla="*/ 168 h 103"/>
                    <a:gd name="T6" fmla="*/ 164 w 85"/>
                    <a:gd name="T7" fmla="*/ 202 h 103"/>
                    <a:gd name="T8" fmla="*/ 170 w 85"/>
                    <a:gd name="T9" fmla="*/ 198 h 103"/>
                    <a:gd name="T10" fmla="*/ 170 w 85"/>
                    <a:gd name="T11" fmla="*/ 34 h 103"/>
                    <a:gd name="T12" fmla="*/ 162 w 85"/>
                    <a:gd name="T13" fmla="*/ 28 h 103"/>
                    <a:gd name="T14" fmla="*/ 8 w 85"/>
                    <a:gd name="T15" fmla="*/ 0 h 103"/>
                    <a:gd name="T16" fmla="*/ 0 w 85"/>
                    <a:gd name="T17" fmla="*/ 8 h 10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5"/>
                    <a:gd name="T28" fmla="*/ 0 h 103"/>
                    <a:gd name="T29" fmla="*/ 85 w 85"/>
                    <a:gd name="T30" fmla="*/ 103 h 10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5" h="103">
                      <a:moveTo>
                        <a:pt x="0" y="4"/>
                      </a:moveTo>
                      <a:cubicBezTo>
                        <a:pt x="0" y="8"/>
                        <a:pt x="1" y="68"/>
                        <a:pt x="1" y="80"/>
                      </a:cubicBezTo>
                      <a:cubicBezTo>
                        <a:pt x="1" y="86"/>
                        <a:pt x="4" y="84"/>
                        <a:pt x="4" y="84"/>
                      </a:cubicBezTo>
                      <a:cubicBezTo>
                        <a:pt x="82" y="101"/>
                        <a:pt x="82" y="101"/>
                        <a:pt x="82" y="101"/>
                      </a:cubicBezTo>
                      <a:cubicBezTo>
                        <a:pt x="82" y="101"/>
                        <a:pt x="85" y="103"/>
                        <a:pt x="85" y="99"/>
                      </a:cubicBezTo>
                      <a:cubicBezTo>
                        <a:pt x="85" y="95"/>
                        <a:pt x="85" y="17"/>
                        <a:pt x="85" y="17"/>
                      </a:cubicBezTo>
                      <a:cubicBezTo>
                        <a:pt x="85" y="17"/>
                        <a:pt x="85" y="14"/>
                        <a:pt x="81" y="14"/>
                      </a:cubicBezTo>
                      <a:cubicBezTo>
                        <a:pt x="78" y="13"/>
                        <a:pt x="4" y="0"/>
                        <a:pt x="4" y="0"/>
                      </a:cubicBezTo>
                      <a:cubicBezTo>
                        <a:pt x="4" y="0"/>
                        <a:pt x="0" y="0"/>
                        <a:pt x="0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71" name="Freeform 90"/>
                <p:cNvSpPr>
                  <a:spLocks noChangeAspect="1"/>
                </p:cNvSpPr>
                <p:nvPr/>
              </p:nvSpPr>
              <p:spPr bwMode="auto">
                <a:xfrm>
                  <a:off x="1291" y="924"/>
                  <a:ext cx="178" cy="184"/>
                </a:xfrm>
                <a:custGeom>
                  <a:avLst/>
                  <a:gdLst>
                    <a:gd name="T0" fmla="*/ 20 w 89"/>
                    <a:gd name="T1" fmla="*/ 24 h 92"/>
                    <a:gd name="T2" fmla="*/ 34 w 89"/>
                    <a:gd name="T3" fmla="*/ 0 h 92"/>
                    <a:gd name="T4" fmla="*/ 174 w 89"/>
                    <a:gd name="T5" fmla="*/ 2 h 92"/>
                    <a:gd name="T6" fmla="*/ 176 w 89"/>
                    <a:gd name="T7" fmla="*/ 8 h 92"/>
                    <a:gd name="T8" fmla="*/ 176 w 89"/>
                    <a:gd name="T9" fmla="*/ 174 h 92"/>
                    <a:gd name="T10" fmla="*/ 174 w 89"/>
                    <a:gd name="T11" fmla="*/ 180 h 92"/>
                    <a:gd name="T12" fmla="*/ 168 w 89"/>
                    <a:gd name="T13" fmla="*/ 184 h 92"/>
                    <a:gd name="T14" fmla="*/ 0 w 89"/>
                    <a:gd name="T15" fmla="*/ 144 h 92"/>
                    <a:gd name="T16" fmla="*/ 20 w 89"/>
                    <a:gd name="T17" fmla="*/ 24 h 9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9"/>
                    <a:gd name="T28" fmla="*/ 0 h 92"/>
                    <a:gd name="T29" fmla="*/ 89 w 89"/>
                    <a:gd name="T30" fmla="*/ 92 h 9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9" h="92">
                      <a:moveTo>
                        <a:pt x="10" y="12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7" y="1"/>
                        <a:pt x="87" y="1"/>
                        <a:pt x="87" y="1"/>
                      </a:cubicBezTo>
                      <a:cubicBezTo>
                        <a:pt x="87" y="1"/>
                        <a:pt x="88" y="3"/>
                        <a:pt x="88" y="4"/>
                      </a:cubicBezTo>
                      <a:cubicBezTo>
                        <a:pt x="88" y="4"/>
                        <a:pt x="88" y="74"/>
                        <a:pt x="88" y="87"/>
                      </a:cubicBezTo>
                      <a:cubicBezTo>
                        <a:pt x="88" y="88"/>
                        <a:pt x="89" y="89"/>
                        <a:pt x="87" y="90"/>
                      </a:cubicBezTo>
                      <a:cubicBezTo>
                        <a:pt x="84" y="92"/>
                        <a:pt x="84" y="92"/>
                        <a:pt x="84" y="92"/>
                      </a:cubicBezTo>
                      <a:cubicBezTo>
                        <a:pt x="0" y="72"/>
                        <a:pt x="0" y="72"/>
                        <a:pt x="0" y="72"/>
                      </a:cubicBezTo>
                      <a:lnTo>
                        <a:pt x="10" y="1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72" name="Freeform 91"/>
                <p:cNvSpPr>
                  <a:spLocks noChangeAspect="1"/>
                </p:cNvSpPr>
                <p:nvPr/>
              </p:nvSpPr>
              <p:spPr bwMode="auto">
                <a:xfrm>
                  <a:off x="1291" y="898"/>
                  <a:ext cx="174" cy="196"/>
                </a:xfrm>
                <a:custGeom>
                  <a:avLst/>
                  <a:gdLst>
                    <a:gd name="T0" fmla="*/ 10 w 87"/>
                    <a:gd name="T1" fmla="*/ 0 h 98"/>
                    <a:gd name="T2" fmla="*/ 172 w 87"/>
                    <a:gd name="T3" fmla="*/ 28 h 98"/>
                    <a:gd name="T4" fmla="*/ 174 w 87"/>
                    <a:gd name="T5" fmla="*/ 30 h 98"/>
                    <a:gd name="T6" fmla="*/ 168 w 87"/>
                    <a:gd name="T7" fmla="*/ 32 h 98"/>
                    <a:gd name="T8" fmla="*/ 106 w 87"/>
                    <a:gd name="T9" fmla="*/ 152 h 98"/>
                    <a:gd name="T10" fmla="*/ 130 w 87"/>
                    <a:gd name="T11" fmla="*/ 196 h 98"/>
                    <a:gd name="T12" fmla="*/ 4 w 87"/>
                    <a:gd name="T13" fmla="*/ 170 h 98"/>
                    <a:gd name="T14" fmla="*/ 0 w 87"/>
                    <a:gd name="T15" fmla="*/ 6 h 98"/>
                    <a:gd name="T16" fmla="*/ 10 w 87"/>
                    <a:gd name="T17" fmla="*/ 0 h 9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7"/>
                    <a:gd name="T28" fmla="*/ 0 h 98"/>
                    <a:gd name="T29" fmla="*/ 87 w 87"/>
                    <a:gd name="T30" fmla="*/ 98 h 98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7" h="98">
                      <a:moveTo>
                        <a:pt x="5" y="0"/>
                      </a:moveTo>
                      <a:cubicBezTo>
                        <a:pt x="6" y="0"/>
                        <a:pt x="85" y="14"/>
                        <a:pt x="86" y="14"/>
                      </a:cubicBezTo>
                      <a:cubicBezTo>
                        <a:pt x="87" y="14"/>
                        <a:pt x="87" y="15"/>
                        <a:pt x="87" y="15"/>
                      </a:cubicBezTo>
                      <a:cubicBezTo>
                        <a:pt x="84" y="16"/>
                        <a:pt x="84" y="16"/>
                        <a:pt x="84" y="16"/>
                      </a:cubicBezTo>
                      <a:cubicBezTo>
                        <a:pt x="84" y="16"/>
                        <a:pt x="53" y="73"/>
                        <a:pt x="53" y="76"/>
                      </a:cubicBezTo>
                      <a:cubicBezTo>
                        <a:pt x="53" y="77"/>
                        <a:pt x="59" y="89"/>
                        <a:pt x="65" y="98"/>
                      </a:cubicBezTo>
                      <a:cubicBezTo>
                        <a:pt x="2" y="85"/>
                        <a:pt x="2" y="85"/>
                        <a:pt x="2" y="85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3" y="1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73" name="Freeform 92"/>
                <p:cNvSpPr>
                  <a:spLocks noChangeAspect="1"/>
                </p:cNvSpPr>
                <p:nvPr/>
              </p:nvSpPr>
              <p:spPr bwMode="auto">
                <a:xfrm>
                  <a:off x="1457" y="926"/>
                  <a:ext cx="10" cy="10"/>
                </a:xfrm>
                <a:custGeom>
                  <a:avLst/>
                  <a:gdLst>
                    <a:gd name="T0" fmla="*/ 8 w 5"/>
                    <a:gd name="T1" fmla="*/ 0 h 5"/>
                    <a:gd name="T2" fmla="*/ 10 w 5"/>
                    <a:gd name="T3" fmla="*/ 6 h 5"/>
                    <a:gd name="T4" fmla="*/ 2 w 5"/>
                    <a:gd name="T5" fmla="*/ 10 h 5"/>
                    <a:gd name="T6" fmla="*/ 0 w 5"/>
                    <a:gd name="T7" fmla="*/ 4 h 5"/>
                    <a:gd name="T8" fmla="*/ 8 w 5"/>
                    <a:gd name="T9" fmla="*/ 0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5"/>
                    <a:gd name="T16" fmla="*/ 0 h 5"/>
                    <a:gd name="T17" fmla="*/ 5 w 5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5" h="5">
                      <a:moveTo>
                        <a:pt x="4" y="0"/>
                      </a:moveTo>
                      <a:cubicBezTo>
                        <a:pt x="5" y="1"/>
                        <a:pt x="5" y="3"/>
                        <a:pt x="5" y="3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74" name="Freeform 93"/>
                <p:cNvSpPr>
                  <a:spLocks noChangeAspect="1"/>
                </p:cNvSpPr>
                <p:nvPr/>
              </p:nvSpPr>
              <p:spPr bwMode="auto">
                <a:xfrm>
                  <a:off x="1289" y="902"/>
                  <a:ext cx="172" cy="208"/>
                </a:xfrm>
                <a:custGeom>
                  <a:avLst/>
                  <a:gdLst>
                    <a:gd name="T0" fmla="*/ 0 w 86"/>
                    <a:gd name="T1" fmla="*/ 8 h 104"/>
                    <a:gd name="T2" fmla="*/ 2 w 86"/>
                    <a:gd name="T3" fmla="*/ 164 h 104"/>
                    <a:gd name="T4" fmla="*/ 8 w 86"/>
                    <a:gd name="T5" fmla="*/ 174 h 104"/>
                    <a:gd name="T6" fmla="*/ 166 w 86"/>
                    <a:gd name="T7" fmla="*/ 206 h 104"/>
                    <a:gd name="T8" fmla="*/ 172 w 86"/>
                    <a:gd name="T9" fmla="*/ 202 h 104"/>
                    <a:gd name="T10" fmla="*/ 172 w 86"/>
                    <a:gd name="T11" fmla="*/ 34 h 104"/>
                    <a:gd name="T12" fmla="*/ 164 w 86"/>
                    <a:gd name="T13" fmla="*/ 26 h 104"/>
                    <a:gd name="T14" fmla="*/ 8 w 86"/>
                    <a:gd name="T15" fmla="*/ 0 h 104"/>
                    <a:gd name="T16" fmla="*/ 0 w 86"/>
                    <a:gd name="T17" fmla="*/ 8 h 10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6"/>
                    <a:gd name="T28" fmla="*/ 0 h 104"/>
                    <a:gd name="T29" fmla="*/ 86 w 86"/>
                    <a:gd name="T30" fmla="*/ 104 h 10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6" h="104">
                      <a:moveTo>
                        <a:pt x="0" y="4"/>
                      </a:moveTo>
                      <a:cubicBezTo>
                        <a:pt x="0" y="8"/>
                        <a:pt x="0" y="70"/>
                        <a:pt x="1" y="82"/>
                      </a:cubicBezTo>
                      <a:cubicBezTo>
                        <a:pt x="1" y="85"/>
                        <a:pt x="4" y="87"/>
                        <a:pt x="4" y="87"/>
                      </a:cubicBezTo>
                      <a:cubicBezTo>
                        <a:pt x="83" y="103"/>
                        <a:pt x="83" y="103"/>
                        <a:pt x="83" y="103"/>
                      </a:cubicBezTo>
                      <a:cubicBezTo>
                        <a:pt x="83" y="103"/>
                        <a:pt x="86" y="104"/>
                        <a:pt x="86" y="101"/>
                      </a:cubicBezTo>
                      <a:cubicBezTo>
                        <a:pt x="86" y="97"/>
                        <a:pt x="86" y="17"/>
                        <a:pt x="86" y="17"/>
                      </a:cubicBezTo>
                      <a:cubicBezTo>
                        <a:pt x="86" y="17"/>
                        <a:pt x="86" y="14"/>
                        <a:pt x="82" y="13"/>
                      </a:cubicBezTo>
                      <a:cubicBezTo>
                        <a:pt x="78" y="13"/>
                        <a:pt x="4" y="0"/>
                        <a:pt x="4" y="0"/>
                      </a:cubicBezTo>
                      <a:cubicBezTo>
                        <a:pt x="4" y="0"/>
                        <a:pt x="0" y="0"/>
                        <a:pt x="0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75" name="Freeform 94"/>
                <p:cNvSpPr>
                  <a:spLocks noChangeAspect="1"/>
                </p:cNvSpPr>
                <p:nvPr/>
              </p:nvSpPr>
              <p:spPr bwMode="auto">
                <a:xfrm>
                  <a:off x="1297" y="908"/>
                  <a:ext cx="156" cy="174"/>
                </a:xfrm>
                <a:custGeom>
                  <a:avLst/>
                  <a:gdLst>
                    <a:gd name="T0" fmla="*/ 152 w 78"/>
                    <a:gd name="T1" fmla="*/ 26 h 87"/>
                    <a:gd name="T2" fmla="*/ 4 w 78"/>
                    <a:gd name="T3" fmla="*/ 0 h 87"/>
                    <a:gd name="T4" fmla="*/ 0 w 78"/>
                    <a:gd name="T5" fmla="*/ 4 h 87"/>
                    <a:gd name="T6" fmla="*/ 0 w 78"/>
                    <a:gd name="T7" fmla="*/ 136 h 87"/>
                    <a:gd name="T8" fmla="*/ 4 w 78"/>
                    <a:gd name="T9" fmla="*/ 144 h 87"/>
                    <a:gd name="T10" fmla="*/ 150 w 78"/>
                    <a:gd name="T11" fmla="*/ 172 h 87"/>
                    <a:gd name="T12" fmla="*/ 156 w 78"/>
                    <a:gd name="T13" fmla="*/ 166 h 87"/>
                    <a:gd name="T14" fmla="*/ 156 w 78"/>
                    <a:gd name="T15" fmla="*/ 32 h 87"/>
                    <a:gd name="T16" fmla="*/ 152 w 78"/>
                    <a:gd name="T17" fmla="*/ 26 h 8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78"/>
                    <a:gd name="T28" fmla="*/ 0 h 87"/>
                    <a:gd name="T29" fmla="*/ 78 w 78"/>
                    <a:gd name="T30" fmla="*/ 87 h 8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78" h="87">
                      <a:moveTo>
                        <a:pt x="76" y="13"/>
                      </a:moveTo>
                      <a:cubicBezTo>
                        <a:pt x="36" y="7"/>
                        <a:pt x="5" y="1"/>
                        <a:pt x="2" y="0"/>
                      </a:cubicBezTo>
                      <a:cubicBezTo>
                        <a:pt x="0" y="0"/>
                        <a:pt x="0" y="2"/>
                        <a:pt x="0" y="2"/>
                      </a:cubicBezTo>
                      <a:cubicBezTo>
                        <a:pt x="0" y="2"/>
                        <a:pt x="0" y="64"/>
                        <a:pt x="0" y="68"/>
                      </a:cubicBezTo>
                      <a:cubicBezTo>
                        <a:pt x="0" y="72"/>
                        <a:pt x="1" y="72"/>
                        <a:pt x="2" y="72"/>
                      </a:cubicBezTo>
                      <a:cubicBezTo>
                        <a:pt x="3" y="73"/>
                        <a:pt x="62" y="84"/>
                        <a:pt x="75" y="86"/>
                      </a:cubicBezTo>
                      <a:cubicBezTo>
                        <a:pt x="77" y="87"/>
                        <a:pt x="78" y="83"/>
                        <a:pt x="78" y="83"/>
                      </a:cubicBezTo>
                      <a:cubicBezTo>
                        <a:pt x="78" y="83"/>
                        <a:pt x="78" y="18"/>
                        <a:pt x="78" y="16"/>
                      </a:cubicBezTo>
                      <a:cubicBezTo>
                        <a:pt x="78" y="14"/>
                        <a:pt x="77" y="13"/>
                        <a:pt x="76" y="1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76" name="Freeform 95"/>
                <p:cNvSpPr>
                  <a:spLocks noChangeAspect="1"/>
                </p:cNvSpPr>
                <p:nvPr/>
              </p:nvSpPr>
              <p:spPr bwMode="auto">
                <a:xfrm>
                  <a:off x="1301" y="912"/>
                  <a:ext cx="146" cy="164"/>
                </a:xfrm>
                <a:custGeom>
                  <a:avLst/>
                  <a:gdLst>
                    <a:gd name="T0" fmla="*/ 142 w 73"/>
                    <a:gd name="T1" fmla="*/ 26 h 82"/>
                    <a:gd name="T2" fmla="*/ 4 w 73"/>
                    <a:gd name="T3" fmla="*/ 2 h 82"/>
                    <a:gd name="T4" fmla="*/ 0 w 73"/>
                    <a:gd name="T5" fmla="*/ 4 h 82"/>
                    <a:gd name="T6" fmla="*/ 0 w 73"/>
                    <a:gd name="T7" fmla="*/ 128 h 82"/>
                    <a:gd name="T8" fmla="*/ 6 w 73"/>
                    <a:gd name="T9" fmla="*/ 136 h 82"/>
                    <a:gd name="T10" fmla="*/ 140 w 73"/>
                    <a:gd name="T11" fmla="*/ 162 h 82"/>
                    <a:gd name="T12" fmla="*/ 146 w 73"/>
                    <a:gd name="T13" fmla="*/ 156 h 82"/>
                    <a:gd name="T14" fmla="*/ 146 w 73"/>
                    <a:gd name="T15" fmla="*/ 30 h 82"/>
                    <a:gd name="T16" fmla="*/ 142 w 73"/>
                    <a:gd name="T17" fmla="*/ 26 h 8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73"/>
                    <a:gd name="T28" fmla="*/ 0 h 82"/>
                    <a:gd name="T29" fmla="*/ 73 w 73"/>
                    <a:gd name="T30" fmla="*/ 82 h 8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73" h="82">
                      <a:moveTo>
                        <a:pt x="71" y="13"/>
                      </a:moveTo>
                      <a:cubicBezTo>
                        <a:pt x="34" y="7"/>
                        <a:pt x="5" y="1"/>
                        <a:pt x="2" y="1"/>
                      </a:cubicBezTo>
                      <a:cubicBezTo>
                        <a:pt x="0" y="0"/>
                        <a:pt x="0" y="2"/>
                        <a:pt x="0" y="2"/>
                      </a:cubicBezTo>
                      <a:cubicBezTo>
                        <a:pt x="0" y="2"/>
                        <a:pt x="0" y="60"/>
                        <a:pt x="0" y="64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4" y="68"/>
                        <a:pt x="58" y="79"/>
                        <a:pt x="70" y="81"/>
                      </a:cubicBezTo>
                      <a:cubicBezTo>
                        <a:pt x="72" y="82"/>
                        <a:pt x="73" y="78"/>
                        <a:pt x="73" y="78"/>
                      </a:cubicBezTo>
                      <a:cubicBezTo>
                        <a:pt x="73" y="78"/>
                        <a:pt x="73" y="17"/>
                        <a:pt x="73" y="15"/>
                      </a:cubicBezTo>
                      <a:cubicBezTo>
                        <a:pt x="73" y="14"/>
                        <a:pt x="73" y="13"/>
                        <a:pt x="71" y="1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77" name="Freeform 96"/>
                <p:cNvSpPr>
                  <a:spLocks noChangeAspect="1" noEditPoints="1"/>
                </p:cNvSpPr>
                <p:nvPr/>
              </p:nvSpPr>
              <p:spPr bwMode="auto">
                <a:xfrm>
                  <a:off x="1299" y="912"/>
                  <a:ext cx="150" cy="164"/>
                </a:xfrm>
                <a:custGeom>
                  <a:avLst/>
                  <a:gdLst>
                    <a:gd name="T0" fmla="*/ 2 w 75"/>
                    <a:gd name="T1" fmla="*/ 0 h 82"/>
                    <a:gd name="T2" fmla="*/ 0 w 75"/>
                    <a:gd name="T3" fmla="*/ 4 h 82"/>
                    <a:gd name="T4" fmla="*/ 2 w 75"/>
                    <a:gd name="T5" fmla="*/ 128 h 82"/>
                    <a:gd name="T6" fmla="*/ 6 w 75"/>
                    <a:gd name="T7" fmla="*/ 138 h 82"/>
                    <a:gd name="T8" fmla="*/ 142 w 75"/>
                    <a:gd name="T9" fmla="*/ 164 h 82"/>
                    <a:gd name="T10" fmla="*/ 150 w 75"/>
                    <a:gd name="T11" fmla="*/ 156 h 82"/>
                    <a:gd name="T12" fmla="*/ 148 w 75"/>
                    <a:gd name="T13" fmla="*/ 30 h 82"/>
                    <a:gd name="T14" fmla="*/ 144 w 75"/>
                    <a:gd name="T15" fmla="*/ 24 h 82"/>
                    <a:gd name="T16" fmla="*/ 144 w 75"/>
                    <a:gd name="T17" fmla="*/ 24 h 82"/>
                    <a:gd name="T18" fmla="*/ 6 w 75"/>
                    <a:gd name="T19" fmla="*/ 0 h 82"/>
                    <a:gd name="T20" fmla="*/ 2 w 75"/>
                    <a:gd name="T21" fmla="*/ 0 h 82"/>
                    <a:gd name="T22" fmla="*/ 4 w 75"/>
                    <a:gd name="T23" fmla="*/ 4 h 82"/>
                    <a:gd name="T24" fmla="*/ 6 w 75"/>
                    <a:gd name="T25" fmla="*/ 2 h 82"/>
                    <a:gd name="T26" fmla="*/ 144 w 75"/>
                    <a:gd name="T27" fmla="*/ 26 h 82"/>
                    <a:gd name="T28" fmla="*/ 146 w 75"/>
                    <a:gd name="T29" fmla="*/ 30 h 82"/>
                    <a:gd name="T30" fmla="*/ 146 w 75"/>
                    <a:gd name="T31" fmla="*/ 156 h 82"/>
                    <a:gd name="T32" fmla="*/ 142 w 75"/>
                    <a:gd name="T33" fmla="*/ 160 h 82"/>
                    <a:gd name="T34" fmla="*/ 8 w 75"/>
                    <a:gd name="T35" fmla="*/ 134 h 82"/>
                    <a:gd name="T36" fmla="*/ 4 w 75"/>
                    <a:gd name="T37" fmla="*/ 128 h 82"/>
                    <a:gd name="T38" fmla="*/ 4 w 75"/>
                    <a:gd name="T39" fmla="*/ 4 h 82"/>
                    <a:gd name="T40" fmla="*/ 4 w 75"/>
                    <a:gd name="T41" fmla="*/ 4 h 8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75"/>
                    <a:gd name="T64" fmla="*/ 0 h 82"/>
                    <a:gd name="T65" fmla="*/ 75 w 75"/>
                    <a:gd name="T66" fmla="*/ 82 h 8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75" h="82">
                      <a:moveTo>
                        <a:pt x="1" y="0"/>
                      </a:move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1" y="64"/>
                        <a:pt x="1" y="64"/>
                      </a:cubicBezTo>
                      <a:cubicBezTo>
                        <a:pt x="1" y="68"/>
                        <a:pt x="1" y="68"/>
                        <a:pt x="3" y="69"/>
                      </a:cubicBezTo>
                      <a:cubicBezTo>
                        <a:pt x="4" y="69"/>
                        <a:pt x="59" y="79"/>
                        <a:pt x="71" y="82"/>
                      </a:cubicBezTo>
                      <a:cubicBezTo>
                        <a:pt x="73" y="82"/>
                        <a:pt x="75" y="80"/>
                        <a:pt x="75" y="78"/>
                      </a:cubicBezTo>
                      <a:cubicBezTo>
                        <a:pt x="75" y="78"/>
                        <a:pt x="74" y="15"/>
                        <a:pt x="74" y="15"/>
                      </a:cubicBezTo>
                      <a:cubicBezTo>
                        <a:pt x="74" y="14"/>
                        <a:pt x="74" y="12"/>
                        <a:pt x="72" y="12"/>
                      </a:cubicBezTo>
                      <a:cubicBezTo>
                        <a:pt x="72" y="12"/>
                        <a:pt x="72" y="12"/>
                        <a:pt x="72" y="12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lose/>
                      <a:moveTo>
                        <a:pt x="2" y="2"/>
                      </a:moveTo>
                      <a:cubicBezTo>
                        <a:pt x="2" y="1"/>
                        <a:pt x="3" y="1"/>
                        <a:pt x="3" y="1"/>
                      </a:cubicBezTo>
                      <a:cubicBezTo>
                        <a:pt x="72" y="13"/>
                        <a:pt x="72" y="13"/>
                        <a:pt x="72" y="13"/>
                      </a:cubicBezTo>
                      <a:cubicBezTo>
                        <a:pt x="73" y="13"/>
                        <a:pt x="73" y="14"/>
                        <a:pt x="73" y="15"/>
                      </a:cubicBezTo>
                      <a:cubicBezTo>
                        <a:pt x="73" y="78"/>
                        <a:pt x="73" y="78"/>
                        <a:pt x="73" y="78"/>
                      </a:cubicBezTo>
                      <a:cubicBezTo>
                        <a:pt x="73" y="78"/>
                        <a:pt x="73" y="81"/>
                        <a:pt x="71" y="80"/>
                      </a:cubicBezTo>
                      <a:cubicBezTo>
                        <a:pt x="59" y="78"/>
                        <a:pt x="4" y="67"/>
                        <a:pt x="4" y="67"/>
                      </a:cubicBezTo>
                      <a:cubicBezTo>
                        <a:pt x="2" y="67"/>
                        <a:pt x="2" y="67"/>
                        <a:pt x="2" y="64"/>
                      </a:cubicBezTo>
                      <a:cubicBezTo>
                        <a:pt x="2" y="64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78" name="Freeform 97"/>
                <p:cNvSpPr>
                  <a:spLocks noChangeAspect="1"/>
                </p:cNvSpPr>
                <p:nvPr/>
              </p:nvSpPr>
              <p:spPr bwMode="auto">
                <a:xfrm>
                  <a:off x="1399" y="1078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79" name="Freeform 98"/>
                <p:cNvSpPr>
                  <a:spLocks noChangeAspect="1"/>
                </p:cNvSpPr>
                <p:nvPr/>
              </p:nvSpPr>
              <p:spPr bwMode="auto">
                <a:xfrm>
                  <a:off x="1399" y="1086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80" name="Rectangle 99"/>
                <p:cNvSpPr>
                  <a:spLocks noChangeAspect="1" noChangeArrowheads="1"/>
                </p:cNvSpPr>
                <p:nvPr/>
              </p:nvSpPr>
              <p:spPr bwMode="auto">
                <a:xfrm>
                  <a:off x="1399" y="1078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81" name="Freeform 100"/>
                <p:cNvSpPr>
                  <a:spLocks noChangeAspect="1"/>
                </p:cNvSpPr>
                <p:nvPr/>
              </p:nvSpPr>
              <p:spPr bwMode="auto">
                <a:xfrm>
                  <a:off x="1409" y="1080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82" name="Freeform 101"/>
                <p:cNvSpPr>
                  <a:spLocks noChangeAspect="1"/>
                </p:cNvSpPr>
                <p:nvPr/>
              </p:nvSpPr>
              <p:spPr bwMode="auto">
                <a:xfrm>
                  <a:off x="1409" y="1088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83" name="Rectangle 102"/>
                <p:cNvSpPr>
                  <a:spLocks noChangeAspect="1" noChangeArrowheads="1"/>
                </p:cNvSpPr>
                <p:nvPr/>
              </p:nvSpPr>
              <p:spPr bwMode="auto">
                <a:xfrm>
                  <a:off x="1409" y="1080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84" name="Freeform 103"/>
                <p:cNvSpPr>
                  <a:spLocks noChangeAspect="1"/>
                </p:cNvSpPr>
                <p:nvPr/>
              </p:nvSpPr>
              <p:spPr bwMode="auto">
                <a:xfrm>
                  <a:off x="1419" y="1082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85" name="Freeform 104"/>
                <p:cNvSpPr>
                  <a:spLocks noChangeAspect="1"/>
                </p:cNvSpPr>
                <p:nvPr/>
              </p:nvSpPr>
              <p:spPr bwMode="auto">
                <a:xfrm>
                  <a:off x="1419" y="1090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86" name="Rectangle 105"/>
                <p:cNvSpPr>
                  <a:spLocks noChangeAspect="1" noChangeArrowheads="1"/>
                </p:cNvSpPr>
                <p:nvPr/>
              </p:nvSpPr>
              <p:spPr bwMode="auto">
                <a:xfrm>
                  <a:off x="1419" y="1082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87" name="Freeform 106"/>
                <p:cNvSpPr>
                  <a:spLocks noChangeAspect="1"/>
                </p:cNvSpPr>
                <p:nvPr/>
              </p:nvSpPr>
              <p:spPr bwMode="auto">
                <a:xfrm>
                  <a:off x="1429" y="1084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88" name="Freeform 107"/>
                <p:cNvSpPr>
                  <a:spLocks noChangeAspect="1"/>
                </p:cNvSpPr>
                <p:nvPr/>
              </p:nvSpPr>
              <p:spPr bwMode="auto">
                <a:xfrm>
                  <a:off x="1429" y="1092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89" name="Rectangle 108"/>
                <p:cNvSpPr>
                  <a:spLocks noChangeAspect="1" noChangeArrowheads="1"/>
                </p:cNvSpPr>
                <p:nvPr/>
              </p:nvSpPr>
              <p:spPr bwMode="auto">
                <a:xfrm>
                  <a:off x="1429" y="1084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90" name="Freeform 109"/>
                <p:cNvSpPr>
                  <a:spLocks noChangeAspect="1"/>
                </p:cNvSpPr>
                <p:nvPr/>
              </p:nvSpPr>
              <p:spPr bwMode="auto">
                <a:xfrm>
                  <a:off x="1611" y="902"/>
                  <a:ext cx="73" cy="212"/>
                </a:xfrm>
                <a:custGeom>
                  <a:avLst/>
                  <a:gdLst>
                    <a:gd name="T0" fmla="*/ 73 w 36"/>
                    <a:gd name="T1" fmla="*/ 68 h 106"/>
                    <a:gd name="T2" fmla="*/ 73 w 36"/>
                    <a:gd name="T3" fmla="*/ 4 h 106"/>
                    <a:gd name="T4" fmla="*/ 4 w 36"/>
                    <a:gd name="T5" fmla="*/ 56 h 106"/>
                    <a:gd name="T6" fmla="*/ 4 w 36"/>
                    <a:gd name="T7" fmla="*/ 202 h 106"/>
                    <a:gd name="T8" fmla="*/ 0 w 36"/>
                    <a:gd name="T9" fmla="*/ 210 h 106"/>
                    <a:gd name="T10" fmla="*/ 4 w 36"/>
                    <a:gd name="T11" fmla="*/ 210 h 106"/>
                    <a:gd name="T12" fmla="*/ 10 w 36"/>
                    <a:gd name="T13" fmla="*/ 204 h 106"/>
                    <a:gd name="T14" fmla="*/ 10 w 36"/>
                    <a:gd name="T15" fmla="*/ 200 h 106"/>
                    <a:gd name="T16" fmla="*/ 12 w 36"/>
                    <a:gd name="T17" fmla="*/ 202 h 106"/>
                    <a:gd name="T18" fmla="*/ 71 w 36"/>
                    <a:gd name="T19" fmla="*/ 156 h 106"/>
                    <a:gd name="T20" fmla="*/ 73 w 36"/>
                    <a:gd name="T21" fmla="*/ 152 h 106"/>
                    <a:gd name="T22" fmla="*/ 73 w 36"/>
                    <a:gd name="T23" fmla="*/ 68 h 10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6"/>
                    <a:gd name="T37" fmla="*/ 0 h 106"/>
                    <a:gd name="T38" fmla="*/ 36 w 36"/>
                    <a:gd name="T39" fmla="*/ 106 h 10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6" h="106">
                      <a:moveTo>
                        <a:pt x="36" y="34"/>
                      </a:moveTo>
                      <a:cubicBezTo>
                        <a:pt x="36" y="17"/>
                        <a:pt x="36" y="2"/>
                        <a:pt x="36" y="2"/>
                      </a:cubicBezTo>
                      <a:cubicBezTo>
                        <a:pt x="35" y="0"/>
                        <a:pt x="2" y="28"/>
                        <a:pt x="2" y="28"/>
                      </a:cubicBezTo>
                      <a:cubicBezTo>
                        <a:pt x="2" y="101"/>
                        <a:pt x="2" y="101"/>
                        <a:pt x="2" y="101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0" y="106"/>
                        <a:pt x="2" y="105"/>
                      </a:cubicBezTo>
                      <a:cubicBezTo>
                        <a:pt x="3" y="104"/>
                        <a:pt x="4" y="103"/>
                        <a:pt x="5" y="102"/>
                      </a:cubicBezTo>
                      <a:cubicBezTo>
                        <a:pt x="5" y="101"/>
                        <a:pt x="5" y="101"/>
                        <a:pt x="5" y="100"/>
                      </a:cubicBezTo>
                      <a:cubicBezTo>
                        <a:pt x="5" y="100"/>
                        <a:pt x="6" y="101"/>
                        <a:pt x="6" y="101"/>
                      </a:cubicBezTo>
                      <a:cubicBezTo>
                        <a:pt x="16" y="93"/>
                        <a:pt x="34" y="79"/>
                        <a:pt x="35" y="78"/>
                      </a:cubicBezTo>
                      <a:cubicBezTo>
                        <a:pt x="36" y="77"/>
                        <a:pt x="36" y="77"/>
                        <a:pt x="36" y="76"/>
                      </a:cubicBezTo>
                      <a:cubicBezTo>
                        <a:pt x="36" y="76"/>
                        <a:pt x="36" y="55"/>
                        <a:pt x="36" y="3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91" name="Freeform 110"/>
                <p:cNvSpPr>
                  <a:spLocks noChangeAspect="1"/>
                </p:cNvSpPr>
                <p:nvPr/>
              </p:nvSpPr>
              <p:spPr bwMode="auto">
                <a:xfrm>
                  <a:off x="1545" y="892"/>
                  <a:ext cx="139" cy="66"/>
                </a:xfrm>
                <a:custGeom>
                  <a:avLst/>
                  <a:gdLst>
                    <a:gd name="T0" fmla="*/ 139 w 69"/>
                    <a:gd name="T1" fmla="*/ 12 h 33"/>
                    <a:gd name="T2" fmla="*/ 68 w 69"/>
                    <a:gd name="T3" fmla="*/ 66 h 33"/>
                    <a:gd name="T4" fmla="*/ 4 w 69"/>
                    <a:gd name="T5" fmla="*/ 52 h 33"/>
                    <a:gd name="T6" fmla="*/ 0 w 69"/>
                    <a:gd name="T7" fmla="*/ 54 h 33"/>
                    <a:gd name="T8" fmla="*/ 2 w 69"/>
                    <a:gd name="T9" fmla="*/ 50 h 33"/>
                    <a:gd name="T10" fmla="*/ 8 w 69"/>
                    <a:gd name="T11" fmla="*/ 46 h 33"/>
                    <a:gd name="T12" fmla="*/ 10 w 69"/>
                    <a:gd name="T13" fmla="*/ 46 h 33"/>
                    <a:gd name="T14" fmla="*/ 10 w 69"/>
                    <a:gd name="T15" fmla="*/ 44 h 33"/>
                    <a:gd name="T16" fmla="*/ 68 w 69"/>
                    <a:gd name="T17" fmla="*/ 0 h 33"/>
                    <a:gd name="T18" fmla="*/ 71 w 69"/>
                    <a:gd name="T19" fmla="*/ 0 h 33"/>
                    <a:gd name="T20" fmla="*/ 135 w 69"/>
                    <a:gd name="T21" fmla="*/ 10 h 33"/>
                    <a:gd name="T22" fmla="*/ 139 w 69"/>
                    <a:gd name="T23" fmla="*/ 12 h 33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9"/>
                    <a:gd name="T37" fmla="*/ 0 h 33"/>
                    <a:gd name="T38" fmla="*/ 69 w 69"/>
                    <a:gd name="T39" fmla="*/ 33 h 33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9" h="33">
                      <a:moveTo>
                        <a:pt x="69" y="6"/>
                      </a:move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6" y="29"/>
                        <a:pt x="4" y="26"/>
                        <a:pt x="2" y="26"/>
                      </a:cubicBezTo>
                      <a:cubicBezTo>
                        <a:pt x="0" y="26"/>
                        <a:pt x="0" y="27"/>
                        <a:pt x="0" y="27"/>
                      </a:cubicBezTo>
                      <a:cubicBezTo>
                        <a:pt x="0" y="27"/>
                        <a:pt x="0" y="26"/>
                        <a:pt x="1" y="25"/>
                      </a:cubicBezTo>
                      <a:cubicBezTo>
                        <a:pt x="1" y="25"/>
                        <a:pt x="2" y="24"/>
                        <a:pt x="4" y="23"/>
                      </a:cubicBezTo>
                      <a:cubicBezTo>
                        <a:pt x="4" y="23"/>
                        <a:pt x="4" y="23"/>
                        <a:pt x="5" y="23"/>
                      </a:cubicBezTo>
                      <a:cubicBezTo>
                        <a:pt x="5" y="23"/>
                        <a:pt x="5" y="22"/>
                        <a:pt x="5" y="22"/>
                      </a:cubicBezTo>
                      <a:cubicBezTo>
                        <a:pt x="18" y="12"/>
                        <a:pt x="33" y="1"/>
                        <a:pt x="34" y="0"/>
                      </a:cubicBezTo>
                      <a:cubicBezTo>
                        <a:pt x="34" y="0"/>
                        <a:pt x="35" y="0"/>
                        <a:pt x="35" y="0"/>
                      </a:cubicBezTo>
                      <a:cubicBezTo>
                        <a:pt x="35" y="0"/>
                        <a:pt x="66" y="5"/>
                        <a:pt x="67" y="5"/>
                      </a:cubicBezTo>
                      <a:cubicBezTo>
                        <a:pt x="68" y="5"/>
                        <a:pt x="69" y="6"/>
                        <a:pt x="69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92" name="Freeform 111"/>
                <p:cNvSpPr>
                  <a:spLocks noChangeAspect="1"/>
                </p:cNvSpPr>
                <p:nvPr/>
              </p:nvSpPr>
              <p:spPr bwMode="auto">
                <a:xfrm>
                  <a:off x="1613" y="904"/>
                  <a:ext cx="71" cy="54"/>
                </a:xfrm>
                <a:custGeom>
                  <a:avLst/>
                  <a:gdLst>
                    <a:gd name="T0" fmla="*/ 71 w 35"/>
                    <a:gd name="T1" fmla="*/ 2 h 27"/>
                    <a:gd name="T2" fmla="*/ 71 w 35"/>
                    <a:gd name="T3" fmla="*/ 0 h 27"/>
                    <a:gd name="T4" fmla="*/ 0 w 35"/>
                    <a:gd name="T5" fmla="*/ 54 h 27"/>
                    <a:gd name="T6" fmla="*/ 0 w 35"/>
                    <a:gd name="T7" fmla="*/ 54 h 27"/>
                    <a:gd name="T8" fmla="*/ 71 w 35"/>
                    <a:gd name="T9" fmla="*/ 2 h 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5"/>
                    <a:gd name="T16" fmla="*/ 0 h 27"/>
                    <a:gd name="T17" fmla="*/ 35 w 35"/>
                    <a:gd name="T18" fmla="*/ 27 h 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5" h="27">
                      <a:moveTo>
                        <a:pt x="35" y="1"/>
                      </a:move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0"/>
                        <a:pt x="0" y="27"/>
                        <a:pt x="0" y="27"/>
                      </a:cubicBezTo>
                      <a:cubicBezTo>
                        <a:pt x="0" y="27"/>
                        <a:pt x="0" y="27"/>
                        <a:pt x="0" y="27"/>
                      </a:cubicBezTo>
                      <a:lnTo>
                        <a:pt x="35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93" name="Freeform 112"/>
                <p:cNvSpPr>
                  <a:spLocks noChangeAspect="1"/>
                </p:cNvSpPr>
                <p:nvPr/>
              </p:nvSpPr>
              <p:spPr bwMode="auto">
                <a:xfrm>
                  <a:off x="1545" y="944"/>
                  <a:ext cx="70" cy="170"/>
                </a:xfrm>
                <a:custGeom>
                  <a:avLst/>
                  <a:gdLst>
                    <a:gd name="T0" fmla="*/ 70 w 35"/>
                    <a:gd name="T1" fmla="*/ 16 h 85"/>
                    <a:gd name="T2" fmla="*/ 68 w 35"/>
                    <a:gd name="T3" fmla="*/ 12 h 85"/>
                    <a:gd name="T4" fmla="*/ 4 w 35"/>
                    <a:gd name="T5" fmla="*/ 0 h 85"/>
                    <a:gd name="T6" fmla="*/ 0 w 35"/>
                    <a:gd name="T7" fmla="*/ 2 h 85"/>
                    <a:gd name="T8" fmla="*/ 0 w 35"/>
                    <a:gd name="T9" fmla="*/ 14 h 85"/>
                    <a:gd name="T10" fmla="*/ 2 w 35"/>
                    <a:gd name="T11" fmla="*/ 14 h 85"/>
                    <a:gd name="T12" fmla="*/ 0 w 35"/>
                    <a:gd name="T13" fmla="*/ 16 h 85"/>
                    <a:gd name="T14" fmla="*/ 0 w 35"/>
                    <a:gd name="T15" fmla="*/ 22 h 85"/>
                    <a:gd name="T16" fmla="*/ 0 w 35"/>
                    <a:gd name="T17" fmla="*/ 150 h 85"/>
                    <a:gd name="T18" fmla="*/ 4 w 35"/>
                    <a:gd name="T19" fmla="*/ 156 h 85"/>
                    <a:gd name="T20" fmla="*/ 64 w 35"/>
                    <a:gd name="T21" fmla="*/ 170 h 85"/>
                    <a:gd name="T22" fmla="*/ 70 w 35"/>
                    <a:gd name="T23" fmla="*/ 166 h 85"/>
                    <a:gd name="T24" fmla="*/ 70 w 35"/>
                    <a:gd name="T25" fmla="*/ 16 h 8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35"/>
                    <a:gd name="T40" fmla="*/ 0 h 85"/>
                    <a:gd name="T41" fmla="*/ 35 w 35"/>
                    <a:gd name="T42" fmla="*/ 85 h 85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35" h="85">
                      <a:moveTo>
                        <a:pt x="35" y="8"/>
                      </a:moveTo>
                      <a:cubicBezTo>
                        <a:pt x="35" y="7"/>
                        <a:pt x="34" y="6"/>
                        <a:pt x="34" y="6"/>
                      </a:cubicBezTo>
                      <a:cubicBezTo>
                        <a:pt x="15" y="3"/>
                        <a:pt x="4" y="0"/>
                        <a:pt x="2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4"/>
                        <a:pt x="0" y="7"/>
                      </a:cubicBezTo>
                      <a:cubicBezTo>
                        <a:pt x="0" y="7"/>
                        <a:pt x="1" y="7"/>
                        <a:pt x="1" y="7"/>
                      </a:cubicBezTo>
                      <a:cubicBezTo>
                        <a:pt x="1" y="8"/>
                        <a:pt x="0" y="8"/>
                        <a:pt x="0" y="8"/>
                      </a:cubicBezTo>
                      <a:cubicBezTo>
                        <a:pt x="0" y="9"/>
                        <a:pt x="0" y="10"/>
                        <a:pt x="0" y="11"/>
                      </a:cubicBezTo>
                      <a:cubicBezTo>
                        <a:pt x="0" y="11"/>
                        <a:pt x="0" y="75"/>
                        <a:pt x="0" y="75"/>
                      </a:cubicBezTo>
                      <a:cubicBezTo>
                        <a:pt x="0" y="78"/>
                        <a:pt x="1" y="78"/>
                        <a:pt x="2" y="78"/>
                      </a:cubicBezTo>
                      <a:cubicBezTo>
                        <a:pt x="3" y="79"/>
                        <a:pt x="24" y="83"/>
                        <a:pt x="32" y="85"/>
                      </a:cubicBezTo>
                      <a:cubicBezTo>
                        <a:pt x="34" y="85"/>
                        <a:pt x="35" y="83"/>
                        <a:pt x="35" y="83"/>
                      </a:cubicBezTo>
                      <a:cubicBezTo>
                        <a:pt x="35" y="83"/>
                        <a:pt x="35" y="8"/>
                        <a:pt x="35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94" name="Freeform 113"/>
                <p:cNvSpPr>
                  <a:spLocks noChangeAspect="1"/>
                </p:cNvSpPr>
                <p:nvPr/>
              </p:nvSpPr>
              <p:spPr bwMode="auto">
                <a:xfrm>
                  <a:off x="1569" y="105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95" name="Freeform 114"/>
                <p:cNvSpPr>
                  <a:spLocks noChangeAspect="1"/>
                </p:cNvSpPr>
                <p:nvPr/>
              </p:nvSpPr>
              <p:spPr bwMode="auto">
                <a:xfrm>
                  <a:off x="1569" y="105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96" name="Freeform 115"/>
                <p:cNvSpPr>
                  <a:spLocks noChangeAspect="1"/>
                </p:cNvSpPr>
                <p:nvPr/>
              </p:nvSpPr>
              <p:spPr bwMode="auto">
                <a:xfrm>
                  <a:off x="1569" y="105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97" name="Freeform 116"/>
                <p:cNvSpPr>
                  <a:spLocks noChangeAspect="1"/>
                </p:cNvSpPr>
                <p:nvPr/>
              </p:nvSpPr>
              <p:spPr bwMode="auto">
                <a:xfrm>
                  <a:off x="1569" y="1056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98" name="Freeform 117"/>
                <p:cNvSpPr>
                  <a:spLocks noChangeAspect="1"/>
                </p:cNvSpPr>
                <p:nvPr/>
              </p:nvSpPr>
              <p:spPr bwMode="auto">
                <a:xfrm>
                  <a:off x="1569" y="1062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99" name="Freeform 118"/>
                <p:cNvSpPr>
                  <a:spLocks noChangeAspect="1"/>
                </p:cNvSpPr>
                <p:nvPr/>
              </p:nvSpPr>
              <p:spPr bwMode="auto">
                <a:xfrm>
                  <a:off x="1569" y="1062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00" name="Freeform 119"/>
                <p:cNvSpPr>
                  <a:spLocks noChangeAspect="1"/>
                </p:cNvSpPr>
                <p:nvPr/>
              </p:nvSpPr>
              <p:spPr bwMode="auto">
                <a:xfrm>
                  <a:off x="1569" y="1068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01" name="Freeform 120"/>
                <p:cNvSpPr>
                  <a:spLocks noChangeAspect="1"/>
                </p:cNvSpPr>
                <p:nvPr/>
              </p:nvSpPr>
              <p:spPr bwMode="auto">
                <a:xfrm>
                  <a:off x="1569" y="1068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02" name="Freeform 121"/>
                <p:cNvSpPr>
                  <a:spLocks noChangeAspect="1"/>
                </p:cNvSpPr>
                <p:nvPr/>
              </p:nvSpPr>
              <p:spPr bwMode="auto">
                <a:xfrm>
                  <a:off x="1569" y="1074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03" name="Freeform 122"/>
                <p:cNvSpPr>
                  <a:spLocks noChangeAspect="1"/>
                </p:cNvSpPr>
                <p:nvPr/>
              </p:nvSpPr>
              <p:spPr bwMode="auto">
                <a:xfrm>
                  <a:off x="1569" y="1074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04" name="Freeform 123"/>
                <p:cNvSpPr>
                  <a:spLocks noChangeAspect="1"/>
                </p:cNvSpPr>
                <p:nvPr/>
              </p:nvSpPr>
              <p:spPr bwMode="auto">
                <a:xfrm>
                  <a:off x="1569" y="108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05" name="Freeform 124"/>
                <p:cNvSpPr>
                  <a:spLocks noChangeAspect="1"/>
                </p:cNvSpPr>
                <p:nvPr/>
              </p:nvSpPr>
              <p:spPr bwMode="auto">
                <a:xfrm>
                  <a:off x="1569" y="108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06" name="Freeform 125"/>
                <p:cNvSpPr>
                  <a:spLocks noChangeAspect="1"/>
                </p:cNvSpPr>
                <p:nvPr/>
              </p:nvSpPr>
              <p:spPr bwMode="auto">
                <a:xfrm>
                  <a:off x="1569" y="108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07" name="Freeform 126"/>
                <p:cNvSpPr>
                  <a:spLocks noChangeAspect="1"/>
                </p:cNvSpPr>
                <p:nvPr/>
              </p:nvSpPr>
              <p:spPr bwMode="auto">
                <a:xfrm>
                  <a:off x="1569" y="1084"/>
                  <a:ext cx="2" cy="4"/>
                </a:xfrm>
                <a:custGeom>
                  <a:avLst/>
                  <a:gdLst>
                    <a:gd name="T0" fmla="*/ 0 w 2"/>
                    <a:gd name="T1" fmla="*/ 4 h 4"/>
                    <a:gd name="T2" fmla="*/ 2 w 2"/>
                    <a:gd name="T3" fmla="*/ 2 h 4"/>
                    <a:gd name="T4" fmla="*/ 0 w 2"/>
                    <a:gd name="T5" fmla="*/ 0 h 4"/>
                    <a:gd name="T6" fmla="*/ 0 w 2"/>
                    <a:gd name="T7" fmla="*/ 4 h 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4"/>
                    <a:gd name="T14" fmla="*/ 2 w 2"/>
                    <a:gd name="T15" fmla="*/ 4 h 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4">
                      <a:moveTo>
                        <a:pt x="0" y="4"/>
                      </a:move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08" name="Freeform 127"/>
                <p:cNvSpPr>
                  <a:spLocks noChangeAspect="1"/>
                </p:cNvSpPr>
                <p:nvPr/>
              </p:nvSpPr>
              <p:spPr bwMode="auto">
                <a:xfrm>
                  <a:off x="1545" y="958"/>
                  <a:ext cx="76" cy="16"/>
                </a:xfrm>
                <a:custGeom>
                  <a:avLst/>
                  <a:gdLst>
                    <a:gd name="T0" fmla="*/ 70 w 76"/>
                    <a:gd name="T1" fmla="*/ 14 h 16"/>
                    <a:gd name="T2" fmla="*/ 2 w 76"/>
                    <a:gd name="T3" fmla="*/ 0 h 16"/>
                    <a:gd name="T4" fmla="*/ 0 w 76"/>
                    <a:gd name="T5" fmla="*/ 2 h 16"/>
                    <a:gd name="T6" fmla="*/ 70 w 76"/>
                    <a:gd name="T7" fmla="*/ 16 h 16"/>
                    <a:gd name="T8" fmla="*/ 76 w 76"/>
                    <a:gd name="T9" fmla="*/ 10 h 16"/>
                    <a:gd name="T10" fmla="*/ 76 w 76"/>
                    <a:gd name="T11" fmla="*/ 10 h 16"/>
                    <a:gd name="T12" fmla="*/ 70 w 76"/>
                    <a:gd name="T13" fmla="*/ 14 h 1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6"/>
                    <a:gd name="T22" fmla="*/ 0 h 16"/>
                    <a:gd name="T23" fmla="*/ 76 w 76"/>
                    <a:gd name="T24" fmla="*/ 16 h 1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6" h="16">
                      <a:moveTo>
                        <a:pt x="70" y="14"/>
                      </a:move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70" y="16"/>
                      </a:lnTo>
                      <a:lnTo>
                        <a:pt x="76" y="10"/>
                      </a:lnTo>
                      <a:lnTo>
                        <a:pt x="70" y="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09" name="Freeform 128"/>
                <p:cNvSpPr>
                  <a:spLocks noChangeAspect="1"/>
                </p:cNvSpPr>
                <p:nvPr/>
              </p:nvSpPr>
              <p:spPr bwMode="auto">
                <a:xfrm>
                  <a:off x="1557" y="966"/>
                  <a:ext cx="44" cy="14"/>
                </a:xfrm>
                <a:custGeom>
                  <a:avLst/>
                  <a:gdLst>
                    <a:gd name="T0" fmla="*/ 44 w 44"/>
                    <a:gd name="T1" fmla="*/ 10 h 14"/>
                    <a:gd name="T2" fmla="*/ 0 w 44"/>
                    <a:gd name="T3" fmla="*/ 0 h 14"/>
                    <a:gd name="T4" fmla="*/ 0 w 44"/>
                    <a:gd name="T5" fmla="*/ 6 h 14"/>
                    <a:gd name="T6" fmla="*/ 44 w 44"/>
                    <a:gd name="T7" fmla="*/ 14 h 14"/>
                    <a:gd name="T8" fmla="*/ 44 w 44"/>
                    <a:gd name="T9" fmla="*/ 10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4"/>
                    <a:gd name="T16" fmla="*/ 0 h 14"/>
                    <a:gd name="T17" fmla="*/ 44 w 44"/>
                    <a:gd name="T18" fmla="*/ 14 h 1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4" h="14">
                      <a:moveTo>
                        <a:pt x="44" y="10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44" y="14"/>
                      </a:lnTo>
                      <a:lnTo>
                        <a:pt x="44" y="1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10" name="Freeform 129"/>
                <p:cNvSpPr>
                  <a:spLocks noChangeAspect="1"/>
                </p:cNvSpPr>
                <p:nvPr/>
              </p:nvSpPr>
              <p:spPr bwMode="auto">
                <a:xfrm>
                  <a:off x="1557" y="966"/>
                  <a:ext cx="4" cy="6"/>
                </a:xfrm>
                <a:custGeom>
                  <a:avLst/>
                  <a:gdLst>
                    <a:gd name="T0" fmla="*/ 0 w 4"/>
                    <a:gd name="T1" fmla="*/ 6 h 6"/>
                    <a:gd name="T2" fmla="*/ 4 w 4"/>
                    <a:gd name="T3" fmla="*/ 2 h 6"/>
                    <a:gd name="T4" fmla="*/ 0 w 4"/>
                    <a:gd name="T5" fmla="*/ 0 h 6"/>
                    <a:gd name="T6" fmla="*/ 0 w 4"/>
                    <a:gd name="T7" fmla="*/ 6 h 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"/>
                    <a:gd name="T13" fmla="*/ 0 h 6"/>
                    <a:gd name="T14" fmla="*/ 4 w 4"/>
                    <a:gd name="T15" fmla="*/ 6 h 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" h="6">
                      <a:moveTo>
                        <a:pt x="0" y="6"/>
                      </a:move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11" name="Freeform 130"/>
                <p:cNvSpPr>
                  <a:spLocks noChangeAspect="1"/>
                </p:cNvSpPr>
                <p:nvPr/>
              </p:nvSpPr>
              <p:spPr bwMode="auto">
                <a:xfrm>
                  <a:off x="1555" y="936"/>
                  <a:ext cx="68" cy="168"/>
                </a:xfrm>
                <a:custGeom>
                  <a:avLst/>
                  <a:gdLst>
                    <a:gd name="T0" fmla="*/ 0 w 34"/>
                    <a:gd name="T1" fmla="*/ 0 h 84"/>
                    <a:gd name="T2" fmla="*/ 66 w 34"/>
                    <a:gd name="T3" fmla="*/ 14 h 84"/>
                    <a:gd name="T4" fmla="*/ 68 w 34"/>
                    <a:gd name="T5" fmla="*/ 16 h 84"/>
                    <a:gd name="T6" fmla="*/ 68 w 34"/>
                    <a:gd name="T7" fmla="*/ 168 h 84"/>
                    <a:gd name="T8" fmla="*/ 66 w 34"/>
                    <a:gd name="T9" fmla="*/ 168 h 84"/>
                    <a:gd name="T10" fmla="*/ 66 w 34"/>
                    <a:gd name="T11" fmla="*/ 18 h 84"/>
                    <a:gd name="T12" fmla="*/ 64 w 34"/>
                    <a:gd name="T13" fmla="*/ 16 h 84"/>
                    <a:gd name="T14" fmla="*/ 0 w 34"/>
                    <a:gd name="T15" fmla="*/ 2 h 84"/>
                    <a:gd name="T16" fmla="*/ 0 w 34"/>
                    <a:gd name="T17" fmla="*/ 0 h 8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34"/>
                    <a:gd name="T28" fmla="*/ 0 h 84"/>
                    <a:gd name="T29" fmla="*/ 34 w 34"/>
                    <a:gd name="T30" fmla="*/ 84 h 8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34" h="84">
                      <a:moveTo>
                        <a:pt x="0" y="0"/>
                      </a:moveTo>
                      <a:cubicBezTo>
                        <a:pt x="33" y="7"/>
                        <a:pt x="33" y="7"/>
                        <a:pt x="33" y="7"/>
                      </a:cubicBezTo>
                      <a:cubicBezTo>
                        <a:pt x="33" y="7"/>
                        <a:pt x="34" y="7"/>
                        <a:pt x="34" y="8"/>
                      </a:cubicBezTo>
                      <a:cubicBezTo>
                        <a:pt x="34" y="16"/>
                        <a:pt x="34" y="84"/>
                        <a:pt x="34" y="84"/>
                      </a:cubicBezTo>
                      <a:cubicBezTo>
                        <a:pt x="33" y="84"/>
                        <a:pt x="33" y="84"/>
                        <a:pt x="33" y="84"/>
                      </a:cubicBezTo>
                      <a:cubicBezTo>
                        <a:pt x="33" y="84"/>
                        <a:pt x="33" y="9"/>
                        <a:pt x="33" y="9"/>
                      </a:cubicBezTo>
                      <a:cubicBezTo>
                        <a:pt x="33" y="9"/>
                        <a:pt x="33" y="8"/>
                        <a:pt x="32" y="8"/>
                      </a:cubicBezTo>
                      <a:cubicBezTo>
                        <a:pt x="32" y="7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12" name="Freeform 131"/>
                <p:cNvSpPr>
                  <a:spLocks noChangeAspect="1"/>
                </p:cNvSpPr>
                <p:nvPr/>
              </p:nvSpPr>
              <p:spPr bwMode="auto">
                <a:xfrm>
                  <a:off x="1702" y="922"/>
                  <a:ext cx="74" cy="212"/>
                </a:xfrm>
                <a:custGeom>
                  <a:avLst/>
                  <a:gdLst>
                    <a:gd name="T0" fmla="*/ 74 w 37"/>
                    <a:gd name="T1" fmla="*/ 68 h 106"/>
                    <a:gd name="T2" fmla="*/ 74 w 37"/>
                    <a:gd name="T3" fmla="*/ 4 h 106"/>
                    <a:gd name="T4" fmla="*/ 4 w 37"/>
                    <a:gd name="T5" fmla="*/ 56 h 106"/>
                    <a:gd name="T6" fmla="*/ 4 w 37"/>
                    <a:gd name="T7" fmla="*/ 202 h 106"/>
                    <a:gd name="T8" fmla="*/ 0 w 37"/>
                    <a:gd name="T9" fmla="*/ 210 h 106"/>
                    <a:gd name="T10" fmla="*/ 6 w 37"/>
                    <a:gd name="T11" fmla="*/ 210 h 106"/>
                    <a:gd name="T12" fmla="*/ 12 w 37"/>
                    <a:gd name="T13" fmla="*/ 204 h 106"/>
                    <a:gd name="T14" fmla="*/ 12 w 37"/>
                    <a:gd name="T15" fmla="*/ 202 h 106"/>
                    <a:gd name="T16" fmla="*/ 14 w 37"/>
                    <a:gd name="T17" fmla="*/ 202 h 106"/>
                    <a:gd name="T18" fmla="*/ 72 w 37"/>
                    <a:gd name="T19" fmla="*/ 158 h 106"/>
                    <a:gd name="T20" fmla="*/ 74 w 37"/>
                    <a:gd name="T21" fmla="*/ 154 h 106"/>
                    <a:gd name="T22" fmla="*/ 74 w 37"/>
                    <a:gd name="T23" fmla="*/ 68 h 10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7"/>
                    <a:gd name="T37" fmla="*/ 0 h 106"/>
                    <a:gd name="T38" fmla="*/ 37 w 37"/>
                    <a:gd name="T39" fmla="*/ 106 h 10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7" h="106">
                      <a:moveTo>
                        <a:pt x="37" y="34"/>
                      </a:moveTo>
                      <a:cubicBezTo>
                        <a:pt x="37" y="17"/>
                        <a:pt x="37" y="2"/>
                        <a:pt x="37" y="2"/>
                      </a:cubicBezTo>
                      <a:cubicBezTo>
                        <a:pt x="36" y="0"/>
                        <a:pt x="2" y="28"/>
                        <a:pt x="2" y="28"/>
                      </a:cubicBezTo>
                      <a:cubicBezTo>
                        <a:pt x="2" y="101"/>
                        <a:pt x="2" y="101"/>
                        <a:pt x="2" y="101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1" y="106"/>
                        <a:pt x="3" y="105"/>
                      </a:cubicBezTo>
                      <a:cubicBezTo>
                        <a:pt x="3" y="104"/>
                        <a:pt x="4" y="103"/>
                        <a:pt x="6" y="102"/>
                      </a:cubicBezTo>
                      <a:cubicBezTo>
                        <a:pt x="6" y="101"/>
                        <a:pt x="6" y="101"/>
                        <a:pt x="6" y="101"/>
                      </a:cubicBezTo>
                      <a:cubicBezTo>
                        <a:pt x="6" y="100"/>
                        <a:pt x="6" y="101"/>
                        <a:pt x="7" y="101"/>
                      </a:cubicBezTo>
                      <a:cubicBezTo>
                        <a:pt x="17" y="93"/>
                        <a:pt x="35" y="79"/>
                        <a:pt x="36" y="79"/>
                      </a:cubicBezTo>
                      <a:cubicBezTo>
                        <a:pt x="37" y="78"/>
                        <a:pt x="37" y="77"/>
                        <a:pt x="37" y="77"/>
                      </a:cubicBezTo>
                      <a:cubicBezTo>
                        <a:pt x="37" y="77"/>
                        <a:pt x="37" y="56"/>
                        <a:pt x="37" y="3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13" name="Freeform 132"/>
                <p:cNvSpPr>
                  <a:spLocks noChangeAspect="1"/>
                </p:cNvSpPr>
                <p:nvPr/>
              </p:nvSpPr>
              <p:spPr bwMode="auto">
                <a:xfrm>
                  <a:off x="1638" y="912"/>
                  <a:ext cx="136" cy="66"/>
                </a:xfrm>
                <a:custGeom>
                  <a:avLst/>
                  <a:gdLst>
                    <a:gd name="T0" fmla="*/ 136 w 68"/>
                    <a:gd name="T1" fmla="*/ 12 h 33"/>
                    <a:gd name="T2" fmla="*/ 68 w 68"/>
                    <a:gd name="T3" fmla="*/ 66 h 33"/>
                    <a:gd name="T4" fmla="*/ 2 w 68"/>
                    <a:gd name="T5" fmla="*/ 52 h 33"/>
                    <a:gd name="T6" fmla="*/ 0 w 68"/>
                    <a:gd name="T7" fmla="*/ 54 h 33"/>
                    <a:gd name="T8" fmla="*/ 2 w 68"/>
                    <a:gd name="T9" fmla="*/ 50 h 33"/>
                    <a:gd name="T10" fmla="*/ 6 w 68"/>
                    <a:gd name="T11" fmla="*/ 46 h 33"/>
                    <a:gd name="T12" fmla="*/ 10 w 68"/>
                    <a:gd name="T13" fmla="*/ 48 h 33"/>
                    <a:gd name="T14" fmla="*/ 10 w 68"/>
                    <a:gd name="T15" fmla="*/ 44 h 33"/>
                    <a:gd name="T16" fmla="*/ 66 w 68"/>
                    <a:gd name="T17" fmla="*/ 0 h 33"/>
                    <a:gd name="T18" fmla="*/ 70 w 68"/>
                    <a:gd name="T19" fmla="*/ 0 h 33"/>
                    <a:gd name="T20" fmla="*/ 134 w 68"/>
                    <a:gd name="T21" fmla="*/ 10 h 33"/>
                    <a:gd name="T22" fmla="*/ 136 w 68"/>
                    <a:gd name="T23" fmla="*/ 12 h 33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8"/>
                    <a:gd name="T37" fmla="*/ 0 h 33"/>
                    <a:gd name="T38" fmla="*/ 68 w 68"/>
                    <a:gd name="T39" fmla="*/ 33 h 33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8" h="33">
                      <a:moveTo>
                        <a:pt x="68" y="6"/>
                      </a:move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5" y="29"/>
                        <a:pt x="4" y="26"/>
                        <a:pt x="1" y="26"/>
                      </a:cubicBezTo>
                      <a:cubicBezTo>
                        <a:pt x="0" y="26"/>
                        <a:pt x="0" y="27"/>
                        <a:pt x="0" y="27"/>
                      </a:cubicBezTo>
                      <a:cubicBezTo>
                        <a:pt x="0" y="27"/>
                        <a:pt x="0" y="26"/>
                        <a:pt x="1" y="25"/>
                      </a:cubicBezTo>
                      <a:cubicBezTo>
                        <a:pt x="1" y="25"/>
                        <a:pt x="2" y="24"/>
                        <a:pt x="3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5" y="23"/>
                        <a:pt x="5" y="23"/>
                        <a:pt x="5" y="22"/>
                      </a:cubicBezTo>
                      <a:cubicBezTo>
                        <a:pt x="17" y="12"/>
                        <a:pt x="32" y="1"/>
                        <a:pt x="33" y="0"/>
                      </a:cubicBezTo>
                      <a:cubicBezTo>
                        <a:pt x="34" y="0"/>
                        <a:pt x="35" y="0"/>
                        <a:pt x="35" y="0"/>
                      </a:cubicBezTo>
                      <a:cubicBezTo>
                        <a:pt x="35" y="0"/>
                        <a:pt x="66" y="5"/>
                        <a:pt x="67" y="5"/>
                      </a:cubicBezTo>
                      <a:cubicBezTo>
                        <a:pt x="68" y="5"/>
                        <a:pt x="68" y="6"/>
                        <a:pt x="68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14" name="Freeform 133"/>
                <p:cNvSpPr>
                  <a:spLocks noChangeAspect="1"/>
                </p:cNvSpPr>
                <p:nvPr/>
              </p:nvSpPr>
              <p:spPr bwMode="auto">
                <a:xfrm>
                  <a:off x="1704" y="924"/>
                  <a:ext cx="72" cy="56"/>
                </a:xfrm>
                <a:custGeom>
                  <a:avLst/>
                  <a:gdLst>
                    <a:gd name="T0" fmla="*/ 72 w 36"/>
                    <a:gd name="T1" fmla="*/ 2 h 28"/>
                    <a:gd name="T2" fmla="*/ 70 w 36"/>
                    <a:gd name="T3" fmla="*/ 0 h 28"/>
                    <a:gd name="T4" fmla="*/ 0 w 36"/>
                    <a:gd name="T5" fmla="*/ 54 h 28"/>
                    <a:gd name="T6" fmla="*/ 2 w 36"/>
                    <a:gd name="T7" fmla="*/ 56 h 28"/>
                    <a:gd name="T8" fmla="*/ 72 w 36"/>
                    <a:gd name="T9" fmla="*/ 2 h 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"/>
                    <a:gd name="T16" fmla="*/ 0 h 28"/>
                    <a:gd name="T17" fmla="*/ 36 w 36"/>
                    <a:gd name="T18" fmla="*/ 28 h 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" h="28">
                      <a:moveTo>
                        <a:pt x="36" y="1"/>
                      </a:moveTo>
                      <a:cubicBezTo>
                        <a:pt x="36" y="1"/>
                        <a:pt x="36" y="0"/>
                        <a:pt x="35" y="0"/>
                      </a:cubicBezTo>
                      <a:cubicBezTo>
                        <a:pt x="34" y="1"/>
                        <a:pt x="0" y="27"/>
                        <a:pt x="0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15" name="Freeform 134"/>
                <p:cNvSpPr>
                  <a:spLocks noChangeAspect="1"/>
                </p:cNvSpPr>
                <p:nvPr/>
              </p:nvSpPr>
              <p:spPr bwMode="auto">
                <a:xfrm>
                  <a:off x="1638" y="964"/>
                  <a:ext cx="68" cy="170"/>
                </a:xfrm>
                <a:custGeom>
                  <a:avLst/>
                  <a:gdLst>
                    <a:gd name="T0" fmla="*/ 68 w 34"/>
                    <a:gd name="T1" fmla="*/ 16 h 85"/>
                    <a:gd name="T2" fmla="*/ 66 w 34"/>
                    <a:gd name="T3" fmla="*/ 12 h 85"/>
                    <a:gd name="T4" fmla="*/ 2 w 34"/>
                    <a:gd name="T5" fmla="*/ 0 h 85"/>
                    <a:gd name="T6" fmla="*/ 0 w 34"/>
                    <a:gd name="T7" fmla="*/ 2 h 85"/>
                    <a:gd name="T8" fmla="*/ 0 w 34"/>
                    <a:gd name="T9" fmla="*/ 14 h 85"/>
                    <a:gd name="T10" fmla="*/ 2 w 34"/>
                    <a:gd name="T11" fmla="*/ 16 h 85"/>
                    <a:gd name="T12" fmla="*/ 0 w 34"/>
                    <a:gd name="T13" fmla="*/ 16 h 85"/>
                    <a:gd name="T14" fmla="*/ 0 w 34"/>
                    <a:gd name="T15" fmla="*/ 22 h 85"/>
                    <a:gd name="T16" fmla="*/ 0 w 34"/>
                    <a:gd name="T17" fmla="*/ 152 h 85"/>
                    <a:gd name="T18" fmla="*/ 2 w 34"/>
                    <a:gd name="T19" fmla="*/ 158 h 85"/>
                    <a:gd name="T20" fmla="*/ 64 w 34"/>
                    <a:gd name="T21" fmla="*/ 170 h 85"/>
                    <a:gd name="T22" fmla="*/ 68 w 34"/>
                    <a:gd name="T23" fmla="*/ 166 h 85"/>
                    <a:gd name="T24" fmla="*/ 68 w 34"/>
                    <a:gd name="T25" fmla="*/ 16 h 8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34"/>
                    <a:gd name="T40" fmla="*/ 0 h 85"/>
                    <a:gd name="T41" fmla="*/ 34 w 34"/>
                    <a:gd name="T42" fmla="*/ 85 h 85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34" h="85">
                      <a:moveTo>
                        <a:pt x="34" y="8"/>
                      </a:moveTo>
                      <a:cubicBezTo>
                        <a:pt x="34" y="7"/>
                        <a:pt x="34" y="6"/>
                        <a:pt x="33" y="6"/>
                      </a:cubicBezTo>
                      <a:cubicBezTo>
                        <a:pt x="15" y="3"/>
                        <a:pt x="4" y="0"/>
                        <a:pt x="1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4"/>
                        <a:pt x="0" y="7"/>
                      </a:cubicBezTo>
                      <a:cubicBezTo>
                        <a:pt x="0" y="7"/>
                        <a:pt x="0" y="7"/>
                        <a:pt x="1" y="8"/>
                      </a:cubicBezTo>
                      <a:cubicBezTo>
                        <a:pt x="1" y="8"/>
                        <a:pt x="0" y="8"/>
                        <a:pt x="0" y="8"/>
                      </a:cubicBezTo>
                      <a:cubicBezTo>
                        <a:pt x="0" y="9"/>
                        <a:pt x="0" y="10"/>
                        <a:pt x="0" y="11"/>
                      </a:cubicBezTo>
                      <a:cubicBezTo>
                        <a:pt x="0" y="11"/>
                        <a:pt x="0" y="75"/>
                        <a:pt x="0" y="76"/>
                      </a:cubicBezTo>
                      <a:cubicBezTo>
                        <a:pt x="0" y="78"/>
                        <a:pt x="0" y="78"/>
                        <a:pt x="1" y="79"/>
                      </a:cubicBezTo>
                      <a:cubicBezTo>
                        <a:pt x="2" y="79"/>
                        <a:pt x="24" y="83"/>
                        <a:pt x="32" y="85"/>
                      </a:cubicBezTo>
                      <a:cubicBezTo>
                        <a:pt x="34" y="85"/>
                        <a:pt x="34" y="83"/>
                        <a:pt x="34" y="83"/>
                      </a:cubicBezTo>
                      <a:cubicBezTo>
                        <a:pt x="34" y="83"/>
                        <a:pt x="34" y="8"/>
                        <a:pt x="34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16" name="Freeform 135"/>
                <p:cNvSpPr>
                  <a:spLocks noChangeAspect="1"/>
                </p:cNvSpPr>
                <p:nvPr/>
              </p:nvSpPr>
              <p:spPr bwMode="auto">
                <a:xfrm>
                  <a:off x="1660" y="107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6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6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17" name="Freeform 136"/>
                <p:cNvSpPr>
                  <a:spLocks noChangeAspect="1"/>
                </p:cNvSpPr>
                <p:nvPr/>
              </p:nvSpPr>
              <p:spPr bwMode="auto">
                <a:xfrm>
                  <a:off x="1660" y="107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18" name="Freeform 137"/>
                <p:cNvSpPr>
                  <a:spLocks noChangeAspect="1"/>
                </p:cNvSpPr>
                <p:nvPr/>
              </p:nvSpPr>
              <p:spPr bwMode="auto">
                <a:xfrm>
                  <a:off x="1660" y="107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6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6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19" name="Freeform 138"/>
                <p:cNvSpPr>
                  <a:spLocks noChangeAspect="1"/>
                </p:cNvSpPr>
                <p:nvPr/>
              </p:nvSpPr>
              <p:spPr bwMode="auto">
                <a:xfrm>
                  <a:off x="1660" y="1076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20" name="Freeform 139"/>
                <p:cNvSpPr>
                  <a:spLocks noChangeAspect="1"/>
                </p:cNvSpPr>
                <p:nvPr/>
              </p:nvSpPr>
              <p:spPr bwMode="auto">
                <a:xfrm>
                  <a:off x="1660" y="1082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6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6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21" name="Freeform 140"/>
                <p:cNvSpPr>
                  <a:spLocks noChangeAspect="1"/>
                </p:cNvSpPr>
                <p:nvPr/>
              </p:nvSpPr>
              <p:spPr bwMode="auto">
                <a:xfrm>
                  <a:off x="1660" y="1082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22" name="Freeform 141"/>
                <p:cNvSpPr>
                  <a:spLocks noChangeAspect="1"/>
                </p:cNvSpPr>
                <p:nvPr/>
              </p:nvSpPr>
              <p:spPr bwMode="auto">
                <a:xfrm>
                  <a:off x="1660" y="1088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23" name="Freeform 142"/>
                <p:cNvSpPr>
                  <a:spLocks noChangeAspect="1"/>
                </p:cNvSpPr>
                <p:nvPr/>
              </p:nvSpPr>
              <p:spPr bwMode="auto">
                <a:xfrm>
                  <a:off x="1660" y="1088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24" name="Freeform 143"/>
                <p:cNvSpPr>
                  <a:spLocks noChangeAspect="1"/>
                </p:cNvSpPr>
                <p:nvPr/>
              </p:nvSpPr>
              <p:spPr bwMode="auto">
                <a:xfrm>
                  <a:off x="1660" y="1094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25" name="Freeform 144"/>
                <p:cNvSpPr>
                  <a:spLocks noChangeAspect="1"/>
                </p:cNvSpPr>
                <p:nvPr/>
              </p:nvSpPr>
              <p:spPr bwMode="auto">
                <a:xfrm>
                  <a:off x="1660" y="1094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26" name="Freeform 145"/>
                <p:cNvSpPr>
                  <a:spLocks noChangeAspect="1"/>
                </p:cNvSpPr>
                <p:nvPr/>
              </p:nvSpPr>
              <p:spPr bwMode="auto">
                <a:xfrm>
                  <a:off x="1660" y="110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27" name="Freeform 146"/>
                <p:cNvSpPr>
                  <a:spLocks noChangeAspect="1"/>
                </p:cNvSpPr>
                <p:nvPr/>
              </p:nvSpPr>
              <p:spPr bwMode="auto">
                <a:xfrm>
                  <a:off x="1660" y="110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28" name="Freeform 147"/>
                <p:cNvSpPr>
                  <a:spLocks noChangeAspect="1"/>
                </p:cNvSpPr>
                <p:nvPr/>
              </p:nvSpPr>
              <p:spPr bwMode="auto">
                <a:xfrm>
                  <a:off x="1660" y="110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29" name="Freeform 148"/>
                <p:cNvSpPr>
                  <a:spLocks noChangeAspect="1"/>
                </p:cNvSpPr>
                <p:nvPr/>
              </p:nvSpPr>
              <p:spPr bwMode="auto">
                <a:xfrm>
                  <a:off x="1660" y="1106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30" name="Freeform 149"/>
                <p:cNvSpPr>
                  <a:spLocks noChangeAspect="1"/>
                </p:cNvSpPr>
                <p:nvPr/>
              </p:nvSpPr>
              <p:spPr bwMode="auto">
                <a:xfrm>
                  <a:off x="1638" y="980"/>
                  <a:ext cx="76" cy="14"/>
                </a:xfrm>
                <a:custGeom>
                  <a:avLst/>
                  <a:gdLst>
                    <a:gd name="T0" fmla="*/ 68 w 76"/>
                    <a:gd name="T1" fmla="*/ 12 h 14"/>
                    <a:gd name="T2" fmla="*/ 2 w 76"/>
                    <a:gd name="T3" fmla="*/ 0 h 14"/>
                    <a:gd name="T4" fmla="*/ 0 w 76"/>
                    <a:gd name="T5" fmla="*/ 0 h 14"/>
                    <a:gd name="T6" fmla="*/ 70 w 76"/>
                    <a:gd name="T7" fmla="*/ 14 h 14"/>
                    <a:gd name="T8" fmla="*/ 76 w 76"/>
                    <a:gd name="T9" fmla="*/ 10 h 14"/>
                    <a:gd name="T10" fmla="*/ 76 w 76"/>
                    <a:gd name="T11" fmla="*/ 8 h 14"/>
                    <a:gd name="T12" fmla="*/ 68 w 76"/>
                    <a:gd name="T13" fmla="*/ 12 h 1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6"/>
                    <a:gd name="T22" fmla="*/ 0 h 14"/>
                    <a:gd name="T23" fmla="*/ 76 w 76"/>
                    <a:gd name="T24" fmla="*/ 14 h 1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6" h="14">
                      <a:moveTo>
                        <a:pt x="68" y="1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70" y="14"/>
                      </a:lnTo>
                      <a:lnTo>
                        <a:pt x="76" y="10"/>
                      </a:lnTo>
                      <a:lnTo>
                        <a:pt x="76" y="8"/>
                      </a:lnTo>
                      <a:lnTo>
                        <a:pt x="68" y="1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31" name="Freeform 150"/>
                <p:cNvSpPr>
                  <a:spLocks noChangeAspect="1"/>
                </p:cNvSpPr>
                <p:nvPr/>
              </p:nvSpPr>
              <p:spPr bwMode="auto">
                <a:xfrm>
                  <a:off x="1650" y="988"/>
                  <a:ext cx="44" cy="12"/>
                </a:xfrm>
                <a:custGeom>
                  <a:avLst/>
                  <a:gdLst>
                    <a:gd name="T0" fmla="*/ 44 w 44"/>
                    <a:gd name="T1" fmla="*/ 8 h 12"/>
                    <a:gd name="T2" fmla="*/ 0 w 44"/>
                    <a:gd name="T3" fmla="*/ 0 h 12"/>
                    <a:gd name="T4" fmla="*/ 0 w 44"/>
                    <a:gd name="T5" fmla="*/ 4 h 12"/>
                    <a:gd name="T6" fmla="*/ 44 w 44"/>
                    <a:gd name="T7" fmla="*/ 12 h 12"/>
                    <a:gd name="T8" fmla="*/ 44 w 44"/>
                    <a:gd name="T9" fmla="*/ 8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4"/>
                    <a:gd name="T16" fmla="*/ 0 h 12"/>
                    <a:gd name="T17" fmla="*/ 44 w 44"/>
                    <a:gd name="T18" fmla="*/ 12 h 1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4" h="12">
                      <a:moveTo>
                        <a:pt x="44" y="8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44" y="12"/>
                      </a:lnTo>
                      <a:lnTo>
                        <a:pt x="44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32" name="Freeform 151"/>
                <p:cNvSpPr>
                  <a:spLocks noChangeAspect="1"/>
                </p:cNvSpPr>
                <p:nvPr/>
              </p:nvSpPr>
              <p:spPr bwMode="auto">
                <a:xfrm>
                  <a:off x="1650" y="988"/>
                  <a:ext cx="4" cy="4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0 h 4"/>
                    <a:gd name="T4" fmla="*/ 0 w 4"/>
                    <a:gd name="T5" fmla="*/ 0 h 4"/>
                    <a:gd name="T6" fmla="*/ 0 w 4"/>
                    <a:gd name="T7" fmla="*/ 4 h 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"/>
                    <a:gd name="T13" fmla="*/ 0 h 4"/>
                    <a:gd name="T14" fmla="*/ 4 w 4"/>
                    <a:gd name="T15" fmla="*/ 4 h 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" h="4">
                      <a:moveTo>
                        <a:pt x="0" y="4"/>
                      </a:move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33" name="Freeform 152"/>
                <p:cNvSpPr>
                  <a:spLocks noChangeAspect="1"/>
                </p:cNvSpPr>
                <p:nvPr/>
              </p:nvSpPr>
              <p:spPr bwMode="auto">
                <a:xfrm>
                  <a:off x="1648" y="956"/>
                  <a:ext cx="68" cy="168"/>
                </a:xfrm>
                <a:custGeom>
                  <a:avLst/>
                  <a:gdLst>
                    <a:gd name="T0" fmla="*/ 0 w 34"/>
                    <a:gd name="T1" fmla="*/ 0 h 84"/>
                    <a:gd name="T2" fmla="*/ 66 w 34"/>
                    <a:gd name="T3" fmla="*/ 14 h 84"/>
                    <a:gd name="T4" fmla="*/ 68 w 34"/>
                    <a:gd name="T5" fmla="*/ 16 h 84"/>
                    <a:gd name="T6" fmla="*/ 68 w 34"/>
                    <a:gd name="T7" fmla="*/ 168 h 84"/>
                    <a:gd name="T8" fmla="*/ 66 w 34"/>
                    <a:gd name="T9" fmla="*/ 168 h 84"/>
                    <a:gd name="T10" fmla="*/ 66 w 34"/>
                    <a:gd name="T11" fmla="*/ 18 h 84"/>
                    <a:gd name="T12" fmla="*/ 64 w 34"/>
                    <a:gd name="T13" fmla="*/ 16 h 84"/>
                    <a:gd name="T14" fmla="*/ 0 w 34"/>
                    <a:gd name="T15" fmla="*/ 4 h 84"/>
                    <a:gd name="T16" fmla="*/ 0 w 34"/>
                    <a:gd name="T17" fmla="*/ 0 h 8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34"/>
                    <a:gd name="T28" fmla="*/ 0 h 84"/>
                    <a:gd name="T29" fmla="*/ 34 w 34"/>
                    <a:gd name="T30" fmla="*/ 84 h 8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34" h="84">
                      <a:moveTo>
                        <a:pt x="0" y="0"/>
                      </a:moveTo>
                      <a:cubicBezTo>
                        <a:pt x="33" y="7"/>
                        <a:pt x="33" y="7"/>
                        <a:pt x="33" y="7"/>
                      </a:cubicBezTo>
                      <a:cubicBezTo>
                        <a:pt x="33" y="7"/>
                        <a:pt x="34" y="7"/>
                        <a:pt x="34" y="8"/>
                      </a:cubicBezTo>
                      <a:cubicBezTo>
                        <a:pt x="34" y="16"/>
                        <a:pt x="34" y="84"/>
                        <a:pt x="34" y="84"/>
                      </a:cubicBezTo>
                      <a:cubicBezTo>
                        <a:pt x="33" y="84"/>
                        <a:pt x="33" y="84"/>
                        <a:pt x="33" y="84"/>
                      </a:cubicBezTo>
                      <a:cubicBezTo>
                        <a:pt x="33" y="84"/>
                        <a:pt x="33" y="9"/>
                        <a:pt x="33" y="9"/>
                      </a:cubicBezTo>
                      <a:cubicBezTo>
                        <a:pt x="33" y="9"/>
                        <a:pt x="33" y="8"/>
                        <a:pt x="32" y="8"/>
                      </a:cubicBezTo>
                      <a:cubicBezTo>
                        <a:pt x="31" y="8"/>
                        <a:pt x="0" y="2"/>
                        <a:pt x="0" y="2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34" name="Oval 153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52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35" name="Oval 154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4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36" name="Oval 155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4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37" name="Oval 156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3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38" name="Oval 157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3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39" name="Oval 158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3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40" name="Oval 159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2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41" name="Oval 160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2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42" name="Oval 161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1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43" name="Oval 162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1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44" name="Oval 163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0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45" name="Oval 164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0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46" name="Oval 165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9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47" name="Oval 166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9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48" name="Oval 167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9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49" name="Oval 168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8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50" name="Oval 169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76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51" name="Oval 170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7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52" name="Freeform 171"/>
                <p:cNvSpPr>
                  <a:spLocks noChangeAspect="1"/>
                </p:cNvSpPr>
                <p:nvPr/>
              </p:nvSpPr>
              <p:spPr bwMode="auto">
                <a:xfrm>
                  <a:off x="1203" y="990"/>
                  <a:ext cx="44" cy="22"/>
                </a:xfrm>
                <a:custGeom>
                  <a:avLst/>
                  <a:gdLst>
                    <a:gd name="T0" fmla="*/ 44 w 22"/>
                    <a:gd name="T1" fmla="*/ 22 h 11"/>
                    <a:gd name="T2" fmla="*/ 18 w 22"/>
                    <a:gd name="T3" fmla="*/ 18 h 11"/>
                    <a:gd name="T4" fmla="*/ 4 w 22"/>
                    <a:gd name="T5" fmla="*/ 0 h 11"/>
                    <a:gd name="T6" fmla="*/ 18 w 22"/>
                    <a:gd name="T7" fmla="*/ 16 h 11"/>
                    <a:gd name="T8" fmla="*/ 44 w 22"/>
                    <a:gd name="T9" fmla="*/ 22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11"/>
                    <a:gd name="T17" fmla="*/ 22 w 22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11">
                      <a:moveTo>
                        <a:pt x="22" y="11"/>
                      </a:moveTo>
                      <a:cubicBezTo>
                        <a:pt x="17" y="11"/>
                        <a:pt x="13" y="11"/>
                        <a:pt x="9" y="9"/>
                      </a:cubicBezTo>
                      <a:cubicBezTo>
                        <a:pt x="5" y="8"/>
                        <a:pt x="0" y="4"/>
                        <a:pt x="2" y="0"/>
                      </a:cubicBezTo>
                      <a:cubicBezTo>
                        <a:pt x="2" y="4"/>
                        <a:pt x="6" y="7"/>
                        <a:pt x="9" y="8"/>
                      </a:cubicBezTo>
                      <a:cubicBezTo>
                        <a:pt x="13" y="10"/>
                        <a:pt x="17" y="11"/>
                        <a:pt x="22" y="1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53" name="Freeform 172"/>
                <p:cNvSpPr>
                  <a:spLocks noChangeAspect="1"/>
                </p:cNvSpPr>
                <p:nvPr/>
              </p:nvSpPr>
              <p:spPr bwMode="auto">
                <a:xfrm>
                  <a:off x="1235" y="978"/>
                  <a:ext cx="48" cy="28"/>
                </a:xfrm>
                <a:custGeom>
                  <a:avLst/>
                  <a:gdLst>
                    <a:gd name="T0" fmla="*/ 4 w 24"/>
                    <a:gd name="T1" fmla="*/ 0 h 14"/>
                    <a:gd name="T2" fmla="*/ 40 w 24"/>
                    <a:gd name="T3" fmla="*/ 8 h 14"/>
                    <a:gd name="T4" fmla="*/ 38 w 24"/>
                    <a:gd name="T5" fmla="*/ 28 h 14"/>
                    <a:gd name="T6" fmla="*/ 32 w 24"/>
                    <a:gd name="T7" fmla="*/ 8 h 14"/>
                    <a:gd name="T8" fmla="*/ 0 w 24"/>
                    <a:gd name="T9" fmla="*/ 0 h 14"/>
                    <a:gd name="T10" fmla="*/ 4 w 24"/>
                    <a:gd name="T11" fmla="*/ 0 h 1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14"/>
                    <a:gd name="T20" fmla="*/ 24 w 24"/>
                    <a:gd name="T21" fmla="*/ 14 h 1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14">
                      <a:moveTo>
                        <a:pt x="2" y="0"/>
                      </a:moveTo>
                      <a:cubicBezTo>
                        <a:pt x="8" y="0"/>
                        <a:pt x="15" y="1"/>
                        <a:pt x="20" y="4"/>
                      </a:cubicBezTo>
                      <a:cubicBezTo>
                        <a:pt x="24" y="7"/>
                        <a:pt x="23" y="11"/>
                        <a:pt x="19" y="14"/>
                      </a:cubicBezTo>
                      <a:cubicBezTo>
                        <a:pt x="23" y="10"/>
                        <a:pt x="20" y="6"/>
                        <a:pt x="16" y="4"/>
                      </a:cubicBezTo>
                      <a:cubicBezTo>
                        <a:pt x="11" y="1"/>
                        <a:pt x="6" y="0"/>
                        <a:pt x="0" y="0"/>
                      </a:cubicBezTo>
                      <a:cubicBezTo>
                        <a:pt x="1" y="0"/>
                        <a:pt x="1" y="0"/>
                        <a:pt x="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54" name="Oval 173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10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55" name="Oval 174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10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56" name="Oval 175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10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57" name="Oval 176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9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58" name="Oval 177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9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59" name="Oval 178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8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60" name="Oval 179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8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61" name="Oval 180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7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62" name="Oval 181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7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63" name="Oval 182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6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64" name="Oval 183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6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65" name="Oval 184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5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66" name="Oval 185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5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67" name="Oval 186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46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68" name="Oval 187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44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69" name="Oval 188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3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70" name="Oval 189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32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71" name="Oval 190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3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72" name="Freeform 191"/>
                <p:cNvSpPr>
                  <a:spLocks noChangeAspect="1"/>
                </p:cNvSpPr>
                <p:nvPr/>
              </p:nvSpPr>
              <p:spPr bwMode="auto">
                <a:xfrm>
                  <a:off x="1233" y="1046"/>
                  <a:ext cx="42" cy="22"/>
                </a:xfrm>
                <a:custGeom>
                  <a:avLst/>
                  <a:gdLst>
                    <a:gd name="T0" fmla="*/ 42 w 21"/>
                    <a:gd name="T1" fmla="*/ 22 h 11"/>
                    <a:gd name="T2" fmla="*/ 16 w 21"/>
                    <a:gd name="T3" fmla="*/ 18 h 11"/>
                    <a:gd name="T4" fmla="*/ 4 w 21"/>
                    <a:gd name="T5" fmla="*/ 0 h 11"/>
                    <a:gd name="T6" fmla="*/ 18 w 21"/>
                    <a:gd name="T7" fmla="*/ 16 h 11"/>
                    <a:gd name="T8" fmla="*/ 42 w 21"/>
                    <a:gd name="T9" fmla="*/ 22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"/>
                    <a:gd name="T16" fmla="*/ 0 h 11"/>
                    <a:gd name="T17" fmla="*/ 21 w 21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" h="11">
                      <a:moveTo>
                        <a:pt x="21" y="11"/>
                      </a:moveTo>
                      <a:cubicBezTo>
                        <a:pt x="17" y="11"/>
                        <a:pt x="12" y="11"/>
                        <a:pt x="8" y="9"/>
                      </a:cubicBezTo>
                      <a:cubicBezTo>
                        <a:pt x="5" y="8"/>
                        <a:pt x="0" y="4"/>
                        <a:pt x="2" y="0"/>
                      </a:cubicBezTo>
                      <a:cubicBezTo>
                        <a:pt x="2" y="4"/>
                        <a:pt x="6" y="7"/>
                        <a:pt x="9" y="8"/>
                      </a:cubicBezTo>
                      <a:cubicBezTo>
                        <a:pt x="13" y="10"/>
                        <a:pt x="17" y="11"/>
                        <a:pt x="21" y="1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73" name="Freeform 192"/>
                <p:cNvSpPr>
                  <a:spLocks noChangeAspect="1"/>
                </p:cNvSpPr>
                <p:nvPr/>
              </p:nvSpPr>
              <p:spPr bwMode="auto">
                <a:xfrm>
                  <a:off x="1265" y="1032"/>
                  <a:ext cx="46" cy="30"/>
                </a:xfrm>
                <a:custGeom>
                  <a:avLst/>
                  <a:gdLst>
                    <a:gd name="T0" fmla="*/ 2 w 23"/>
                    <a:gd name="T1" fmla="*/ 2 h 15"/>
                    <a:gd name="T2" fmla="*/ 38 w 23"/>
                    <a:gd name="T3" fmla="*/ 10 h 15"/>
                    <a:gd name="T4" fmla="*/ 38 w 23"/>
                    <a:gd name="T5" fmla="*/ 30 h 15"/>
                    <a:gd name="T6" fmla="*/ 32 w 23"/>
                    <a:gd name="T7" fmla="*/ 10 h 15"/>
                    <a:gd name="T8" fmla="*/ 0 w 23"/>
                    <a:gd name="T9" fmla="*/ 2 h 15"/>
                    <a:gd name="T10" fmla="*/ 2 w 23"/>
                    <a:gd name="T11" fmla="*/ 2 h 1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15"/>
                    <a:gd name="T20" fmla="*/ 23 w 23"/>
                    <a:gd name="T21" fmla="*/ 15 h 1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15">
                      <a:moveTo>
                        <a:pt x="1" y="1"/>
                      </a:moveTo>
                      <a:cubicBezTo>
                        <a:pt x="7" y="1"/>
                        <a:pt x="15" y="2"/>
                        <a:pt x="19" y="5"/>
                      </a:cubicBezTo>
                      <a:cubicBezTo>
                        <a:pt x="23" y="8"/>
                        <a:pt x="23" y="12"/>
                        <a:pt x="19" y="15"/>
                      </a:cubicBezTo>
                      <a:cubicBezTo>
                        <a:pt x="22" y="11"/>
                        <a:pt x="19" y="7"/>
                        <a:pt x="16" y="5"/>
                      </a:cubicBezTo>
                      <a:cubicBezTo>
                        <a:pt x="11" y="2"/>
                        <a:pt x="5" y="1"/>
                        <a:pt x="0" y="1"/>
                      </a:cubicBezTo>
                      <a:cubicBezTo>
                        <a:pt x="0" y="0"/>
                        <a:pt x="1" y="1"/>
                        <a:pt x="1" y="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74" name="Oval 193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8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75" name="Oval 194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7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76" name="Oval 195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76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77" name="Oval 196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6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78" name="Oval 197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6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79" name="Oval 198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62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80" name="Oval 199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54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81" name="Oval 200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5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82" name="Oval 201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4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83" name="Oval 202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4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84" name="Oval 203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3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85" name="Oval 204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3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86" name="Oval 205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2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87" name="Oval 206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2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88" name="Oval 207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2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89" name="Oval 208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1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90" name="Oval 209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0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91" name="Oval 210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0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92" name="Freeform 211"/>
                <p:cNvSpPr>
                  <a:spLocks noChangeAspect="1"/>
                </p:cNvSpPr>
                <p:nvPr/>
              </p:nvSpPr>
              <p:spPr bwMode="auto">
                <a:xfrm>
                  <a:off x="1139" y="1020"/>
                  <a:ext cx="44" cy="24"/>
                </a:xfrm>
                <a:custGeom>
                  <a:avLst/>
                  <a:gdLst>
                    <a:gd name="T0" fmla="*/ 44 w 22"/>
                    <a:gd name="T1" fmla="*/ 22 h 12"/>
                    <a:gd name="T2" fmla="*/ 18 w 22"/>
                    <a:gd name="T3" fmla="*/ 18 h 12"/>
                    <a:gd name="T4" fmla="*/ 6 w 22"/>
                    <a:gd name="T5" fmla="*/ 0 h 12"/>
                    <a:gd name="T6" fmla="*/ 20 w 22"/>
                    <a:gd name="T7" fmla="*/ 16 h 12"/>
                    <a:gd name="T8" fmla="*/ 44 w 22"/>
                    <a:gd name="T9" fmla="*/ 22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12"/>
                    <a:gd name="T17" fmla="*/ 22 w 22"/>
                    <a:gd name="T18" fmla="*/ 12 h 1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12">
                      <a:moveTo>
                        <a:pt x="22" y="11"/>
                      </a:moveTo>
                      <a:cubicBezTo>
                        <a:pt x="17" y="12"/>
                        <a:pt x="13" y="11"/>
                        <a:pt x="9" y="9"/>
                      </a:cubicBezTo>
                      <a:cubicBezTo>
                        <a:pt x="6" y="8"/>
                        <a:pt x="0" y="4"/>
                        <a:pt x="3" y="0"/>
                      </a:cubicBezTo>
                      <a:cubicBezTo>
                        <a:pt x="2" y="4"/>
                        <a:pt x="6" y="7"/>
                        <a:pt x="10" y="8"/>
                      </a:cubicBezTo>
                      <a:cubicBezTo>
                        <a:pt x="13" y="10"/>
                        <a:pt x="18" y="11"/>
                        <a:pt x="22" y="1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93" name="Freeform 212"/>
                <p:cNvSpPr>
                  <a:spLocks noChangeAspect="1"/>
                </p:cNvSpPr>
                <p:nvPr/>
              </p:nvSpPr>
              <p:spPr bwMode="auto">
                <a:xfrm>
                  <a:off x="1171" y="1008"/>
                  <a:ext cx="48" cy="28"/>
                </a:xfrm>
                <a:custGeom>
                  <a:avLst/>
                  <a:gdLst>
                    <a:gd name="T0" fmla="*/ 4 w 24"/>
                    <a:gd name="T1" fmla="*/ 0 h 14"/>
                    <a:gd name="T2" fmla="*/ 40 w 24"/>
                    <a:gd name="T3" fmla="*/ 10 h 14"/>
                    <a:gd name="T4" fmla="*/ 38 w 24"/>
                    <a:gd name="T5" fmla="*/ 28 h 14"/>
                    <a:gd name="T6" fmla="*/ 32 w 24"/>
                    <a:gd name="T7" fmla="*/ 8 h 14"/>
                    <a:gd name="T8" fmla="*/ 0 w 24"/>
                    <a:gd name="T9" fmla="*/ 0 h 14"/>
                    <a:gd name="T10" fmla="*/ 4 w 24"/>
                    <a:gd name="T11" fmla="*/ 0 h 1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14"/>
                    <a:gd name="T20" fmla="*/ 24 w 24"/>
                    <a:gd name="T21" fmla="*/ 14 h 1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14">
                      <a:moveTo>
                        <a:pt x="2" y="0"/>
                      </a:moveTo>
                      <a:cubicBezTo>
                        <a:pt x="8" y="0"/>
                        <a:pt x="15" y="1"/>
                        <a:pt x="20" y="5"/>
                      </a:cubicBezTo>
                      <a:cubicBezTo>
                        <a:pt x="24" y="7"/>
                        <a:pt x="24" y="12"/>
                        <a:pt x="19" y="14"/>
                      </a:cubicBezTo>
                      <a:cubicBezTo>
                        <a:pt x="23" y="11"/>
                        <a:pt x="20" y="6"/>
                        <a:pt x="16" y="4"/>
                      </a:cubicBezTo>
                      <a:cubicBezTo>
                        <a:pt x="11" y="2"/>
                        <a:pt x="6" y="0"/>
                        <a:pt x="0" y="0"/>
                      </a:cubicBezTo>
                      <a:cubicBezTo>
                        <a:pt x="1" y="0"/>
                        <a:pt x="1" y="0"/>
                        <a:pt x="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</p:grpSp>
        </p:grpSp>
        <p:grpSp>
          <p:nvGrpSpPr>
            <p:cNvPr id="23" name="组合 317"/>
            <p:cNvGrpSpPr/>
            <p:nvPr/>
          </p:nvGrpSpPr>
          <p:grpSpPr>
            <a:xfrm>
              <a:off x="3326901" y="2611514"/>
              <a:ext cx="2478665" cy="979411"/>
              <a:chOff x="1727397" y="839864"/>
              <a:chExt cx="2407562" cy="979411"/>
            </a:xfrm>
            <a:grpFill/>
          </p:grpSpPr>
          <p:sp>
            <p:nvSpPr>
              <p:cNvPr id="24" name="Text Box 66"/>
              <p:cNvSpPr txBox="1">
                <a:spLocks noChangeArrowheads="1"/>
              </p:cNvSpPr>
              <p:nvPr/>
            </p:nvSpPr>
            <p:spPr bwMode="auto">
              <a:xfrm>
                <a:off x="1727397" y="839864"/>
                <a:ext cx="2407562" cy="406136"/>
              </a:xfrm>
              <a:prstGeom prst="rect">
                <a:avLst/>
              </a:prstGeom>
              <a:grpFill/>
              <a:ln w="9525" algn="ctr">
                <a:noFill/>
                <a:miter lim="800000"/>
                <a:headEnd/>
                <a:tailEnd/>
              </a:ln>
            </p:spPr>
            <p:txBody>
              <a:bodyPr wrap="square" lIns="62576" tIns="31288" rIns="62576" bIns="31288">
                <a:spAutoFit/>
              </a:bodyPr>
              <a:lstStyle/>
              <a:p>
                <a:pPr defTabSz="601181" eaLnBrk="0" hangingPunct="0">
                  <a:spcBef>
                    <a:spcPct val="50000"/>
                  </a:spcBef>
                </a:pPr>
                <a:r>
                  <a:rPr lang="ru-RU" altLang="zh-CN" sz="900" b="1" dirty="0">
                    <a:latin typeface="Arial" charset="0"/>
                  </a:rPr>
                  <a:t>Почтовый сервер</a:t>
                </a:r>
                <a:endParaRPr lang="en-US" altLang="zh-CN" sz="900" b="1" dirty="0">
                  <a:latin typeface="Arial" charset="0"/>
                </a:endParaRPr>
              </a:p>
            </p:txBody>
          </p:sp>
          <p:grpSp>
            <p:nvGrpSpPr>
              <p:cNvPr id="25" name="Group 79"/>
              <p:cNvGrpSpPr>
                <a:grpSpLocks noChangeAspect="1"/>
              </p:cNvGrpSpPr>
              <p:nvPr/>
            </p:nvGrpSpPr>
            <p:grpSpPr bwMode="auto">
              <a:xfrm>
                <a:off x="2476500" y="1422400"/>
                <a:ext cx="762000" cy="396875"/>
                <a:chOff x="1123" y="872"/>
                <a:chExt cx="679" cy="353"/>
              </a:xfrm>
              <a:grpFill/>
            </p:grpSpPr>
            <p:sp>
              <p:nvSpPr>
                <p:cNvPr id="26" name="Oval 80"/>
                <p:cNvSpPr>
                  <a:spLocks noChangeAspect="1" noChangeArrowheads="1"/>
                </p:cNvSpPr>
                <p:nvPr/>
              </p:nvSpPr>
              <p:spPr bwMode="auto">
                <a:xfrm>
                  <a:off x="1123" y="908"/>
                  <a:ext cx="679" cy="294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27" name="Freeform 81"/>
                <p:cNvSpPr>
                  <a:spLocks noChangeAspect="1"/>
                </p:cNvSpPr>
                <p:nvPr/>
              </p:nvSpPr>
              <p:spPr bwMode="auto">
                <a:xfrm>
                  <a:off x="1127" y="1062"/>
                  <a:ext cx="673" cy="163"/>
                </a:xfrm>
                <a:custGeom>
                  <a:avLst/>
                  <a:gdLst>
                    <a:gd name="T0" fmla="*/ 334 w 336"/>
                    <a:gd name="T1" fmla="*/ 145 h 81"/>
                    <a:gd name="T2" fmla="*/ 0 w 336"/>
                    <a:gd name="T3" fmla="*/ 12 h 81"/>
                    <a:gd name="T4" fmla="*/ 337 w 336"/>
                    <a:gd name="T5" fmla="*/ 163 h 81"/>
                    <a:gd name="T6" fmla="*/ 673 w 336"/>
                    <a:gd name="T7" fmla="*/ 2 h 81"/>
                    <a:gd name="T8" fmla="*/ 673 w 336"/>
                    <a:gd name="T9" fmla="*/ 0 h 81"/>
                    <a:gd name="T10" fmla="*/ 334 w 336"/>
                    <a:gd name="T11" fmla="*/ 145 h 8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36"/>
                    <a:gd name="T19" fmla="*/ 0 h 81"/>
                    <a:gd name="T20" fmla="*/ 336 w 336"/>
                    <a:gd name="T21" fmla="*/ 81 h 8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36" h="81">
                      <a:moveTo>
                        <a:pt x="167" y="72"/>
                      </a:moveTo>
                      <a:cubicBezTo>
                        <a:pt x="84" y="72"/>
                        <a:pt x="15" y="44"/>
                        <a:pt x="0" y="6"/>
                      </a:cubicBezTo>
                      <a:cubicBezTo>
                        <a:pt x="6" y="48"/>
                        <a:pt x="79" y="81"/>
                        <a:pt x="168" y="81"/>
                      </a:cubicBezTo>
                      <a:cubicBezTo>
                        <a:pt x="261" y="81"/>
                        <a:pt x="336" y="45"/>
                        <a:pt x="336" y="1"/>
                      </a:cubicBezTo>
                      <a:cubicBezTo>
                        <a:pt x="336" y="0"/>
                        <a:pt x="336" y="0"/>
                        <a:pt x="336" y="0"/>
                      </a:cubicBezTo>
                      <a:cubicBezTo>
                        <a:pt x="328" y="40"/>
                        <a:pt x="255" y="72"/>
                        <a:pt x="167" y="7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8" name="Freeform 82"/>
                <p:cNvSpPr>
                  <a:spLocks noChangeAspect="1"/>
                </p:cNvSpPr>
                <p:nvPr/>
              </p:nvSpPr>
              <p:spPr bwMode="auto">
                <a:xfrm>
                  <a:off x="1391" y="884"/>
                  <a:ext cx="144" cy="148"/>
                </a:xfrm>
                <a:custGeom>
                  <a:avLst/>
                  <a:gdLst>
                    <a:gd name="T0" fmla="*/ 2 w 72"/>
                    <a:gd name="T1" fmla="*/ 8 h 74"/>
                    <a:gd name="T2" fmla="*/ 14 w 72"/>
                    <a:gd name="T3" fmla="*/ 0 h 74"/>
                    <a:gd name="T4" fmla="*/ 140 w 72"/>
                    <a:gd name="T5" fmla="*/ 8 h 74"/>
                    <a:gd name="T6" fmla="*/ 142 w 72"/>
                    <a:gd name="T7" fmla="*/ 12 h 74"/>
                    <a:gd name="T8" fmla="*/ 144 w 72"/>
                    <a:gd name="T9" fmla="*/ 120 h 74"/>
                    <a:gd name="T10" fmla="*/ 142 w 72"/>
                    <a:gd name="T11" fmla="*/ 124 h 74"/>
                    <a:gd name="T12" fmla="*/ 118 w 72"/>
                    <a:gd name="T13" fmla="*/ 146 h 74"/>
                    <a:gd name="T14" fmla="*/ 114 w 72"/>
                    <a:gd name="T15" fmla="*/ 148 h 74"/>
                    <a:gd name="T16" fmla="*/ 0 w 72"/>
                    <a:gd name="T17" fmla="*/ 112 h 74"/>
                    <a:gd name="T18" fmla="*/ 2 w 72"/>
                    <a:gd name="T19" fmla="*/ 8 h 7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72"/>
                    <a:gd name="T31" fmla="*/ 0 h 74"/>
                    <a:gd name="T32" fmla="*/ 72 w 72"/>
                    <a:gd name="T33" fmla="*/ 74 h 7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72" h="74">
                      <a:moveTo>
                        <a:pt x="1" y="4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0" y="4"/>
                        <a:pt x="70" y="4"/>
                        <a:pt x="70" y="4"/>
                      </a:cubicBezTo>
                      <a:cubicBezTo>
                        <a:pt x="70" y="4"/>
                        <a:pt x="71" y="5"/>
                        <a:pt x="71" y="6"/>
                      </a:cubicBezTo>
                      <a:cubicBezTo>
                        <a:pt x="71" y="7"/>
                        <a:pt x="72" y="51"/>
                        <a:pt x="72" y="60"/>
                      </a:cubicBezTo>
                      <a:cubicBezTo>
                        <a:pt x="72" y="61"/>
                        <a:pt x="71" y="62"/>
                        <a:pt x="71" y="62"/>
                      </a:cubicBezTo>
                      <a:cubicBezTo>
                        <a:pt x="71" y="62"/>
                        <a:pt x="61" y="72"/>
                        <a:pt x="59" y="73"/>
                      </a:cubicBezTo>
                      <a:cubicBezTo>
                        <a:pt x="58" y="74"/>
                        <a:pt x="57" y="74"/>
                        <a:pt x="57" y="74"/>
                      </a:cubicBezTo>
                      <a:cubicBezTo>
                        <a:pt x="0" y="56"/>
                        <a:pt x="0" y="56"/>
                        <a:pt x="0" y="56"/>
                      </a:cubicBezTo>
                      <a:lnTo>
                        <a:pt x="1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29" name="Freeform 83"/>
                <p:cNvSpPr>
                  <a:spLocks noChangeAspect="1"/>
                </p:cNvSpPr>
                <p:nvPr/>
              </p:nvSpPr>
              <p:spPr bwMode="auto">
                <a:xfrm>
                  <a:off x="1355" y="872"/>
                  <a:ext cx="176" cy="148"/>
                </a:xfrm>
                <a:custGeom>
                  <a:avLst/>
                  <a:gdLst>
                    <a:gd name="T0" fmla="*/ 28 w 88"/>
                    <a:gd name="T1" fmla="*/ 0 h 74"/>
                    <a:gd name="T2" fmla="*/ 34 w 88"/>
                    <a:gd name="T3" fmla="*/ 0 h 74"/>
                    <a:gd name="T4" fmla="*/ 174 w 88"/>
                    <a:gd name="T5" fmla="*/ 20 h 74"/>
                    <a:gd name="T6" fmla="*/ 176 w 88"/>
                    <a:gd name="T7" fmla="*/ 22 h 74"/>
                    <a:gd name="T8" fmla="*/ 150 w 88"/>
                    <a:gd name="T9" fmla="*/ 36 h 74"/>
                    <a:gd name="T10" fmla="*/ 108 w 88"/>
                    <a:gd name="T11" fmla="*/ 118 h 74"/>
                    <a:gd name="T12" fmla="*/ 124 w 88"/>
                    <a:gd name="T13" fmla="*/ 148 h 74"/>
                    <a:gd name="T14" fmla="*/ 36 w 88"/>
                    <a:gd name="T15" fmla="*/ 124 h 74"/>
                    <a:gd name="T16" fmla="*/ 0 w 88"/>
                    <a:gd name="T17" fmla="*/ 10 h 74"/>
                    <a:gd name="T18" fmla="*/ 28 w 88"/>
                    <a:gd name="T19" fmla="*/ 0 h 7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88"/>
                    <a:gd name="T31" fmla="*/ 0 h 74"/>
                    <a:gd name="T32" fmla="*/ 88 w 88"/>
                    <a:gd name="T33" fmla="*/ 74 h 7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88" h="74">
                      <a:moveTo>
                        <a:pt x="14" y="0"/>
                      </a:moveTo>
                      <a:cubicBezTo>
                        <a:pt x="15" y="0"/>
                        <a:pt x="17" y="0"/>
                        <a:pt x="17" y="0"/>
                      </a:cubicBezTo>
                      <a:cubicBezTo>
                        <a:pt x="17" y="0"/>
                        <a:pt x="86" y="10"/>
                        <a:pt x="87" y="10"/>
                      </a:cubicBezTo>
                      <a:cubicBezTo>
                        <a:pt x="88" y="10"/>
                        <a:pt x="88" y="11"/>
                        <a:pt x="88" y="11"/>
                      </a:cubicBezTo>
                      <a:cubicBezTo>
                        <a:pt x="75" y="18"/>
                        <a:pt x="75" y="18"/>
                        <a:pt x="75" y="18"/>
                      </a:cubicBezTo>
                      <a:cubicBezTo>
                        <a:pt x="75" y="18"/>
                        <a:pt x="54" y="57"/>
                        <a:pt x="54" y="59"/>
                      </a:cubicBezTo>
                      <a:cubicBezTo>
                        <a:pt x="54" y="60"/>
                        <a:pt x="58" y="68"/>
                        <a:pt x="62" y="74"/>
                      </a:cubicBezTo>
                      <a:cubicBezTo>
                        <a:pt x="18" y="62"/>
                        <a:pt x="18" y="62"/>
                        <a:pt x="18" y="62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12" y="1"/>
                        <a:pt x="1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0" name="Freeform 84"/>
                <p:cNvSpPr>
                  <a:spLocks noChangeAspect="1"/>
                </p:cNvSpPr>
                <p:nvPr/>
              </p:nvSpPr>
              <p:spPr bwMode="auto">
                <a:xfrm>
                  <a:off x="1503" y="892"/>
                  <a:ext cx="30" cy="18"/>
                </a:xfrm>
                <a:custGeom>
                  <a:avLst/>
                  <a:gdLst>
                    <a:gd name="T0" fmla="*/ 28 w 15"/>
                    <a:gd name="T1" fmla="*/ 0 h 9"/>
                    <a:gd name="T2" fmla="*/ 30 w 15"/>
                    <a:gd name="T3" fmla="*/ 4 h 9"/>
                    <a:gd name="T4" fmla="*/ 2 w 15"/>
                    <a:gd name="T5" fmla="*/ 18 h 9"/>
                    <a:gd name="T6" fmla="*/ 0 w 15"/>
                    <a:gd name="T7" fmla="*/ 16 h 9"/>
                    <a:gd name="T8" fmla="*/ 28 w 15"/>
                    <a:gd name="T9" fmla="*/ 0 h 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5"/>
                    <a:gd name="T16" fmla="*/ 0 h 9"/>
                    <a:gd name="T17" fmla="*/ 15 w 15"/>
                    <a:gd name="T18" fmla="*/ 9 h 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5" h="9">
                      <a:moveTo>
                        <a:pt x="14" y="0"/>
                      </a:moveTo>
                      <a:cubicBezTo>
                        <a:pt x="15" y="1"/>
                        <a:pt x="15" y="2"/>
                        <a:pt x="15" y="2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3" y="1"/>
                        <a:pt x="1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1" name="Freeform 85"/>
                <p:cNvSpPr>
                  <a:spLocks noChangeAspect="1"/>
                </p:cNvSpPr>
                <p:nvPr/>
              </p:nvSpPr>
              <p:spPr bwMode="auto">
                <a:xfrm>
                  <a:off x="1387" y="886"/>
                  <a:ext cx="120" cy="148"/>
                </a:xfrm>
                <a:custGeom>
                  <a:avLst/>
                  <a:gdLst>
                    <a:gd name="T0" fmla="*/ 0 w 60"/>
                    <a:gd name="T1" fmla="*/ 6 h 74"/>
                    <a:gd name="T2" fmla="*/ 2 w 60"/>
                    <a:gd name="T3" fmla="*/ 108 h 74"/>
                    <a:gd name="T4" fmla="*/ 6 w 60"/>
                    <a:gd name="T5" fmla="*/ 114 h 74"/>
                    <a:gd name="T6" fmla="*/ 116 w 60"/>
                    <a:gd name="T7" fmla="*/ 144 h 74"/>
                    <a:gd name="T8" fmla="*/ 120 w 60"/>
                    <a:gd name="T9" fmla="*/ 142 h 74"/>
                    <a:gd name="T10" fmla="*/ 120 w 60"/>
                    <a:gd name="T11" fmla="*/ 26 h 74"/>
                    <a:gd name="T12" fmla="*/ 114 w 60"/>
                    <a:gd name="T13" fmla="*/ 20 h 74"/>
                    <a:gd name="T14" fmla="*/ 6 w 60"/>
                    <a:gd name="T15" fmla="*/ 2 h 74"/>
                    <a:gd name="T16" fmla="*/ 0 w 60"/>
                    <a:gd name="T17" fmla="*/ 6 h 7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0"/>
                    <a:gd name="T28" fmla="*/ 0 h 74"/>
                    <a:gd name="T29" fmla="*/ 60 w 60"/>
                    <a:gd name="T30" fmla="*/ 74 h 7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0" h="74">
                      <a:moveTo>
                        <a:pt x="0" y="3"/>
                      </a:moveTo>
                      <a:cubicBezTo>
                        <a:pt x="0" y="6"/>
                        <a:pt x="0" y="46"/>
                        <a:pt x="1" y="54"/>
                      </a:cubicBezTo>
                      <a:cubicBezTo>
                        <a:pt x="1" y="58"/>
                        <a:pt x="3" y="57"/>
                        <a:pt x="3" y="57"/>
                      </a:cubicBezTo>
                      <a:cubicBezTo>
                        <a:pt x="58" y="72"/>
                        <a:pt x="58" y="72"/>
                        <a:pt x="58" y="72"/>
                      </a:cubicBezTo>
                      <a:cubicBezTo>
                        <a:pt x="58" y="72"/>
                        <a:pt x="60" y="74"/>
                        <a:pt x="60" y="71"/>
                      </a:cubicBezTo>
                      <a:cubicBezTo>
                        <a:pt x="60" y="68"/>
                        <a:pt x="60" y="13"/>
                        <a:pt x="60" y="13"/>
                      </a:cubicBezTo>
                      <a:cubicBezTo>
                        <a:pt x="60" y="13"/>
                        <a:pt x="60" y="11"/>
                        <a:pt x="57" y="10"/>
                      </a:cubicBezTo>
                      <a:cubicBezTo>
                        <a:pt x="55" y="10"/>
                        <a:pt x="3" y="1"/>
                        <a:pt x="3" y="1"/>
                      </a:cubicBezTo>
                      <a:cubicBezTo>
                        <a:pt x="3" y="1"/>
                        <a:pt x="0" y="0"/>
                        <a:pt x="0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2" name="Freeform 86"/>
                <p:cNvSpPr>
                  <a:spLocks noChangeAspect="1"/>
                </p:cNvSpPr>
                <p:nvPr/>
              </p:nvSpPr>
              <p:spPr bwMode="auto">
                <a:xfrm>
                  <a:off x="1307" y="892"/>
                  <a:ext cx="202" cy="210"/>
                </a:xfrm>
                <a:custGeom>
                  <a:avLst/>
                  <a:gdLst>
                    <a:gd name="T0" fmla="*/ 4 w 101"/>
                    <a:gd name="T1" fmla="*/ 12 h 105"/>
                    <a:gd name="T2" fmla="*/ 18 w 101"/>
                    <a:gd name="T3" fmla="*/ 0 h 105"/>
                    <a:gd name="T4" fmla="*/ 198 w 101"/>
                    <a:gd name="T5" fmla="*/ 8 h 105"/>
                    <a:gd name="T6" fmla="*/ 200 w 101"/>
                    <a:gd name="T7" fmla="*/ 12 h 105"/>
                    <a:gd name="T8" fmla="*/ 202 w 101"/>
                    <a:gd name="T9" fmla="*/ 172 h 105"/>
                    <a:gd name="T10" fmla="*/ 200 w 101"/>
                    <a:gd name="T11" fmla="*/ 178 h 105"/>
                    <a:gd name="T12" fmla="*/ 168 w 101"/>
                    <a:gd name="T13" fmla="*/ 206 h 105"/>
                    <a:gd name="T14" fmla="*/ 160 w 101"/>
                    <a:gd name="T15" fmla="*/ 208 h 105"/>
                    <a:gd name="T16" fmla="*/ 0 w 101"/>
                    <a:gd name="T17" fmla="*/ 164 h 105"/>
                    <a:gd name="T18" fmla="*/ 4 w 101"/>
                    <a:gd name="T19" fmla="*/ 12 h 10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01"/>
                    <a:gd name="T31" fmla="*/ 0 h 105"/>
                    <a:gd name="T32" fmla="*/ 101 w 101"/>
                    <a:gd name="T33" fmla="*/ 105 h 105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01" h="105">
                      <a:moveTo>
                        <a:pt x="2" y="6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9" y="4"/>
                        <a:pt x="99" y="4"/>
                        <a:pt x="99" y="4"/>
                      </a:cubicBezTo>
                      <a:cubicBezTo>
                        <a:pt x="99" y="4"/>
                        <a:pt x="100" y="5"/>
                        <a:pt x="100" y="6"/>
                      </a:cubicBezTo>
                      <a:cubicBezTo>
                        <a:pt x="100" y="7"/>
                        <a:pt x="101" y="74"/>
                        <a:pt x="101" y="86"/>
                      </a:cubicBezTo>
                      <a:cubicBezTo>
                        <a:pt x="101" y="88"/>
                        <a:pt x="100" y="89"/>
                        <a:pt x="100" y="89"/>
                      </a:cubicBezTo>
                      <a:cubicBezTo>
                        <a:pt x="100" y="89"/>
                        <a:pt x="86" y="101"/>
                        <a:pt x="84" y="103"/>
                      </a:cubicBezTo>
                      <a:cubicBezTo>
                        <a:pt x="82" y="105"/>
                        <a:pt x="80" y="104"/>
                        <a:pt x="80" y="104"/>
                      </a:cubicBezTo>
                      <a:cubicBezTo>
                        <a:pt x="0" y="82"/>
                        <a:pt x="0" y="82"/>
                        <a:pt x="0" y="82"/>
                      </a:cubicBez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3" name="Freeform 87"/>
                <p:cNvSpPr>
                  <a:spLocks noChangeAspect="1"/>
                </p:cNvSpPr>
                <p:nvPr/>
              </p:nvSpPr>
              <p:spPr bwMode="auto">
                <a:xfrm>
                  <a:off x="1303" y="874"/>
                  <a:ext cx="202" cy="210"/>
                </a:xfrm>
                <a:custGeom>
                  <a:avLst/>
                  <a:gdLst>
                    <a:gd name="T0" fmla="*/ 40 w 101"/>
                    <a:gd name="T1" fmla="*/ 2 h 105"/>
                    <a:gd name="T2" fmla="*/ 48 w 101"/>
                    <a:gd name="T3" fmla="*/ 2 h 105"/>
                    <a:gd name="T4" fmla="*/ 198 w 101"/>
                    <a:gd name="T5" fmla="*/ 24 h 105"/>
                    <a:gd name="T6" fmla="*/ 202 w 101"/>
                    <a:gd name="T7" fmla="*/ 26 h 105"/>
                    <a:gd name="T8" fmla="*/ 166 w 101"/>
                    <a:gd name="T9" fmla="*/ 50 h 105"/>
                    <a:gd name="T10" fmla="*/ 106 w 101"/>
                    <a:gd name="T11" fmla="*/ 168 h 105"/>
                    <a:gd name="T12" fmla="*/ 128 w 101"/>
                    <a:gd name="T13" fmla="*/ 210 h 105"/>
                    <a:gd name="T14" fmla="*/ 4 w 101"/>
                    <a:gd name="T15" fmla="*/ 182 h 105"/>
                    <a:gd name="T16" fmla="*/ 0 w 101"/>
                    <a:gd name="T17" fmla="*/ 24 h 105"/>
                    <a:gd name="T18" fmla="*/ 40 w 101"/>
                    <a:gd name="T19" fmla="*/ 2 h 10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01"/>
                    <a:gd name="T31" fmla="*/ 0 h 105"/>
                    <a:gd name="T32" fmla="*/ 101 w 101"/>
                    <a:gd name="T33" fmla="*/ 105 h 105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01" h="105">
                      <a:moveTo>
                        <a:pt x="20" y="1"/>
                      </a:moveTo>
                      <a:cubicBezTo>
                        <a:pt x="22" y="0"/>
                        <a:pt x="24" y="1"/>
                        <a:pt x="24" y="1"/>
                      </a:cubicBezTo>
                      <a:cubicBezTo>
                        <a:pt x="24" y="1"/>
                        <a:pt x="99" y="12"/>
                        <a:pt x="99" y="12"/>
                      </a:cubicBezTo>
                      <a:cubicBezTo>
                        <a:pt x="101" y="13"/>
                        <a:pt x="101" y="13"/>
                        <a:pt x="101" y="13"/>
                      </a:cubicBezTo>
                      <a:cubicBezTo>
                        <a:pt x="83" y="25"/>
                        <a:pt x="83" y="25"/>
                        <a:pt x="83" y="25"/>
                      </a:cubicBezTo>
                      <a:cubicBezTo>
                        <a:pt x="83" y="25"/>
                        <a:pt x="53" y="81"/>
                        <a:pt x="53" y="84"/>
                      </a:cubicBezTo>
                      <a:cubicBezTo>
                        <a:pt x="53" y="85"/>
                        <a:pt x="58" y="96"/>
                        <a:pt x="64" y="105"/>
                      </a:cubicBezTo>
                      <a:cubicBezTo>
                        <a:pt x="2" y="91"/>
                        <a:pt x="2" y="91"/>
                        <a:pt x="2" y="91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2"/>
                        <a:pt x="18" y="2"/>
                        <a:pt x="2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4" name="Freeform 88"/>
                <p:cNvSpPr>
                  <a:spLocks noChangeAspect="1"/>
                </p:cNvSpPr>
                <p:nvPr/>
              </p:nvSpPr>
              <p:spPr bwMode="auto">
                <a:xfrm>
                  <a:off x="1467" y="900"/>
                  <a:ext cx="40" cy="30"/>
                </a:xfrm>
                <a:custGeom>
                  <a:avLst/>
                  <a:gdLst>
                    <a:gd name="T0" fmla="*/ 38 w 20"/>
                    <a:gd name="T1" fmla="*/ 0 h 15"/>
                    <a:gd name="T2" fmla="*/ 40 w 20"/>
                    <a:gd name="T3" fmla="*/ 4 h 15"/>
                    <a:gd name="T4" fmla="*/ 2 w 20"/>
                    <a:gd name="T5" fmla="*/ 30 h 15"/>
                    <a:gd name="T6" fmla="*/ 0 w 20"/>
                    <a:gd name="T7" fmla="*/ 24 h 15"/>
                    <a:gd name="T8" fmla="*/ 38 w 20"/>
                    <a:gd name="T9" fmla="*/ 0 h 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0"/>
                    <a:gd name="T16" fmla="*/ 0 h 15"/>
                    <a:gd name="T17" fmla="*/ 20 w 20"/>
                    <a:gd name="T18" fmla="*/ 15 h 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0" h="15">
                      <a:moveTo>
                        <a:pt x="19" y="0"/>
                      </a:moveTo>
                      <a:cubicBezTo>
                        <a:pt x="20" y="0"/>
                        <a:pt x="20" y="2"/>
                        <a:pt x="20" y="2"/>
                      </a:cubicBezTo>
                      <a:cubicBezTo>
                        <a:pt x="1" y="15"/>
                        <a:pt x="1" y="15"/>
                        <a:pt x="1" y="15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2"/>
                        <a:pt x="18" y="0"/>
                        <a:pt x="19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5" name="Freeform 89"/>
                <p:cNvSpPr>
                  <a:spLocks noChangeAspect="1"/>
                </p:cNvSpPr>
                <p:nvPr/>
              </p:nvSpPr>
              <p:spPr bwMode="auto">
                <a:xfrm>
                  <a:off x="1301" y="896"/>
                  <a:ext cx="170" cy="206"/>
                </a:xfrm>
                <a:custGeom>
                  <a:avLst/>
                  <a:gdLst>
                    <a:gd name="T0" fmla="*/ 0 w 85"/>
                    <a:gd name="T1" fmla="*/ 8 h 103"/>
                    <a:gd name="T2" fmla="*/ 2 w 85"/>
                    <a:gd name="T3" fmla="*/ 160 h 103"/>
                    <a:gd name="T4" fmla="*/ 8 w 85"/>
                    <a:gd name="T5" fmla="*/ 168 h 103"/>
                    <a:gd name="T6" fmla="*/ 164 w 85"/>
                    <a:gd name="T7" fmla="*/ 202 h 103"/>
                    <a:gd name="T8" fmla="*/ 170 w 85"/>
                    <a:gd name="T9" fmla="*/ 198 h 103"/>
                    <a:gd name="T10" fmla="*/ 170 w 85"/>
                    <a:gd name="T11" fmla="*/ 34 h 103"/>
                    <a:gd name="T12" fmla="*/ 162 w 85"/>
                    <a:gd name="T13" fmla="*/ 28 h 103"/>
                    <a:gd name="T14" fmla="*/ 8 w 85"/>
                    <a:gd name="T15" fmla="*/ 0 h 103"/>
                    <a:gd name="T16" fmla="*/ 0 w 85"/>
                    <a:gd name="T17" fmla="*/ 8 h 10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5"/>
                    <a:gd name="T28" fmla="*/ 0 h 103"/>
                    <a:gd name="T29" fmla="*/ 85 w 85"/>
                    <a:gd name="T30" fmla="*/ 103 h 10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5" h="103">
                      <a:moveTo>
                        <a:pt x="0" y="4"/>
                      </a:moveTo>
                      <a:cubicBezTo>
                        <a:pt x="0" y="8"/>
                        <a:pt x="1" y="68"/>
                        <a:pt x="1" y="80"/>
                      </a:cubicBezTo>
                      <a:cubicBezTo>
                        <a:pt x="1" y="86"/>
                        <a:pt x="4" y="84"/>
                        <a:pt x="4" y="84"/>
                      </a:cubicBezTo>
                      <a:cubicBezTo>
                        <a:pt x="82" y="101"/>
                        <a:pt x="82" y="101"/>
                        <a:pt x="82" y="101"/>
                      </a:cubicBezTo>
                      <a:cubicBezTo>
                        <a:pt x="82" y="101"/>
                        <a:pt x="85" y="103"/>
                        <a:pt x="85" y="99"/>
                      </a:cubicBezTo>
                      <a:cubicBezTo>
                        <a:pt x="85" y="95"/>
                        <a:pt x="85" y="17"/>
                        <a:pt x="85" y="17"/>
                      </a:cubicBezTo>
                      <a:cubicBezTo>
                        <a:pt x="85" y="17"/>
                        <a:pt x="85" y="14"/>
                        <a:pt x="81" y="14"/>
                      </a:cubicBezTo>
                      <a:cubicBezTo>
                        <a:pt x="78" y="13"/>
                        <a:pt x="4" y="0"/>
                        <a:pt x="4" y="0"/>
                      </a:cubicBezTo>
                      <a:cubicBezTo>
                        <a:pt x="4" y="0"/>
                        <a:pt x="0" y="0"/>
                        <a:pt x="0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6" name="Freeform 90"/>
                <p:cNvSpPr>
                  <a:spLocks noChangeAspect="1"/>
                </p:cNvSpPr>
                <p:nvPr/>
              </p:nvSpPr>
              <p:spPr bwMode="auto">
                <a:xfrm>
                  <a:off x="1291" y="924"/>
                  <a:ext cx="178" cy="184"/>
                </a:xfrm>
                <a:custGeom>
                  <a:avLst/>
                  <a:gdLst>
                    <a:gd name="T0" fmla="*/ 20 w 89"/>
                    <a:gd name="T1" fmla="*/ 24 h 92"/>
                    <a:gd name="T2" fmla="*/ 34 w 89"/>
                    <a:gd name="T3" fmla="*/ 0 h 92"/>
                    <a:gd name="T4" fmla="*/ 174 w 89"/>
                    <a:gd name="T5" fmla="*/ 2 h 92"/>
                    <a:gd name="T6" fmla="*/ 176 w 89"/>
                    <a:gd name="T7" fmla="*/ 8 h 92"/>
                    <a:gd name="T8" fmla="*/ 176 w 89"/>
                    <a:gd name="T9" fmla="*/ 174 h 92"/>
                    <a:gd name="T10" fmla="*/ 174 w 89"/>
                    <a:gd name="T11" fmla="*/ 180 h 92"/>
                    <a:gd name="T12" fmla="*/ 168 w 89"/>
                    <a:gd name="T13" fmla="*/ 184 h 92"/>
                    <a:gd name="T14" fmla="*/ 0 w 89"/>
                    <a:gd name="T15" fmla="*/ 144 h 92"/>
                    <a:gd name="T16" fmla="*/ 20 w 89"/>
                    <a:gd name="T17" fmla="*/ 24 h 9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9"/>
                    <a:gd name="T28" fmla="*/ 0 h 92"/>
                    <a:gd name="T29" fmla="*/ 89 w 89"/>
                    <a:gd name="T30" fmla="*/ 92 h 9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9" h="92">
                      <a:moveTo>
                        <a:pt x="10" y="12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7" y="1"/>
                        <a:pt x="87" y="1"/>
                        <a:pt x="87" y="1"/>
                      </a:cubicBezTo>
                      <a:cubicBezTo>
                        <a:pt x="87" y="1"/>
                        <a:pt x="88" y="3"/>
                        <a:pt x="88" y="4"/>
                      </a:cubicBezTo>
                      <a:cubicBezTo>
                        <a:pt x="88" y="4"/>
                        <a:pt x="88" y="74"/>
                        <a:pt x="88" y="87"/>
                      </a:cubicBezTo>
                      <a:cubicBezTo>
                        <a:pt x="88" y="88"/>
                        <a:pt x="89" y="89"/>
                        <a:pt x="87" y="90"/>
                      </a:cubicBezTo>
                      <a:cubicBezTo>
                        <a:pt x="84" y="92"/>
                        <a:pt x="84" y="92"/>
                        <a:pt x="84" y="92"/>
                      </a:cubicBezTo>
                      <a:cubicBezTo>
                        <a:pt x="0" y="72"/>
                        <a:pt x="0" y="72"/>
                        <a:pt x="0" y="72"/>
                      </a:cubicBezTo>
                      <a:lnTo>
                        <a:pt x="10" y="1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7" name="Freeform 91"/>
                <p:cNvSpPr>
                  <a:spLocks noChangeAspect="1"/>
                </p:cNvSpPr>
                <p:nvPr/>
              </p:nvSpPr>
              <p:spPr bwMode="auto">
                <a:xfrm>
                  <a:off x="1291" y="898"/>
                  <a:ext cx="174" cy="196"/>
                </a:xfrm>
                <a:custGeom>
                  <a:avLst/>
                  <a:gdLst>
                    <a:gd name="T0" fmla="*/ 10 w 87"/>
                    <a:gd name="T1" fmla="*/ 0 h 98"/>
                    <a:gd name="T2" fmla="*/ 172 w 87"/>
                    <a:gd name="T3" fmla="*/ 28 h 98"/>
                    <a:gd name="T4" fmla="*/ 174 w 87"/>
                    <a:gd name="T5" fmla="*/ 30 h 98"/>
                    <a:gd name="T6" fmla="*/ 168 w 87"/>
                    <a:gd name="T7" fmla="*/ 32 h 98"/>
                    <a:gd name="T8" fmla="*/ 106 w 87"/>
                    <a:gd name="T9" fmla="*/ 152 h 98"/>
                    <a:gd name="T10" fmla="*/ 130 w 87"/>
                    <a:gd name="T11" fmla="*/ 196 h 98"/>
                    <a:gd name="T12" fmla="*/ 4 w 87"/>
                    <a:gd name="T13" fmla="*/ 170 h 98"/>
                    <a:gd name="T14" fmla="*/ 0 w 87"/>
                    <a:gd name="T15" fmla="*/ 6 h 98"/>
                    <a:gd name="T16" fmla="*/ 10 w 87"/>
                    <a:gd name="T17" fmla="*/ 0 h 9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7"/>
                    <a:gd name="T28" fmla="*/ 0 h 98"/>
                    <a:gd name="T29" fmla="*/ 87 w 87"/>
                    <a:gd name="T30" fmla="*/ 98 h 98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7" h="98">
                      <a:moveTo>
                        <a:pt x="5" y="0"/>
                      </a:moveTo>
                      <a:cubicBezTo>
                        <a:pt x="6" y="0"/>
                        <a:pt x="85" y="14"/>
                        <a:pt x="86" y="14"/>
                      </a:cubicBezTo>
                      <a:cubicBezTo>
                        <a:pt x="87" y="14"/>
                        <a:pt x="87" y="15"/>
                        <a:pt x="87" y="15"/>
                      </a:cubicBezTo>
                      <a:cubicBezTo>
                        <a:pt x="84" y="16"/>
                        <a:pt x="84" y="16"/>
                        <a:pt x="84" y="16"/>
                      </a:cubicBezTo>
                      <a:cubicBezTo>
                        <a:pt x="84" y="16"/>
                        <a:pt x="53" y="73"/>
                        <a:pt x="53" y="76"/>
                      </a:cubicBezTo>
                      <a:cubicBezTo>
                        <a:pt x="53" y="77"/>
                        <a:pt x="59" y="89"/>
                        <a:pt x="65" y="98"/>
                      </a:cubicBezTo>
                      <a:cubicBezTo>
                        <a:pt x="2" y="85"/>
                        <a:pt x="2" y="85"/>
                        <a:pt x="2" y="85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3" y="1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8" name="Freeform 92"/>
                <p:cNvSpPr>
                  <a:spLocks noChangeAspect="1"/>
                </p:cNvSpPr>
                <p:nvPr/>
              </p:nvSpPr>
              <p:spPr bwMode="auto">
                <a:xfrm>
                  <a:off x="1457" y="926"/>
                  <a:ext cx="10" cy="10"/>
                </a:xfrm>
                <a:custGeom>
                  <a:avLst/>
                  <a:gdLst>
                    <a:gd name="T0" fmla="*/ 8 w 5"/>
                    <a:gd name="T1" fmla="*/ 0 h 5"/>
                    <a:gd name="T2" fmla="*/ 10 w 5"/>
                    <a:gd name="T3" fmla="*/ 6 h 5"/>
                    <a:gd name="T4" fmla="*/ 2 w 5"/>
                    <a:gd name="T5" fmla="*/ 10 h 5"/>
                    <a:gd name="T6" fmla="*/ 0 w 5"/>
                    <a:gd name="T7" fmla="*/ 4 h 5"/>
                    <a:gd name="T8" fmla="*/ 8 w 5"/>
                    <a:gd name="T9" fmla="*/ 0 h 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5"/>
                    <a:gd name="T16" fmla="*/ 0 h 5"/>
                    <a:gd name="T17" fmla="*/ 5 w 5"/>
                    <a:gd name="T18" fmla="*/ 5 h 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5" h="5">
                      <a:moveTo>
                        <a:pt x="4" y="0"/>
                      </a:moveTo>
                      <a:cubicBezTo>
                        <a:pt x="5" y="1"/>
                        <a:pt x="5" y="3"/>
                        <a:pt x="5" y="3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3" y="1"/>
                        <a:pt x="4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39" name="Freeform 93"/>
                <p:cNvSpPr>
                  <a:spLocks noChangeAspect="1"/>
                </p:cNvSpPr>
                <p:nvPr/>
              </p:nvSpPr>
              <p:spPr bwMode="auto">
                <a:xfrm>
                  <a:off x="1289" y="902"/>
                  <a:ext cx="172" cy="208"/>
                </a:xfrm>
                <a:custGeom>
                  <a:avLst/>
                  <a:gdLst>
                    <a:gd name="T0" fmla="*/ 0 w 86"/>
                    <a:gd name="T1" fmla="*/ 8 h 104"/>
                    <a:gd name="T2" fmla="*/ 2 w 86"/>
                    <a:gd name="T3" fmla="*/ 164 h 104"/>
                    <a:gd name="T4" fmla="*/ 8 w 86"/>
                    <a:gd name="T5" fmla="*/ 174 h 104"/>
                    <a:gd name="T6" fmla="*/ 166 w 86"/>
                    <a:gd name="T7" fmla="*/ 206 h 104"/>
                    <a:gd name="T8" fmla="*/ 172 w 86"/>
                    <a:gd name="T9" fmla="*/ 202 h 104"/>
                    <a:gd name="T10" fmla="*/ 172 w 86"/>
                    <a:gd name="T11" fmla="*/ 34 h 104"/>
                    <a:gd name="T12" fmla="*/ 164 w 86"/>
                    <a:gd name="T13" fmla="*/ 26 h 104"/>
                    <a:gd name="T14" fmla="*/ 8 w 86"/>
                    <a:gd name="T15" fmla="*/ 0 h 104"/>
                    <a:gd name="T16" fmla="*/ 0 w 86"/>
                    <a:gd name="T17" fmla="*/ 8 h 10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6"/>
                    <a:gd name="T28" fmla="*/ 0 h 104"/>
                    <a:gd name="T29" fmla="*/ 86 w 86"/>
                    <a:gd name="T30" fmla="*/ 104 h 10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6" h="104">
                      <a:moveTo>
                        <a:pt x="0" y="4"/>
                      </a:moveTo>
                      <a:cubicBezTo>
                        <a:pt x="0" y="8"/>
                        <a:pt x="0" y="70"/>
                        <a:pt x="1" y="82"/>
                      </a:cubicBezTo>
                      <a:cubicBezTo>
                        <a:pt x="1" y="85"/>
                        <a:pt x="4" y="87"/>
                        <a:pt x="4" y="87"/>
                      </a:cubicBezTo>
                      <a:cubicBezTo>
                        <a:pt x="83" y="103"/>
                        <a:pt x="83" y="103"/>
                        <a:pt x="83" y="103"/>
                      </a:cubicBezTo>
                      <a:cubicBezTo>
                        <a:pt x="83" y="103"/>
                        <a:pt x="86" y="104"/>
                        <a:pt x="86" y="101"/>
                      </a:cubicBezTo>
                      <a:cubicBezTo>
                        <a:pt x="86" y="97"/>
                        <a:pt x="86" y="17"/>
                        <a:pt x="86" y="17"/>
                      </a:cubicBezTo>
                      <a:cubicBezTo>
                        <a:pt x="86" y="17"/>
                        <a:pt x="86" y="14"/>
                        <a:pt x="82" y="13"/>
                      </a:cubicBezTo>
                      <a:cubicBezTo>
                        <a:pt x="78" y="13"/>
                        <a:pt x="4" y="0"/>
                        <a:pt x="4" y="0"/>
                      </a:cubicBezTo>
                      <a:cubicBezTo>
                        <a:pt x="4" y="0"/>
                        <a:pt x="0" y="0"/>
                        <a:pt x="0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40" name="Freeform 94"/>
                <p:cNvSpPr>
                  <a:spLocks noChangeAspect="1"/>
                </p:cNvSpPr>
                <p:nvPr/>
              </p:nvSpPr>
              <p:spPr bwMode="auto">
                <a:xfrm>
                  <a:off x="1297" y="908"/>
                  <a:ext cx="156" cy="174"/>
                </a:xfrm>
                <a:custGeom>
                  <a:avLst/>
                  <a:gdLst>
                    <a:gd name="T0" fmla="*/ 152 w 78"/>
                    <a:gd name="T1" fmla="*/ 26 h 87"/>
                    <a:gd name="T2" fmla="*/ 4 w 78"/>
                    <a:gd name="T3" fmla="*/ 0 h 87"/>
                    <a:gd name="T4" fmla="*/ 0 w 78"/>
                    <a:gd name="T5" fmla="*/ 4 h 87"/>
                    <a:gd name="T6" fmla="*/ 0 w 78"/>
                    <a:gd name="T7" fmla="*/ 136 h 87"/>
                    <a:gd name="T8" fmla="*/ 4 w 78"/>
                    <a:gd name="T9" fmla="*/ 144 h 87"/>
                    <a:gd name="T10" fmla="*/ 150 w 78"/>
                    <a:gd name="T11" fmla="*/ 172 h 87"/>
                    <a:gd name="T12" fmla="*/ 156 w 78"/>
                    <a:gd name="T13" fmla="*/ 166 h 87"/>
                    <a:gd name="T14" fmla="*/ 156 w 78"/>
                    <a:gd name="T15" fmla="*/ 32 h 87"/>
                    <a:gd name="T16" fmla="*/ 152 w 78"/>
                    <a:gd name="T17" fmla="*/ 26 h 8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78"/>
                    <a:gd name="T28" fmla="*/ 0 h 87"/>
                    <a:gd name="T29" fmla="*/ 78 w 78"/>
                    <a:gd name="T30" fmla="*/ 87 h 8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78" h="87">
                      <a:moveTo>
                        <a:pt x="76" y="13"/>
                      </a:moveTo>
                      <a:cubicBezTo>
                        <a:pt x="36" y="7"/>
                        <a:pt x="5" y="1"/>
                        <a:pt x="2" y="0"/>
                      </a:cubicBezTo>
                      <a:cubicBezTo>
                        <a:pt x="0" y="0"/>
                        <a:pt x="0" y="2"/>
                        <a:pt x="0" y="2"/>
                      </a:cubicBezTo>
                      <a:cubicBezTo>
                        <a:pt x="0" y="2"/>
                        <a:pt x="0" y="64"/>
                        <a:pt x="0" y="68"/>
                      </a:cubicBezTo>
                      <a:cubicBezTo>
                        <a:pt x="0" y="72"/>
                        <a:pt x="1" y="72"/>
                        <a:pt x="2" y="72"/>
                      </a:cubicBezTo>
                      <a:cubicBezTo>
                        <a:pt x="3" y="73"/>
                        <a:pt x="62" y="84"/>
                        <a:pt x="75" y="86"/>
                      </a:cubicBezTo>
                      <a:cubicBezTo>
                        <a:pt x="77" y="87"/>
                        <a:pt x="78" y="83"/>
                        <a:pt x="78" y="83"/>
                      </a:cubicBezTo>
                      <a:cubicBezTo>
                        <a:pt x="78" y="83"/>
                        <a:pt x="78" y="18"/>
                        <a:pt x="78" y="16"/>
                      </a:cubicBezTo>
                      <a:cubicBezTo>
                        <a:pt x="78" y="14"/>
                        <a:pt x="77" y="13"/>
                        <a:pt x="76" y="1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41" name="Freeform 95"/>
                <p:cNvSpPr>
                  <a:spLocks noChangeAspect="1"/>
                </p:cNvSpPr>
                <p:nvPr/>
              </p:nvSpPr>
              <p:spPr bwMode="auto">
                <a:xfrm>
                  <a:off x="1301" y="912"/>
                  <a:ext cx="146" cy="164"/>
                </a:xfrm>
                <a:custGeom>
                  <a:avLst/>
                  <a:gdLst>
                    <a:gd name="T0" fmla="*/ 142 w 73"/>
                    <a:gd name="T1" fmla="*/ 26 h 82"/>
                    <a:gd name="T2" fmla="*/ 4 w 73"/>
                    <a:gd name="T3" fmla="*/ 2 h 82"/>
                    <a:gd name="T4" fmla="*/ 0 w 73"/>
                    <a:gd name="T5" fmla="*/ 4 h 82"/>
                    <a:gd name="T6" fmla="*/ 0 w 73"/>
                    <a:gd name="T7" fmla="*/ 128 h 82"/>
                    <a:gd name="T8" fmla="*/ 6 w 73"/>
                    <a:gd name="T9" fmla="*/ 136 h 82"/>
                    <a:gd name="T10" fmla="*/ 140 w 73"/>
                    <a:gd name="T11" fmla="*/ 162 h 82"/>
                    <a:gd name="T12" fmla="*/ 146 w 73"/>
                    <a:gd name="T13" fmla="*/ 156 h 82"/>
                    <a:gd name="T14" fmla="*/ 146 w 73"/>
                    <a:gd name="T15" fmla="*/ 30 h 82"/>
                    <a:gd name="T16" fmla="*/ 142 w 73"/>
                    <a:gd name="T17" fmla="*/ 26 h 8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73"/>
                    <a:gd name="T28" fmla="*/ 0 h 82"/>
                    <a:gd name="T29" fmla="*/ 73 w 73"/>
                    <a:gd name="T30" fmla="*/ 82 h 8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73" h="82">
                      <a:moveTo>
                        <a:pt x="71" y="13"/>
                      </a:moveTo>
                      <a:cubicBezTo>
                        <a:pt x="34" y="7"/>
                        <a:pt x="5" y="1"/>
                        <a:pt x="2" y="1"/>
                      </a:cubicBezTo>
                      <a:cubicBezTo>
                        <a:pt x="0" y="0"/>
                        <a:pt x="0" y="2"/>
                        <a:pt x="0" y="2"/>
                      </a:cubicBezTo>
                      <a:cubicBezTo>
                        <a:pt x="0" y="2"/>
                        <a:pt x="0" y="60"/>
                        <a:pt x="0" y="64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4" y="68"/>
                        <a:pt x="58" y="79"/>
                        <a:pt x="70" y="81"/>
                      </a:cubicBezTo>
                      <a:cubicBezTo>
                        <a:pt x="72" y="82"/>
                        <a:pt x="73" y="78"/>
                        <a:pt x="73" y="78"/>
                      </a:cubicBezTo>
                      <a:cubicBezTo>
                        <a:pt x="73" y="78"/>
                        <a:pt x="73" y="17"/>
                        <a:pt x="73" y="15"/>
                      </a:cubicBezTo>
                      <a:cubicBezTo>
                        <a:pt x="73" y="14"/>
                        <a:pt x="73" y="13"/>
                        <a:pt x="71" y="1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42" name="Freeform 96"/>
                <p:cNvSpPr>
                  <a:spLocks noChangeAspect="1" noEditPoints="1"/>
                </p:cNvSpPr>
                <p:nvPr/>
              </p:nvSpPr>
              <p:spPr bwMode="auto">
                <a:xfrm>
                  <a:off x="1299" y="912"/>
                  <a:ext cx="150" cy="164"/>
                </a:xfrm>
                <a:custGeom>
                  <a:avLst/>
                  <a:gdLst>
                    <a:gd name="T0" fmla="*/ 2 w 75"/>
                    <a:gd name="T1" fmla="*/ 0 h 82"/>
                    <a:gd name="T2" fmla="*/ 0 w 75"/>
                    <a:gd name="T3" fmla="*/ 4 h 82"/>
                    <a:gd name="T4" fmla="*/ 2 w 75"/>
                    <a:gd name="T5" fmla="*/ 128 h 82"/>
                    <a:gd name="T6" fmla="*/ 6 w 75"/>
                    <a:gd name="T7" fmla="*/ 138 h 82"/>
                    <a:gd name="T8" fmla="*/ 142 w 75"/>
                    <a:gd name="T9" fmla="*/ 164 h 82"/>
                    <a:gd name="T10" fmla="*/ 150 w 75"/>
                    <a:gd name="T11" fmla="*/ 156 h 82"/>
                    <a:gd name="T12" fmla="*/ 148 w 75"/>
                    <a:gd name="T13" fmla="*/ 30 h 82"/>
                    <a:gd name="T14" fmla="*/ 144 w 75"/>
                    <a:gd name="T15" fmla="*/ 24 h 82"/>
                    <a:gd name="T16" fmla="*/ 144 w 75"/>
                    <a:gd name="T17" fmla="*/ 24 h 82"/>
                    <a:gd name="T18" fmla="*/ 6 w 75"/>
                    <a:gd name="T19" fmla="*/ 0 h 82"/>
                    <a:gd name="T20" fmla="*/ 2 w 75"/>
                    <a:gd name="T21" fmla="*/ 0 h 82"/>
                    <a:gd name="T22" fmla="*/ 4 w 75"/>
                    <a:gd name="T23" fmla="*/ 4 h 82"/>
                    <a:gd name="T24" fmla="*/ 6 w 75"/>
                    <a:gd name="T25" fmla="*/ 2 h 82"/>
                    <a:gd name="T26" fmla="*/ 144 w 75"/>
                    <a:gd name="T27" fmla="*/ 26 h 82"/>
                    <a:gd name="T28" fmla="*/ 146 w 75"/>
                    <a:gd name="T29" fmla="*/ 30 h 82"/>
                    <a:gd name="T30" fmla="*/ 146 w 75"/>
                    <a:gd name="T31" fmla="*/ 156 h 82"/>
                    <a:gd name="T32" fmla="*/ 142 w 75"/>
                    <a:gd name="T33" fmla="*/ 160 h 82"/>
                    <a:gd name="T34" fmla="*/ 8 w 75"/>
                    <a:gd name="T35" fmla="*/ 134 h 82"/>
                    <a:gd name="T36" fmla="*/ 4 w 75"/>
                    <a:gd name="T37" fmla="*/ 128 h 82"/>
                    <a:gd name="T38" fmla="*/ 4 w 75"/>
                    <a:gd name="T39" fmla="*/ 4 h 82"/>
                    <a:gd name="T40" fmla="*/ 4 w 75"/>
                    <a:gd name="T41" fmla="*/ 4 h 8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75"/>
                    <a:gd name="T64" fmla="*/ 0 h 82"/>
                    <a:gd name="T65" fmla="*/ 75 w 75"/>
                    <a:gd name="T66" fmla="*/ 82 h 8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75" h="82">
                      <a:moveTo>
                        <a:pt x="1" y="0"/>
                      </a:move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1" y="64"/>
                        <a:pt x="1" y="64"/>
                      </a:cubicBezTo>
                      <a:cubicBezTo>
                        <a:pt x="1" y="68"/>
                        <a:pt x="1" y="68"/>
                        <a:pt x="3" y="69"/>
                      </a:cubicBezTo>
                      <a:cubicBezTo>
                        <a:pt x="4" y="69"/>
                        <a:pt x="59" y="79"/>
                        <a:pt x="71" y="82"/>
                      </a:cubicBezTo>
                      <a:cubicBezTo>
                        <a:pt x="73" y="82"/>
                        <a:pt x="75" y="80"/>
                        <a:pt x="75" y="78"/>
                      </a:cubicBezTo>
                      <a:cubicBezTo>
                        <a:pt x="75" y="78"/>
                        <a:pt x="74" y="15"/>
                        <a:pt x="74" y="15"/>
                      </a:cubicBezTo>
                      <a:cubicBezTo>
                        <a:pt x="74" y="14"/>
                        <a:pt x="74" y="12"/>
                        <a:pt x="72" y="12"/>
                      </a:cubicBezTo>
                      <a:cubicBezTo>
                        <a:pt x="72" y="12"/>
                        <a:pt x="72" y="12"/>
                        <a:pt x="72" y="12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lose/>
                      <a:moveTo>
                        <a:pt x="2" y="2"/>
                      </a:moveTo>
                      <a:cubicBezTo>
                        <a:pt x="2" y="1"/>
                        <a:pt x="3" y="1"/>
                        <a:pt x="3" y="1"/>
                      </a:cubicBezTo>
                      <a:cubicBezTo>
                        <a:pt x="72" y="13"/>
                        <a:pt x="72" y="13"/>
                        <a:pt x="72" y="13"/>
                      </a:cubicBezTo>
                      <a:cubicBezTo>
                        <a:pt x="73" y="13"/>
                        <a:pt x="73" y="14"/>
                        <a:pt x="73" y="15"/>
                      </a:cubicBezTo>
                      <a:cubicBezTo>
                        <a:pt x="73" y="78"/>
                        <a:pt x="73" y="78"/>
                        <a:pt x="73" y="78"/>
                      </a:cubicBezTo>
                      <a:cubicBezTo>
                        <a:pt x="73" y="78"/>
                        <a:pt x="73" y="81"/>
                        <a:pt x="71" y="80"/>
                      </a:cubicBezTo>
                      <a:cubicBezTo>
                        <a:pt x="59" y="78"/>
                        <a:pt x="4" y="67"/>
                        <a:pt x="4" y="67"/>
                      </a:cubicBezTo>
                      <a:cubicBezTo>
                        <a:pt x="2" y="67"/>
                        <a:pt x="2" y="67"/>
                        <a:pt x="2" y="64"/>
                      </a:cubicBezTo>
                      <a:cubicBezTo>
                        <a:pt x="2" y="64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43" name="Freeform 97"/>
                <p:cNvSpPr>
                  <a:spLocks noChangeAspect="1"/>
                </p:cNvSpPr>
                <p:nvPr/>
              </p:nvSpPr>
              <p:spPr bwMode="auto">
                <a:xfrm>
                  <a:off x="1399" y="1078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44" name="Freeform 98"/>
                <p:cNvSpPr>
                  <a:spLocks noChangeAspect="1"/>
                </p:cNvSpPr>
                <p:nvPr/>
              </p:nvSpPr>
              <p:spPr bwMode="auto">
                <a:xfrm>
                  <a:off x="1399" y="1086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45" name="Rectangle 99"/>
                <p:cNvSpPr>
                  <a:spLocks noChangeAspect="1" noChangeArrowheads="1"/>
                </p:cNvSpPr>
                <p:nvPr/>
              </p:nvSpPr>
              <p:spPr bwMode="auto">
                <a:xfrm>
                  <a:off x="1399" y="1078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6" name="Freeform 100"/>
                <p:cNvSpPr>
                  <a:spLocks noChangeAspect="1"/>
                </p:cNvSpPr>
                <p:nvPr/>
              </p:nvSpPr>
              <p:spPr bwMode="auto">
                <a:xfrm>
                  <a:off x="1409" y="1080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47" name="Freeform 101"/>
                <p:cNvSpPr>
                  <a:spLocks noChangeAspect="1"/>
                </p:cNvSpPr>
                <p:nvPr/>
              </p:nvSpPr>
              <p:spPr bwMode="auto">
                <a:xfrm>
                  <a:off x="1409" y="1088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48" name="Rectangle 102"/>
                <p:cNvSpPr>
                  <a:spLocks noChangeAspect="1" noChangeArrowheads="1"/>
                </p:cNvSpPr>
                <p:nvPr/>
              </p:nvSpPr>
              <p:spPr bwMode="auto">
                <a:xfrm>
                  <a:off x="1409" y="1080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49" name="Freeform 103"/>
                <p:cNvSpPr>
                  <a:spLocks noChangeAspect="1"/>
                </p:cNvSpPr>
                <p:nvPr/>
              </p:nvSpPr>
              <p:spPr bwMode="auto">
                <a:xfrm>
                  <a:off x="1419" y="1082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50" name="Freeform 104"/>
                <p:cNvSpPr>
                  <a:spLocks noChangeAspect="1"/>
                </p:cNvSpPr>
                <p:nvPr/>
              </p:nvSpPr>
              <p:spPr bwMode="auto">
                <a:xfrm>
                  <a:off x="1419" y="1090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51" name="Rectangle 105"/>
                <p:cNvSpPr>
                  <a:spLocks noChangeAspect="1" noChangeArrowheads="1"/>
                </p:cNvSpPr>
                <p:nvPr/>
              </p:nvSpPr>
              <p:spPr bwMode="auto">
                <a:xfrm>
                  <a:off x="1419" y="1082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52" name="Freeform 106"/>
                <p:cNvSpPr>
                  <a:spLocks noChangeAspect="1"/>
                </p:cNvSpPr>
                <p:nvPr/>
              </p:nvSpPr>
              <p:spPr bwMode="auto">
                <a:xfrm>
                  <a:off x="1429" y="1084"/>
                  <a:ext cx="8" cy="10"/>
                </a:xfrm>
                <a:custGeom>
                  <a:avLst/>
                  <a:gdLst>
                    <a:gd name="T0" fmla="*/ 0 w 8"/>
                    <a:gd name="T1" fmla="*/ 8 h 10"/>
                    <a:gd name="T2" fmla="*/ 8 w 8"/>
                    <a:gd name="T3" fmla="*/ 10 h 10"/>
                    <a:gd name="T4" fmla="*/ 8 w 8"/>
                    <a:gd name="T5" fmla="*/ 2 h 10"/>
                    <a:gd name="T6" fmla="*/ 0 w 8"/>
                    <a:gd name="T7" fmla="*/ 0 h 10"/>
                    <a:gd name="T8" fmla="*/ 0 w 8"/>
                    <a:gd name="T9" fmla="*/ 8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10"/>
                    <a:gd name="T17" fmla="*/ 8 w 8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10">
                      <a:moveTo>
                        <a:pt x="0" y="8"/>
                      </a:moveTo>
                      <a:lnTo>
                        <a:pt x="8" y="10"/>
                      </a:lnTo>
                      <a:lnTo>
                        <a:pt x="8" y="2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53" name="Freeform 107"/>
                <p:cNvSpPr>
                  <a:spLocks noChangeAspect="1"/>
                </p:cNvSpPr>
                <p:nvPr/>
              </p:nvSpPr>
              <p:spPr bwMode="auto">
                <a:xfrm>
                  <a:off x="1429" y="1092"/>
                  <a:ext cx="8" cy="2"/>
                </a:xfrm>
                <a:custGeom>
                  <a:avLst/>
                  <a:gdLst>
                    <a:gd name="T0" fmla="*/ 2 w 8"/>
                    <a:gd name="T1" fmla="*/ 0 h 2"/>
                    <a:gd name="T2" fmla="*/ 0 w 8"/>
                    <a:gd name="T3" fmla="*/ 0 h 2"/>
                    <a:gd name="T4" fmla="*/ 8 w 8"/>
                    <a:gd name="T5" fmla="*/ 2 h 2"/>
                    <a:gd name="T6" fmla="*/ 8 w 8"/>
                    <a:gd name="T7" fmla="*/ 2 h 2"/>
                    <a:gd name="T8" fmla="*/ 2 w 8"/>
                    <a:gd name="T9" fmla="*/ 0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"/>
                    <a:gd name="T16" fmla="*/ 0 h 2"/>
                    <a:gd name="T17" fmla="*/ 8 w 8"/>
                    <a:gd name="T18" fmla="*/ 2 h 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" h="2">
                      <a:moveTo>
                        <a:pt x="2" y="0"/>
                      </a:moveTo>
                      <a:lnTo>
                        <a:pt x="0" y="0"/>
                      </a:lnTo>
                      <a:lnTo>
                        <a:pt x="8" y="2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54" name="Rectangle 108"/>
                <p:cNvSpPr>
                  <a:spLocks noChangeAspect="1" noChangeArrowheads="1"/>
                </p:cNvSpPr>
                <p:nvPr/>
              </p:nvSpPr>
              <p:spPr bwMode="auto">
                <a:xfrm>
                  <a:off x="1429" y="1084"/>
                  <a:ext cx="2" cy="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55" name="Freeform 109"/>
                <p:cNvSpPr>
                  <a:spLocks noChangeAspect="1"/>
                </p:cNvSpPr>
                <p:nvPr/>
              </p:nvSpPr>
              <p:spPr bwMode="auto">
                <a:xfrm>
                  <a:off x="1611" y="902"/>
                  <a:ext cx="73" cy="212"/>
                </a:xfrm>
                <a:custGeom>
                  <a:avLst/>
                  <a:gdLst>
                    <a:gd name="T0" fmla="*/ 73 w 36"/>
                    <a:gd name="T1" fmla="*/ 68 h 106"/>
                    <a:gd name="T2" fmla="*/ 73 w 36"/>
                    <a:gd name="T3" fmla="*/ 4 h 106"/>
                    <a:gd name="T4" fmla="*/ 4 w 36"/>
                    <a:gd name="T5" fmla="*/ 56 h 106"/>
                    <a:gd name="T6" fmla="*/ 4 w 36"/>
                    <a:gd name="T7" fmla="*/ 202 h 106"/>
                    <a:gd name="T8" fmla="*/ 0 w 36"/>
                    <a:gd name="T9" fmla="*/ 210 h 106"/>
                    <a:gd name="T10" fmla="*/ 4 w 36"/>
                    <a:gd name="T11" fmla="*/ 210 h 106"/>
                    <a:gd name="T12" fmla="*/ 10 w 36"/>
                    <a:gd name="T13" fmla="*/ 204 h 106"/>
                    <a:gd name="T14" fmla="*/ 10 w 36"/>
                    <a:gd name="T15" fmla="*/ 200 h 106"/>
                    <a:gd name="T16" fmla="*/ 12 w 36"/>
                    <a:gd name="T17" fmla="*/ 202 h 106"/>
                    <a:gd name="T18" fmla="*/ 71 w 36"/>
                    <a:gd name="T19" fmla="*/ 156 h 106"/>
                    <a:gd name="T20" fmla="*/ 73 w 36"/>
                    <a:gd name="T21" fmla="*/ 152 h 106"/>
                    <a:gd name="T22" fmla="*/ 73 w 36"/>
                    <a:gd name="T23" fmla="*/ 68 h 10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6"/>
                    <a:gd name="T37" fmla="*/ 0 h 106"/>
                    <a:gd name="T38" fmla="*/ 36 w 36"/>
                    <a:gd name="T39" fmla="*/ 106 h 10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6" h="106">
                      <a:moveTo>
                        <a:pt x="36" y="34"/>
                      </a:moveTo>
                      <a:cubicBezTo>
                        <a:pt x="36" y="17"/>
                        <a:pt x="36" y="2"/>
                        <a:pt x="36" y="2"/>
                      </a:cubicBezTo>
                      <a:cubicBezTo>
                        <a:pt x="35" y="0"/>
                        <a:pt x="2" y="28"/>
                        <a:pt x="2" y="28"/>
                      </a:cubicBezTo>
                      <a:cubicBezTo>
                        <a:pt x="2" y="101"/>
                        <a:pt x="2" y="101"/>
                        <a:pt x="2" y="101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0" y="106"/>
                        <a:pt x="2" y="105"/>
                      </a:cubicBezTo>
                      <a:cubicBezTo>
                        <a:pt x="3" y="104"/>
                        <a:pt x="4" y="103"/>
                        <a:pt x="5" y="102"/>
                      </a:cubicBezTo>
                      <a:cubicBezTo>
                        <a:pt x="5" y="101"/>
                        <a:pt x="5" y="101"/>
                        <a:pt x="5" y="100"/>
                      </a:cubicBezTo>
                      <a:cubicBezTo>
                        <a:pt x="5" y="100"/>
                        <a:pt x="6" y="101"/>
                        <a:pt x="6" y="101"/>
                      </a:cubicBezTo>
                      <a:cubicBezTo>
                        <a:pt x="16" y="93"/>
                        <a:pt x="34" y="79"/>
                        <a:pt x="35" y="78"/>
                      </a:cubicBezTo>
                      <a:cubicBezTo>
                        <a:pt x="36" y="77"/>
                        <a:pt x="36" y="77"/>
                        <a:pt x="36" y="76"/>
                      </a:cubicBezTo>
                      <a:cubicBezTo>
                        <a:pt x="36" y="76"/>
                        <a:pt x="36" y="55"/>
                        <a:pt x="36" y="3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56" name="Freeform 110"/>
                <p:cNvSpPr>
                  <a:spLocks noChangeAspect="1"/>
                </p:cNvSpPr>
                <p:nvPr/>
              </p:nvSpPr>
              <p:spPr bwMode="auto">
                <a:xfrm>
                  <a:off x="1545" y="892"/>
                  <a:ext cx="139" cy="66"/>
                </a:xfrm>
                <a:custGeom>
                  <a:avLst/>
                  <a:gdLst>
                    <a:gd name="T0" fmla="*/ 139 w 69"/>
                    <a:gd name="T1" fmla="*/ 12 h 33"/>
                    <a:gd name="T2" fmla="*/ 68 w 69"/>
                    <a:gd name="T3" fmla="*/ 66 h 33"/>
                    <a:gd name="T4" fmla="*/ 4 w 69"/>
                    <a:gd name="T5" fmla="*/ 52 h 33"/>
                    <a:gd name="T6" fmla="*/ 0 w 69"/>
                    <a:gd name="T7" fmla="*/ 54 h 33"/>
                    <a:gd name="T8" fmla="*/ 2 w 69"/>
                    <a:gd name="T9" fmla="*/ 50 h 33"/>
                    <a:gd name="T10" fmla="*/ 8 w 69"/>
                    <a:gd name="T11" fmla="*/ 46 h 33"/>
                    <a:gd name="T12" fmla="*/ 10 w 69"/>
                    <a:gd name="T13" fmla="*/ 46 h 33"/>
                    <a:gd name="T14" fmla="*/ 10 w 69"/>
                    <a:gd name="T15" fmla="*/ 44 h 33"/>
                    <a:gd name="T16" fmla="*/ 68 w 69"/>
                    <a:gd name="T17" fmla="*/ 0 h 33"/>
                    <a:gd name="T18" fmla="*/ 71 w 69"/>
                    <a:gd name="T19" fmla="*/ 0 h 33"/>
                    <a:gd name="T20" fmla="*/ 135 w 69"/>
                    <a:gd name="T21" fmla="*/ 10 h 33"/>
                    <a:gd name="T22" fmla="*/ 139 w 69"/>
                    <a:gd name="T23" fmla="*/ 12 h 33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9"/>
                    <a:gd name="T37" fmla="*/ 0 h 33"/>
                    <a:gd name="T38" fmla="*/ 69 w 69"/>
                    <a:gd name="T39" fmla="*/ 33 h 33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9" h="33">
                      <a:moveTo>
                        <a:pt x="69" y="6"/>
                      </a:move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6" y="29"/>
                        <a:pt x="4" y="26"/>
                        <a:pt x="2" y="26"/>
                      </a:cubicBezTo>
                      <a:cubicBezTo>
                        <a:pt x="0" y="26"/>
                        <a:pt x="0" y="27"/>
                        <a:pt x="0" y="27"/>
                      </a:cubicBezTo>
                      <a:cubicBezTo>
                        <a:pt x="0" y="27"/>
                        <a:pt x="0" y="26"/>
                        <a:pt x="1" y="25"/>
                      </a:cubicBezTo>
                      <a:cubicBezTo>
                        <a:pt x="1" y="25"/>
                        <a:pt x="2" y="24"/>
                        <a:pt x="4" y="23"/>
                      </a:cubicBezTo>
                      <a:cubicBezTo>
                        <a:pt x="4" y="23"/>
                        <a:pt x="4" y="23"/>
                        <a:pt x="5" y="23"/>
                      </a:cubicBezTo>
                      <a:cubicBezTo>
                        <a:pt x="5" y="23"/>
                        <a:pt x="5" y="22"/>
                        <a:pt x="5" y="22"/>
                      </a:cubicBezTo>
                      <a:cubicBezTo>
                        <a:pt x="18" y="12"/>
                        <a:pt x="33" y="1"/>
                        <a:pt x="34" y="0"/>
                      </a:cubicBezTo>
                      <a:cubicBezTo>
                        <a:pt x="34" y="0"/>
                        <a:pt x="35" y="0"/>
                        <a:pt x="35" y="0"/>
                      </a:cubicBezTo>
                      <a:cubicBezTo>
                        <a:pt x="35" y="0"/>
                        <a:pt x="66" y="5"/>
                        <a:pt x="67" y="5"/>
                      </a:cubicBezTo>
                      <a:cubicBezTo>
                        <a:pt x="68" y="5"/>
                        <a:pt x="69" y="6"/>
                        <a:pt x="69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57" name="Freeform 111"/>
                <p:cNvSpPr>
                  <a:spLocks noChangeAspect="1"/>
                </p:cNvSpPr>
                <p:nvPr/>
              </p:nvSpPr>
              <p:spPr bwMode="auto">
                <a:xfrm>
                  <a:off x="1613" y="904"/>
                  <a:ext cx="71" cy="54"/>
                </a:xfrm>
                <a:custGeom>
                  <a:avLst/>
                  <a:gdLst>
                    <a:gd name="T0" fmla="*/ 71 w 35"/>
                    <a:gd name="T1" fmla="*/ 2 h 27"/>
                    <a:gd name="T2" fmla="*/ 71 w 35"/>
                    <a:gd name="T3" fmla="*/ 0 h 27"/>
                    <a:gd name="T4" fmla="*/ 0 w 35"/>
                    <a:gd name="T5" fmla="*/ 54 h 27"/>
                    <a:gd name="T6" fmla="*/ 0 w 35"/>
                    <a:gd name="T7" fmla="*/ 54 h 27"/>
                    <a:gd name="T8" fmla="*/ 71 w 35"/>
                    <a:gd name="T9" fmla="*/ 2 h 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5"/>
                    <a:gd name="T16" fmla="*/ 0 h 27"/>
                    <a:gd name="T17" fmla="*/ 35 w 35"/>
                    <a:gd name="T18" fmla="*/ 27 h 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5" h="27">
                      <a:moveTo>
                        <a:pt x="35" y="1"/>
                      </a:move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0"/>
                        <a:pt x="0" y="27"/>
                        <a:pt x="0" y="27"/>
                      </a:cubicBezTo>
                      <a:cubicBezTo>
                        <a:pt x="0" y="27"/>
                        <a:pt x="0" y="27"/>
                        <a:pt x="0" y="27"/>
                      </a:cubicBezTo>
                      <a:lnTo>
                        <a:pt x="35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58" name="Freeform 112"/>
                <p:cNvSpPr>
                  <a:spLocks noChangeAspect="1"/>
                </p:cNvSpPr>
                <p:nvPr/>
              </p:nvSpPr>
              <p:spPr bwMode="auto">
                <a:xfrm>
                  <a:off x="1545" y="944"/>
                  <a:ext cx="70" cy="170"/>
                </a:xfrm>
                <a:custGeom>
                  <a:avLst/>
                  <a:gdLst>
                    <a:gd name="T0" fmla="*/ 70 w 35"/>
                    <a:gd name="T1" fmla="*/ 16 h 85"/>
                    <a:gd name="T2" fmla="*/ 68 w 35"/>
                    <a:gd name="T3" fmla="*/ 12 h 85"/>
                    <a:gd name="T4" fmla="*/ 4 w 35"/>
                    <a:gd name="T5" fmla="*/ 0 h 85"/>
                    <a:gd name="T6" fmla="*/ 0 w 35"/>
                    <a:gd name="T7" fmla="*/ 2 h 85"/>
                    <a:gd name="T8" fmla="*/ 0 w 35"/>
                    <a:gd name="T9" fmla="*/ 14 h 85"/>
                    <a:gd name="T10" fmla="*/ 2 w 35"/>
                    <a:gd name="T11" fmla="*/ 14 h 85"/>
                    <a:gd name="T12" fmla="*/ 0 w 35"/>
                    <a:gd name="T13" fmla="*/ 16 h 85"/>
                    <a:gd name="T14" fmla="*/ 0 w 35"/>
                    <a:gd name="T15" fmla="*/ 22 h 85"/>
                    <a:gd name="T16" fmla="*/ 0 w 35"/>
                    <a:gd name="T17" fmla="*/ 150 h 85"/>
                    <a:gd name="T18" fmla="*/ 4 w 35"/>
                    <a:gd name="T19" fmla="*/ 156 h 85"/>
                    <a:gd name="T20" fmla="*/ 64 w 35"/>
                    <a:gd name="T21" fmla="*/ 170 h 85"/>
                    <a:gd name="T22" fmla="*/ 70 w 35"/>
                    <a:gd name="T23" fmla="*/ 166 h 85"/>
                    <a:gd name="T24" fmla="*/ 70 w 35"/>
                    <a:gd name="T25" fmla="*/ 16 h 8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35"/>
                    <a:gd name="T40" fmla="*/ 0 h 85"/>
                    <a:gd name="T41" fmla="*/ 35 w 35"/>
                    <a:gd name="T42" fmla="*/ 85 h 85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35" h="85">
                      <a:moveTo>
                        <a:pt x="35" y="8"/>
                      </a:moveTo>
                      <a:cubicBezTo>
                        <a:pt x="35" y="7"/>
                        <a:pt x="34" y="6"/>
                        <a:pt x="34" y="6"/>
                      </a:cubicBezTo>
                      <a:cubicBezTo>
                        <a:pt x="15" y="3"/>
                        <a:pt x="4" y="0"/>
                        <a:pt x="2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4"/>
                        <a:pt x="0" y="7"/>
                      </a:cubicBezTo>
                      <a:cubicBezTo>
                        <a:pt x="0" y="7"/>
                        <a:pt x="1" y="7"/>
                        <a:pt x="1" y="7"/>
                      </a:cubicBezTo>
                      <a:cubicBezTo>
                        <a:pt x="1" y="8"/>
                        <a:pt x="0" y="8"/>
                        <a:pt x="0" y="8"/>
                      </a:cubicBezTo>
                      <a:cubicBezTo>
                        <a:pt x="0" y="9"/>
                        <a:pt x="0" y="10"/>
                        <a:pt x="0" y="11"/>
                      </a:cubicBezTo>
                      <a:cubicBezTo>
                        <a:pt x="0" y="11"/>
                        <a:pt x="0" y="75"/>
                        <a:pt x="0" y="75"/>
                      </a:cubicBezTo>
                      <a:cubicBezTo>
                        <a:pt x="0" y="78"/>
                        <a:pt x="1" y="78"/>
                        <a:pt x="2" y="78"/>
                      </a:cubicBezTo>
                      <a:cubicBezTo>
                        <a:pt x="3" y="79"/>
                        <a:pt x="24" y="83"/>
                        <a:pt x="32" y="85"/>
                      </a:cubicBezTo>
                      <a:cubicBezTo>
                        <a:pt x="34" y="85"/>
                        <a:pt x="35" y="83"/>
                        <a:pt x="35" y="83"/>
                      </a:cubicBezTo>
                      <a:cubicBezTo>
                        <a:pt x="35" y="83"/>
                        <a:pt x="35" y="8"/>
                        <a:pt x="35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59" name="Freeform 113"/>
                <p:cNvSpPr>
                  <a:spLocks noChangeAspect="1"/>
                </p:cNvSpPr>
                <p:nvPr/>
              </p:nvSpPr>
              <p:spPr bwMode="auto">
                <a:xfrm>
                  <a:off x="1569" y="105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60" name="Freeform 114"/>
                <p:cNvSpPr>
                  <a:spLocks noChangeAspect="1"/>
                </p:cNvSpPr>
                <p:nvPr/>
              </p:nvSpPr>
              <p:spPr bwMode="auto">
                <a:xfrm>
                  <a:off x="1569" y="105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61" name="Freeform 115"/>
                <p:cNvSpPr>
                  <a:spLocks noChangeAspect="1"/>
                </p:cNvSpPr>
                <p:nvPr/>
              </p:nvSpPr>
              <p:spPr bwMode="auto">
                <a:xfrm>
                  <a:off x="1569" y="105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62" name="Freeform 116"/>
                <p:cNvSpPr>
                  <a:spLocks noChangeAspect="1"/>
                </p:cNvSpPr>
                <p:nvPr/>
              </p:nvSpPr>
              <p:spPr bwMode="auto">
                <a:xfrm>
                  <a:off x="1569" y="1056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63" name="Freeform 117"/>
                <p:cNvSpPr>
                  <a:spLocks noChangeAspect="1"/>
                </p:cNvSpPr>
                <p:nvPr/>
              </p:nvSpPr>
              <p:spPr bwMode="auto">
                <a:xfrm>
                  <a:off x="1569" y="1062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64" name="Freeform 118"/>
                <p:cNvSpPr>
                  <a:spLocks noChangeAspect="1"/>
                </p:cNvSpPr>
                <p:nvPr/>
              </p:nvSpPr>
              <p:spPr bwMode="auto">
                <a:xfrm>
                  <a:off x="1569" y="1062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65" name="Freeform 119"/>
                <p:cNvSpPr>
                  <a:spLocks noChangeAspect="1"/>
                </p:cNvSpPr>
                <p:nvPr/>
              </p:nvSpPr>
              <p:spPr bwMode="auto">
                <a:xfrm>
                  <a:off x="1569" y="1068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66" name="Freeform 120"/>
                <p:cNvSpPr>
                  <a:spLocks noChangeAspect="1"/>
                </p:cNvSpPr>
                <p:nvPr/>
              </p:nvSpPr>
              <p:spPr bwMode="auto">
                <a:xfrm>
                  <a:off x="1569" y="1068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67" name="Freeform 121"/>
                <p:cNvSpPr>
                  <a:spLocks noChangeAspect="1"/>
                </p:cNvSpPr>
                <p:nvPr/>
              </p:nvSpPr>
              <p:spPr bwMode="auto">
                <a:xfrm>
                  <a:off x="1569" y="1074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68" name="Freeform 122"/>
                <p:cNvSpPr>
                  <a:spLocks noChangeAspect="1"/>
                </p:cNvSpPr>
                <p:nvPr/>
              </p:nvSpPr>
              <p:spPr bwMode="auto">
                <a:xfrm>
                  <a:off x="1569" y="1074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69" name="Freeform 123"/>
                <p:cNvSpPr>
                  <a:spLocks noChangeAspect="1"/>
                </p:cNvSpPr>
                <p:nvPr/>
              </p:nvSpPr>
              <p:spPr bwMode="auto">
                <a:xfrm>
                  <a:off x="1569" y="108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70" name="Freeform 124"/>
                <p:cNvSpPr>
                  <a:spLocks noChangeAspect="1"/>
                </p:cNvSpPr>
                <p:nvPr/>
              </p:nvSpPr>
              <p:spPr bwMode="auto">
                <a:xfrm>
                  <a:off x="1569" y="108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71" name="Freeform 125"/>
                <p:cNvSpPr>
                  <a:spLocks noChangeAspect="1"/>
                </p:cNvSpPr>
                <p:nvPr/>
              </p:nvSpPr>
              <p:spPr bwMode="auto">
                <a:xfrm>
                  <a:off x="1569" y="108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72" name="Freeform 126"/>
                <p:cNvSpPr>
                  <a:spLocks noChangeAspect="1"/>
                </p:cNvSpPr>
                <p:nvPr/>
              </p:nvSpPr>
              <p:spPr bwMode="auto">
                <a:xfrm>
                  <a:off x="1569" y="1084"/>
                  <a:ext cx="2" cy="4"/>
                </a:xfrm>
                <a:custGeom>
                  <a:avLst/>
                  <a:gdLst>
                    <a:gd name="T0" fmla="*/ 0 w 2"/>
                    <a:gd name="T1" fmla="*/ 4 h 4"/>
                    <a:gd name="T2" fmla="*/ 2 w 2"/>
                    <a:gd name="T3" fmla="*/ 2 h 4"/>
                    <a:gd name="T4" fmla="*/ 0 w 2"/>
                    <a:gd name="T5" fmla="*/ 0 h 4"/>
                    <a:gd name="T6" fmla="*/ 0 w 2"/>
                    <a:gd name="T7" fmla="*/ 4 h 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4"/>
                    <a:gd name="T14" fmla="*/ 2 w 2"/>
                    <a:gd name="T15" fmla="*/ 4 h 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4">
                      <a:moveTo>
                        <a:pt x="0" y="4"/>
                      </a:move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73" name="Freeform 127"/>
                <p:cNvSpPr>
                  <a:spLocks noChangeAspect="1"/>
                </p:cNvSpPr>
                <p:nvPr/>
              </p:nvSpPr>
              <p:spPr bwMode="auto">
                <a:xfrm>
                  <a:off x="1545" y="958"/>
                  <a:ext cx="76" cy="16"/>
                </a:xfrm>
                <a:custGeom>
                  <a:avLst/>
                  <a:gdLst>
                    <a:gd name="T0" fmla="*/ 70 w 76"/>
                    <a:gd name="T1" fmla="*/ 14 h 16"/>
                    <a:gd name="T2" fmla="*/ 2 w 76"/>
                    <a:gd name="T3" fmla="*/ 0 h 16"/>
                    <a:gd name="T4" fmla="*/ 0 w 76"/>
                    <a:gd name="T5" fmla="*/ 2 h 16"/>
                    <a:gd name="T6" fmla="*/ 70 w 76"/>
                    <a:gd name="T7" fmla="*/ 16 h 16"/>
                    <a:gd name="T8" fmla="*/ 76 w 76"/>
                    <a:gd name="T9" fmla="*/ 10 h 16"/>
                    <a:gd name="T10" fmla="*/ 76 w 76"/>
                    <a:gd name="T11" fmla="*/ 10 h 16"/>
                    <a:gd name="T12" fmla="*/ 70 w 76"/>
                    <a:gd name="T13" fmla="*/ 14 h 1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6"/>
                    <a:gd name="T22" fmla="*/ 0 h 16"/>
                    <a:gd name="T23" fmla="*/ 76 w 76"/>
                    <a:gd name="T24" fmla="*/ 16 h 1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6" h="16">
                      <a:moveTo>
                        <a:pt x="70" y="14"/>
                      </a:move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70" y="16"/>
                      </a:lnTo>
                      <a:lnTo>
                        <a:pt x="76" y="10"/>
                      </a:lnTo>
                      <a:lnTo>
                        <a:pt x="70" y="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74" name="Freeform 128"/>
                <p:cNvSpPr>
                  <a:spLocks noChangeAspect="1"/>
                </p:cNvSpPr>
                <p:nvPr/>
              </p:nvSpPr>
              <p:spPr bwMode="auto">
                <a:xfrm>
                  <a:off x="1557" y="966"/>
                  <a:ext cx="44" cy="14"/>
                </a:xfrm>
                <a:custGeom>
                  <a:avLst/>
                  <a:gdLst>
                    <a:gd name="T0" fmla="*/ 44 w 44"/>
                    <a:gd name="T1" fmla="*/ 10 h 14"/>
                    <a:gd name="T2" fmla="*/ 0 w 44"/>
                    <a:gd name="T3" fmla="*/ 0 h 14"/>
                    <a:gd name="T4" fmla="*/ 0 w 44"/>
                    <a:gd name="T5" fmla="*/ 6 h 14"/>
                    <a:gd name="T6" fmla="*/ 44 w 44"/>
                    <a:gd name="T7" fmla="*/ 14 h 14"/>
                    <a:gd name="T8" fmla="*/ 44 w 44"/>
                    <a:gd name="T9" fmla="*/ 10 h 1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4"/>
                    <a:gd name="T16" fmla="*/ 0 h 14"/>
                    <a:gd name="T17" fmla="*/ 44 w 44"/>
                    <a:gd name="T18" fmla="*/ 14 h 1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4" h="14">
                      <a:moveTo>
                        <a:pt x="44" y="10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44" y="14"/>
                      </a:lnTo>
                      <a:lnTo>
                        <a:pt x="44" y="1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75" name="Freeform 129"/>
                <p:cNvSpPr>
                  <a:spLocks noChangeAspect="1"/>
                </p:cNvSpPr>
                <p:nvPr/>
              </p:nvSpPr>
              <p:spPr bwMode="auto">
                <a:xfrm>
                  <a:off x="1557" y="966"/>
                  <a:ext cx="4" cy="6"/>
                </a:xfrm>
                <a:custGeom>
                  <a:avLst/>
                  <a:gdLst>
                    <a:gd name="T0" fmla="*/ 0 w 4"/>
                    <a:gd name="T1" fmla="*/ 6 h 6"/>
                    <a:gd name="T2" fmla="*/ 4 w 4"/>
                    <a:gd name="T3" fmla="*/ 2 h 6"/>
                    <a:gd name="T4" fmla="*/ 0 w 4"/>
                    <a:gd name="T5" fmla="*/ 0 h 6"/>
                    <a:gd name="T6" fmla="*/ 0 w 4"/>
                    <a:gd name="T7" fmla="*/ 6 h 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"/>
                    <a:gd name="T13" fmla="*/ 0 h 6"/>
                    <a:gd name="T14" fmla="*/ 4 w 4"/>
                    <a:gd name="T15" fmla="*/ 6 h 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" h="6">
                      <a:moveTo>
                        <a:pt x="0" y="6"/>
                      </a:move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76" name="Freeform 130"/>
                <p:cNvSpPr>
                  <a:spLocks noChangeAspect="1"/>
                </p:cNvSpPr>
                <p:nvPr/>
              </p:nvSpPr>
              <p:spPr bwMode="auto">
                <a:xfrm>
                  <a:off x="1555" y="936"/>
                  <a:ext cx="68" cy="168"/>
                </a:xfrm>
                <a:custGeom>
                  <a:avLst/>
                  <a:gdLst>
                    <a:gd name="T0" fmla="*/ 0 w 34"/>
                    <a:gd name="T1" fmla="*/ 0 h 84"/>
                    <a:gd name="T2" fmla="*/ 66 w 34"/>
                    <a:gd name="T3" fmla="*/ 14 h 84"/>
                    <a:gd name="T4" fmla="*/ 68 w 34"/>
                    <a:gd name="T5" fmla="*/ 16 h 84"/>
                    <a:gd name="T6" fmla="*/ 68 w 34"/>
                    <a:gd name="T7" fmla="*/ 168 h 84"/>
                    <a:gd name="T8" fmla="*/ 66 w 34"/>
                    <a:gd name="T9" fmla="*/ 168 h 84"/>
                    <a:gd name="T10" fmla="*/ 66 w 34"/>
                    <a:gd name="T11" fmla="*/ 18 h 84"/>
                    <a:gd name="T12" fmla="*/ 64 w 34"/>
                    <a:gd name="T13" fmla="*/ 16 h 84"/>
                    <a:gd name="T14" fmla="*/ 0 w 34"/>
                    <a:gd name="T15" fmla="*/ 2 h 84"/>
                    <a:gd name="T16" fmla="*/ 0 w 34"/>
                    <a:gd name="T17" fmla="*/ 0 h 8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34"/>
                    <a:gd name="T28" fmla="*/ 0 h 84"/>
                    <a:gd name="T29" fmla="*/ 34 w 34"/>
                    <a:gd name="T30" fmla="*/ 84 h 8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34" h="84">
                      <a:moveTo>
                        <a:pt x="0" y="0"/>
                      </a:moveTo>
                      <a:cubicBezTo>
                        <a:pt x="33" y="7"/>
                        <a:pt x="33" y="7"/>
                        <a:pt x="33" y="7"/>
                      </a:cubicBezTo>
                      <a:cubicBezTo>
                        <a:pt x="33" y="7"/>
                        <a:pt x="34" y="7"/>
                        <a:pt x="34" y="8"/>
                      </a:cubicBezTo>
                      <a:cubicBezTo>
                        <a:pt x="34" y="16"/>
                        <a:pt x="34" y="84"/>
                        <a:pt x="34" y="84"/>
                      </a:cubicBezTo>
                      <a:cubicBezTo>
                        <a:pt x="33" y="84"/>
                        <a:pt x="33" y="84"/>
                        <a:pt x="33" y="84"/>
                      </a:cubicBezTo>
                      <a:cubicBezTo>
                        <a:pt x="33" y="84"/>
                        <a:pt x="33" y="9"/>
                        <a:pt x="33" y="9"/>
                      </a:cubicBezTo>
                      <a:cubicBezTo>
                        <a:pt x="33" y="9"/>
                        <a:pt x="33" y="8"/>
                        <a:pt x="32" y="8"/>
                      </a:cubicBezTo>
                      <a:cubicBezTo>
                        <a:pt x="32" y="7"/>
                        <a:pt x="0" y="1"/>
                        <a:pt x="0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77" name="Freeform 131"/>
                <p:cNvSpPr>
                  <a:spLocks noChangeAspect="1"/>
                </p:cNvSpPr>
                <p:nvPr/>
              </p:nvSpPr>
              <p:spPr bwMode="auto">
                <a:xfrm>
                  <a:off x="1702" y="922"/>
                  <a:ext cx="74" cy="212"/>
                </a:xfrm>
                <a:custGeom>
                  <a:avLst/>
                  <a:gdLst>
                    <a:gd name="T0" fmla="*/ 74 w 37"/>
                    <a:gd name="T1" fmla="*/ 68 h 106"/>
                    <a:gd name="T2" fmla="*/ 74 w 37"/>
                    <a:gd name="T3" fmla="*/ 4 h 106"/>
                    <a:gd name="T4" fmla="*/ 4 w 37"/>
                    <a:gd name="T5" fmla="*/ 56 h 106"/>
                    <a:gd name="T6" fmla="*/ 4 w 37"/>
                    <a:gd name="T7" fmla="*/ 202 h 106"/>
                    <a:gd name="T8" fmla="*/ 0 w 37"/>
                    <a:gd name="T9" fmla="*/ 210 h 106"/>
                    <a:gd name="T10" fmla="*/ 6 w 37"/>
                    <a:gd name="T11" fmla="*/ 210 h 106"/>
                    <a:gd name="T12" fmla="*/ 12 w 37"/>
                    <a:gd name="T13" fmla="*/ 204 h 106"/>
                    <a:gd name="T14" fmla="*/ 12 w 37"/>
                    <a:gd name="T15" fmla="*/ 202 h 106"/>
                    <a:gd name="T16" fmla="*/ 14 w 37"/>
                    <a:gd name="T17" fmla="*/ 202 h 106"/>
                    <a:gd name="T18" fmla="*/ 72 w 37"/>
                    <a:gd name="T19" fmla="*/ 158 h 106"/>
                    <a:gd name="T20" fmla="*/ 74 w 37"/>
                    <a:gd name="T21" fmla="*/ 154 h 106"/>
                    <a:gd name="T22" fmla="*/ 74 w 37"/>
                    <a:gd name="T23" fmla="*/ 68 h 10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7"/>
                    <a:gd name="T37" fmla="*/ 0 h 106"/>
                    <a:gd name="T38" fmla="*/ 37 w 37"/>
                    <a:gd name="T39" fmla="*/ 106 h 10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7" h="106">
                      <a:moveTo>
                        <a:pt x="37" y="34"/>
                      </a:moveTo>
                      <a:cubicBezTo>
                        <a:pt x="37" y="17"/>
                        <a:pt x="37" y="2"/>
                        <a:pt x="37" y="2"/>
                      </a:cubicBezTo>
                      <a:cubicBezTo>
                        <a:pt x="36" y="0"/>
                        <a:pt x="2" y="28"/>
                        <a:pt x="2" y="28"/>
                      </a:cubicBezTo>
                      <a:cubicBezTo>
                        <a:pt x="2" y="101"/>
                        <a:pt x="2" y="101"/>
                        <a:pt x="2" y="101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1" y="106"/>
                        <a:pt x="3" y="105"/>
                      </a:cubicBezTo>
                      <a:cubicBezTo>
                        <a:pt x="3" y="104"/>
                        <a:pt x="4" y="103"/>
                        <a:pt x="6" y="102"/>
                      </a:cubicBezTo>
                      <a:cubicBezTo>
                        <a:pt x="6" y="101"/>
                        <a:pt x="6" y="101"/>
                        <a:pt x="6" y="101"/>
                      </a:cubicBezTo>
                      <a:cubicBezTo>
                        <a:pt x="6" y="100"/>
                        <a:pt x="6" y="101"/>
                        <a:pt x="7" y="101"/>
                      </a:cubicBezTo>
                      <a:cubicBezTo>
                        <a:pt x="17" y="93"/>
                        <a:pt x="35" y="79"/>
                        <a:pt x="36" y="79"/>
                      </a:cubicBezTo>
                      <a:cubicBezTo>
                        <a:pt x="37" y="78"/>
                        <a:pt x="37" y="77"/>
                        <a:pt x="37" y="77"/>
                      </a:cubicBezTo>
                      <a:cubicBezTo>
                        <a:pt x="37" y="77"/>
                        <a:pt x="37" y="56"/>
                        <a:pt x="37" y="3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78" name="Freeform 132"/>
                <p:cNvSpPr>
                  <a:spLocks noChangeAspect="1"/>
                </p:cNvSpPr>
                <p:nvPr/>
              </p:nvSpPr>
              <p:spPr bwMode="auto">
                <a:xfrm>
                  <a:off x="1638" y="912"/>
                  <a:ext cx="136" cy="66"/>
                </a:xfrm>
                <a:custGeom>
                  <a:avLst/>
                  <a:gdLst>
                    <a:gd name="T0" fmla="*/ 136 w 68"/>
                    <a:gd name="T1" fmla="*/ 12 h 33"/>
                    <a:gd name="T2" fmla="*/ 68 w 68"/>
                    <a:gd name="T3" fmla="*/ 66 h 33"/>
                    <a:gd name="T4" fmla="*/ 2 w 68"/>
                    <a:gd name="T5" fmla="*/ 52 h 33"/>
                    <a:gd name="T6" fmla="*/ 0 w 68"/>
                    <a:gd name="T7" fmla="*/ 54 h 33"/>
                    <a:gd name="T8" fmla="*/ 2 w 68"/>
                    <a:gd name="T9" fmla="*/ 50 h 33"/>
                    <a:gd name="T10" fmla="*/ 6 w 68"/>
                    <a:gd name="T11" fmla="*/ 46 h 33"/>
                    <a:gd name="T12" fmla="*/ 10 w 68"/>
                    <a:gd name="T13" fmla="*/ 48 h 33"/>
                    <a:gd name="T14" fmla="*/ 10 w 68"/>
                    <a:gd name="T15" fmla="*/ 44 h 33"/>
                    <a:gd name="T16" fmla="*/ 66 w 68"/>
                    <a:gd name="T17" fmla="*/ 0 h 33"/>
                    <a:gd name="T18" fmla="*/ 70 w 68"/>
                    <a:gd name="T19" fmla="*/ 0 h 33"/>
                    <a:gd name="T20" fmla="*/ 134 w 68"/>
                    <a:gd name="T21" fmla="*/ 10 h 33"/>
                    <a:gd name="T22" fmla="*/ 136 w 68"/>
                    <a:gd name="T23" fmla="*/ 12 h 33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8"/>
                    <a:gd name="T37" fmla="*/ 0 h 33"/>
                    <a:gd name="T38" fmla="*/ 68 w 68"/>
                    <a:gd name="T39" fmla="*/ 33 h 33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8" h="33">
                      <a:moveTo>
                        <a:pt x="68" y="6"/>
                      </a:move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5" y="29"/>
                        <a:pt x="4" y="26"/>
                        <a:pt x="1" y="26"/>
                      </a:cubicBezTo>
                      <a:cubicBezTo>
                        <a:pt x="0" y="26"/>
                        <a:pt x="0" y="27"/>
                        <a:pt x="0" y="27"/>
                      </a:cubicBezTo>
                      <a:cubicBezTo>
                        <a:pt x="0" y="27"/>
                        <a:pt x="0" y="26"/>
                        <a:pt x="1" y="25"/>
                      </a:cubicBezTo>
                      <a:cubicBezTo>
                        <a:pt x="1" y="25"/>
                        <a:pt x="2" y="24"/>
                        <a:pt x="3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5" y="23"/>
                        <a:pt x="5" y="23"/>
                        <a:pt x="5" y="22"/>
                      </a:cubicBezTo>
                      <a:cubicBezTo>
                        <a:pt x="17" y="12"/>
                        <a:pt x="32" y="1"/>
                        <a:pt x="33" y="0"/>
                      </a:cubicBezTo>
                      <a:cubicBezTo>
                        <a:pt x="34" y="0"/>
                        <a:pt x="35" y="0"/>
                        <a:pt x="35" y="0"/>
                      </a:cubicBezTo>
                      <a:cubicBezTo>
                        <a:pt x="35" y="0"/>
                        <a:pt x="66" y="5"/>
                        <a:pt x="67" y="5"/>
                      </a:cubicBezTo>
                      <a:cubicBezTo>
                        <a:pt x="68" y="5"/>
                        <a:pt x="68" y="6"/>
                        <a:pt x="68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79" name="Freeform 133"/>
                <p:cNvSpPr>
                  <a:spLocks noChangeAspect="1"/>
                </p:cNvSpPr>
                <p:nvPr/>
              </p:nvSpPr>
              <p:spPr bwMode="auto">
                <a:xfrm>
                  <a:off x="1704" y="924"/>
                  <a:ext cx="72" cy="56"/>
                </a:xfrm>
                <a:custGeom>
                  <a:avLst/>
                  <a:gdLst>
                    <a:gd name="T0" fmla="*/ 72 w 36"/>
                    <a:gd name="T1" fmla="*/ 2 h 28"/>
                    <a:gd name="T2" fmla="*/ 70 w 36"/>
                    <a:gd name="T3" fmla="*/ 0 h 28"/>
                    <a:gd name="T4" fmla="*/ 0 w 36"/>
                    <a:gd name="T5" fmla="*/ 54 h 28"/>
                    <a:gd name="T6" fmla="*/ 2 w 36"/>
                    <a:gd name="T7" fmla="*/ 56 h 28"/>
                    <a:gd name="T8" fmla="*/ 72 w 36"/>
                    <a:gd name="T9" fmla="*/ 2 h 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"/>
                    <a:gd name="T16" fmla="*/ 0 h 28"/>
                    <a:gd name="T17" fmla="*/ 36 w 36"/>
                    <a:gd name="T18" fmla="*/ 28 h 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" h="28">
                      <a:moveTo>
                        <a:pt x="36" y="1"/>
                      </a:moveTo>
                      <a:cubicBezTo>
                        <a:pt x="36" y="1"/>
                        <a:pt x="36" y="0"/>
                        <a:pt x="35" y="0"/>
                      </a:cubicBezTo>
                      <a:cubicBezTo>
                        <a:pt x="34" y="1"/>
                        <a:pt x="0" y="27"/>
                        <a:pt x="0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80" name="Freeform 134"/>
                <p:cNvSpPr>
                  <a:spLocks noChangeAspect="1"/>
                </p:cNvSpPr>
                <p:nvPr/>
              </p:nvSpPr>
              <p:spPr bwMode="auto">
                <a:xfrm>
                  <a:off x="1638" y="964"/>
                  <a:ext cx="68" cy="170"/>
                </a:xfrm>
                <a:custGeom>
                  <a:avLst/>
                  <a:gdLst>
                    <a:gd name="T0" fmla="*/ 68 w 34"/>
                    <a:gd name="T1" fmla="*/ 16 h 85"/>
                    <a:gd name="T2" fmla="*/ 66 w 34"/>
                    <a:gd name="T3" fmla="*/ 12 h 85"/>
                    <a:gd name="T4" fmla="*/ 2 w 34"/>
                    <a:gd name="T5" fmla="*/ 0 h 85"/>
                    <a:gd name="T6" fmla="*/ 0 w 34"/>
                    <a:gd name="T7" fmla="*/ 2 h 85"/>
                    <a:gd name="T8" fmla="*/ 0 w 34"/>
                    <a:gd name="T9" fmla="*/ 14 h 85"/>
                    <a:gd name="T10" fmla="*/ 2 w 34"/>
                    <a:gd name="T11" fmla="*/ 16 h 85"/>
                    <a:gd name="T12" fmla="*/ 0 w 34"/>
                    <a:gd name="T13" fmla="*/ 16 h 85"/>
                    <a:gd name="T14" fmla="*/ 0 w 34"/>
                    <a:gd name="T15" fmla="*/ 22 h 85"/>
                    <a:gd name="T16" fmla="*/ 0 w 34"/>
                    <a:gd name="T17" fmla="*/ 152 h 85"/>
                    <a:gd name="T18" fmla="*/ 2 w 34"/>
                    <a:gd name="T19" fmla="*/ 158 h 85"/>
                    <a:gd name="T20" fmla="*/ 64 w 34"/>
                    <a:gd name="T21" fmla="*/ 170 h 85"/>
                    <a:gd name="T22" fmla="*/ 68 w 34"/>
                    <a:gd name="T23" fmla="*/ 166 h 85"/>
                    <a:gd name="T24" fmla="*/ 68 w 34"/>
                    <a:gd name="T25" fmla="*/ 16 h 8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34"/>
                    <a:gd name="T40" fmla="*/ 0 h 85"/>
                    <a:gd name="T41" fmla="*/ 34 w 34"/>
                    <a:gd name="T42" fmla="*/ 85 h 85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34" h="85">
                      <a:moveTo>
                        <a:pt x="34" y="8"/>
                      </a:moveTo>
                      <a:cubicBezTo>
                        <a:pt x="34" y="7"/>
                        <a:pt x="34" y="6"/>
                        <a:pt x="33" y="6"/>
                      </a:cubicBezTo>
                      <a:cubicBezTo>
                        <a:pt x="15" y="3"/>
                        <a:pt x="4" y="0"/>
                        <a:pt x="1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4"/>
                        <a:pt x="0" y="7"/>
                      </a:cubicBezTo>
                      <a:cubicBezTo>
                        <a:pt x="0" y="7"/>
                        <a:pt x="0" y="7"/>
                        <a:pt x="1" y="8"/>
                      </a:cubicBezTo>
                      <a:cubicBezTo>
                        <a:pt x="1" y="8"/>
                        <a:pt x="0" y="8"/>
                        <a:pt x="0" y="8"/>
                      </a:cubicBezTo>
                      <a:cubicBezTo>
                        <a:pt x="0" y="9"/>
                        <a:pt x="0" y="10"/>
                        <a:pt x="0" y="11"/>
                      </a:cubicBezTo>
                      <a:cubicBezTo>
                        <a:pt x="0" y="11"/>
                        <a:pt x="0" y="75"/>
                        <a:pt x="0" y="76"/>
                      </a:cubicBezTo>
                      <a:cubicBezTo>
                        <a:pt x="0" y="78"/>
                        <a:pt x="0" y="78"/>
                        <a:pt x="1" y="79"/>
                      </a:cubicBezTo>
                      <a:cubicBezTo>
                        <a:pt x="2" y="79"/>
                        <a:pt x="24" y="83"/>
                        <a:pt x="32" y="85"/>
                      </a:cubicBezTo>
                      <a:cubicBezTo>
                        <a:pt x="34" y="85"/>
                        <a:pt x="34" y="83"/>
                        <a:pt x="34" y="83"/>
                      </a:cubicBezTo>
                      <a:cubicBezTo>
                        <a:pt x="34" y="83"/>
                        <a:pt x="34" y="8"/>
                        <a:pt x="34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81" name="Freeform 135"/>
                <p:cNvSpPr>
                  <a:spLocks noChangeAspect="1"/>
                </p:cNvSpPr>
                <p:nvPr/>
              </p:nvSpPr>
              <p:spPr bwMode="auto">
                <a:xfrm>
                  <a:off x="1660" y="107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6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6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82" name="Freeform 136"/>
                <p:cNvSpPr>
                  <a:spLocks noChangeAspect="1"/>
                </p:cNvSpPr>
                <p:nvPr/>
              </p:nvSpPr>
              <p:spPr bwMode="auto">
                <a:xfrm>
                  <a:off x="1660" y="107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83" name="Freeform 137"/>
                <p:cNvSpPr>
                  <a:spLocks noChangeAspect="1"/>
                </p:cNvSpPr>
                <p:nvPr/>
              </p:nvSpPr>
              <p:spPr bwMode="auto">
                <a:xfrm>
                  <a:off x="1660" y="107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6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6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84" name="Freeform 138"/>
                <p:cNvSpPr>
                  <a:spLocks noChangeAspect="1"/>
                </p:cNvSpPr>
                <p:nvPr/>
              </p:nvSpPr>
              <p:spPr bwMode="auto">
                <a:xfrm>
                  <a:off x="1660" y="1076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85" name="Freeform 139"/>
                <p:cNvSpPr>
                  <a:spLocks noChangeAspect="1"/>
                </p:cNvSpPr>
                <p:nvPr/>
              </p:nvSpPr>
              <p:spPr bwMode="auto">
                <a:xfrm>
                  <a:off x="1660" y="1082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6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6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86" name="Freeform 140"/>
                <p:cNvSpPr>
                  <a:spLocks noChangeAspect="1"/>
                </p:cNvSpPr>
                <p:nvPr/>
              </p:nvSpPr>
              <p:spPr bwMode="auto">
                <a:xfrm>
                  <a:off x="1660" y="1082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87" name="Freeform 141"/>
                <p:cNvSpPr>
                  <a:spLocks noChangeAspect="1"/>
                </p:cNvSpPr>
                <p:nvPr/>
              </p:nvSpPr>
              <p:spPr bwMode="auto">
                <a:xfrm>
                  <a:off x="1660" y="1088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88" name="Freeform 142"/>
                <p:cNvSpPr>
                  <a:spLocks noChangeAspect="1"/>
                </p:cNvSpPr>
                <p:nvPr/>
              </p:nvSpPr>
              <p:spPr bwMode="auto">
                <a:xfrm>
                  <a:off x="1660" y="1088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89" name="Freeform 143"/>
                <p:cNvSpPr>
                  <a:spLocks noChangeAspect="1"/>
                </p:cNvSpPr>
                <p:nvPr/>
              </p:nvSpPr>
              <p:spPr bwMode="auto">
                <a:xfrm>
                  <a:off x="1660" y="1094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90" name="Freeform 144"/>
                <p:cNvSpPr>
                  <a:spLocks noChangeAspect="1"/>
                </p:cNvSpPr>
                <p:nvPr/>
              </p:nvSpPr>
              <p:spPr bwMode="auto">
                <a:xfrm>
                  <a:off x="1660" y="1094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91" name="Freeform 145"/>
                <p:cNvSpPr>
                  <a:spLocks noChangeAspect="1"/>
                </p:cNvSpPr>
                <p:nvPr/>
              </p:nvSpPr>
              <p:spPr bwMode="auto">
                <a:xfrm>
                  <a:off x="1660" y="1100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8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8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92" name="Freeform 146"/>
                <p:cNvSpPr>
                  <a:spLocks noChangeAspect="1"/>
                </p:cNvSpPr>
                <p:nvPr/>
              </p:nvSpPr>
              <p:spPr bwMode="auto">
                <a:xfrm>
                  <a:off x="1660" y="1100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93" name="Freeform 147"/>
                <p:cNvSpPr>
                  <a:spLocks noChangeAspect="1"/>
                </p:cNvSpPr>
                <p:nvPr/>
              </p:nvSpPr>
              <p:spPr bwMode="auto">
                <a:xfrm>
                  <a:off x="1660" y="1106"/>
                  <a:ext cx="54" cy="12"/>
                </a:xfrm>
                <a:custGeom>
                  <a:avLst/>
                  <a:gdLst>
                    <a:gd name="T0" fmla="*/ 0 w 54"/>
                    <a:gd name="T1" fmla="*/ 0 h 12"/>
                    <a:gd name="T2" fmla="*/ 46 w 54"/>
                    <a:gd name="T3" fmla="*/ 10 h 12"/>
                    <a:gd name="T4" fmla="*/ 54 w 54"/>
                    <a:gd name="T5" fmla="*/ 4 h 12"/>
                    <a:gd name="T6" fmla="*/ 54 w 54"/>
                    <a:gd name="T7" fmla="*/ 6 h 12"/>
                    <a:gd name="T8" fmla="*/ 46 w 54"/>
                    <a:gd name="T9" fmla="*/ 12 h 12"/>
                    <a:gd name="T10" fmla="*/ 0 w 54"/>
                    <a:gd name="T11" fmla="*/ 2 h 12"/>
                    <a:gd name="T12" fmla="*/ 0 w 54"/>
                    <a:gd name="T13" fmla="*/ 0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4"/>
                    <a:gd name="T22" fmla="*/ 0 h 12"/>
                    <a:gd name="T23" fmla="*/ 54 w 5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4" h="12">
                      <a:moveTo>
                        <a:pt x="0" y="0"/>
                      </a:moveTo>
                      <a:lnTo>
                        <a:pt x="46" y="10"/>
                      </a:lnTo>
                      <a:lnTo>
                        <a:pt x="54" y="4"/>
                      </a:lnTo>
                      <a:lnTo>
                        <a:pt x="54" y="6"/>
                      </a:lnTo>
                      <a:lnTo>
                        <a:pt x="46" y="12"/>
                      </a:lnTo>
                      <a:lnTo>
                        <a:pt x="0" y="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94" name="Freeform 148"/>
                <p:cNvSpPr>
                  <a:spLocks noChangeAspect="1"/>
                </p:cNvSpPr>
                <p:nvPr/>
              </p:nvSpPr>
              <p:spPr bwMode="auto">
                <a:xfrm>
                  <a:off x="1660" y="1106"/>
                  <a:ext cx="2" cy="2"/>
                </a:xfrm>
                <a:custGeom>
                  <a:avLst/>
                  <a:gdLst>
                    <a:gd name="T0" fmla="*/ 0 w 2"/>
                    <a:gd name="T1" fmla="*/ 2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2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"/>
                    <a:gd name="T13" fmla="*/ 0 h 2"/>
                    <a:gd name="T14" fmla="*/ 2 w 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" h="2">
                      <a:moveTo>
                        <a:pt x="0" y="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95" name="Freeform 149"/>
                <p:cNvSpPr>
                  <a:spLocks noChangeAspect="1"/>
                </p:cNvSpPr>
                <p:nvPr/>
              </p:nvSpPr>
              <p:spPr bwMode="auto">
                <a:xfrm>
                  <a:off x="1638" y="980"/>
                  <a:ext cx="76" cy="14"/>
                </a:xfrm>
                <a:custGeom>
                  <a:avLst/>
                  <a:gdLst>
                    <a:gd name="T0" fmla="*/ 68 w 76"/>
                    <a:gd name="T1" fmla="*/ 12 h 14"/>
                    <a:gd name="T2" fmla="*/ 2 w 76"/>
                    <a:gd name="T3" fmla="*/ 0 h 14"/>
                    <a:gd name="T4" fmla="*/ 0 w 76"/>
                    <a:gd name="T5" fmla="*/ 0 h 14"/>
                    <a:gd name="T6" fmla="*/ 70 w 76"/>
                    <a:gd name="T7" fmla="*/ 14 h 14"/>
                    <a:gd name="T8" fmla="*/ 76 w 76"/>
                    <a:gd name="T9" fmla="*/ 10 h 14"/>
                    <a:gd name="T10" fmla="*/ 76 w 76"/>
                    <a:gd name="T11" fmla="*/ 8 h 14"/>
                    <a:gd name="T12" fmla="*/ 68 w 76"/>
                    <a:gd name="T13" fmla="*/ 12 h 1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6"/>
                    <a:gd name="T22" fmla="*/ 0 h 14"/>
                    <a:gd name="T23" fmla="*/ 76 w 76"/>
                    <a:gd name="T24" fmla="*/ 14 h 1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6" h="14">
                      <a:moveTo>
                        <a:pt x="68" y="12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70" y="14"/>
                      </a:lnTo>
                      <a:lnTo>
                        <a:pt x="76" y="10"/>
                      </a:lnTo>
                      <a:lnTo>
                        <a:pt x="76" y="8"/>
                      </a:lnTo>
                      <a:lnTo>
                        <a:pt x="68" y="1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96" name="Freeform 150"/>
                <p:cNvSpPr>
                  <a:spLocks noChangeAspect="1"/>
                </p:cNvSpPr>
                <p:nvPr/>
              </p:nvSpPr>
              <p:spPr bwMode="auto">
                <a:xfrm>
                  <a:off x="1650" y="988"/>
                  <a:ext cx="44" cy="12"/>
                </a:xfrm>
                <a:custGeom>
                  <a:avLst/>
                  <a:gdLst>
                    <a:gd name="T0" fmla="*/ 44 w 44"/>
                    <a:gd name="T1" fmla="*/ 8 h 12"/>
                    <a:gd name="T2" fmla="*/ 0 w 44"/>
                    <a:gd name="T3" fmla="*/ 0 h 12"/>
                    <a:gd name="T4" fmla="*/ 0 w 44"/>
                    <a:gd name="T5" fmla="*/ 4 h 12"/>
                    <a:gd name="T6" fmla="*/ 44 w 44"/>
                    <a:gd name="T7" fmla="*/ 12 h 12"/>
                    <a:gd name="T8" fmla="*/ 44 w 44"/>
                    <a:gd name="T9" fmla="*/ 8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4"/>
                    <a:gd name="T16" fmla="*/ 0 h 12"/>
                    <a:gd name="T17" fmla="*/ 44 w 44"/>
                    <a:gd name="T18" fmla="*/ 12 h 1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4" h="12">
                      <a:moveTo>
                        <a:pt x="44" y="8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44" y="12"/>
                      </a:lnTo>
                      <a:lnTo>
                        <a:pt x="44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97" name="Freeform 151"/>
                <p:cNvSpPr>
                  <a:spLocks noChangeAspect="1"/>
                </p:cNvSpPr>
                <p:nvPr/>
              </p:nvSpPr>
              <p:spPr bwMode="auto">
                <a:xfrm>
                  <a:off x="1650" y="988"/>
                  <a:ext cx="4" cy="4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0 h 4"/>
                    <a:gd name="T4" fmla="*/ 0 w 4"/>
                    <a:gd name="T5" fmla="*/ 0 h 4"/>
                    <a:gd name="T6" fmla="*/ 0 w 4"/>
                    <a:gd name="T7" fmla="*/ 4 h 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"/>
                    <a:gd name="T13" fmla="*/ 0 h 4"/>
                    <a:gd name="T14" fmla="*/ 4 w 4"/>
                    <a:gd name="T15" fmla="*/ 4 h 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" h="4">
                      <a:moveTo>
                        <a:pt x="0" y="4"/>
                      </a:move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98" name="Freeform 152"/>
                <p:cNvSpPr>
                  <a:spLocks noChangeAspect="1"/>
                </p:cNvSpPr>
                <p:nvPr/>
              </p:nvSpPr>
              <p:spPr bwMode="auto">
                <a:xfrm>
                  <a:off x="1648" y="956"/>
                  <a:ext cx="68" cy="168"/>
                </a:xfrm>
                <a:custGeom>
                  <a:avLst/>
                  <a:gdLst>
                    <a:gd name="T0" fmla="*/ 0 w 34"/>
                    <a:gd name="T1" fmla="*/ 0 h 84"/>
                    <a:gd name="T2" fmla="*/ 66 w 34"/>
                    <a:gd name="T3" fmla="*/ 14 h 84"/>
                    <a:gd name="T4" fmla="*/ 68 w 34"/>
                    <a:gd name="T5" fmla="*/ 16 h 84"/>
                    <a:gd name="T6" fmla="*/ 68 w 34"/>
                    <a:gd name="T7" fmla="*/ 168 h 84"/>
                    <a:gd name="T8" fmla="*/ 66 w 34"/>
                    <a:gd name="T9" fmla="*/ 168 h 84"/>
                    <a:gd name="T10" fmla="*/ 66 w 34"/>
                    <a:gd name="T11" fmla="*/ 18 h 84"/>
                    <a:gd name="T12" fmla="*/ 64 w 34"/>
                    <a:gd name="T13" fmla="*/ 16 h 84"/>
                    <a:gd name="T14" fmla="*/ 0 w 34"/>
                    <a:gd name="T15" fmla="*/ 4 h 84"/>
                    <a:gd name="T16" fmla="*/ 0 w 34"/>
                    <a:gd name="T17" fmla="*/ 0 h 8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34"/>
                    <a:gd name="T28" fmla="*/ 0 h 84"/>
                    <a:gd name="T29" fmla="*/ 34 w 34"/>
                    <a:gd name="T30" fmla="*/ 84 h 8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34" h="84">
                      <a:moveTo>
                        <a:pt x="0" y="0"/>
                      </a:moveTo>
                      <a:cubicBezTo>
                        <a:pt x="33" y="7"/>
                        <a:pt x="33" y="7"/>
                        <a:pt x="33" y="7"/>
                      </a:cubicBezTo>
                      <a:cubicBezTo>
                        <a:pt x="33" y="7"/>
                        <a:pt x="34" y="7"/>
                        <a:pt x="34" y="8"/>
                      </a:cubicBezTo>
                      <a:cubicBezTo>
                        <a:pt x="34" y="16"/>
                        <a:pt x="34" y="84"/>
                        <a:pt x="34" y="84"/>
                      </a:cubicBezTo>
                      <a:cubicBezTo>
                        <a:pt x="33" y="84"/>
                        <a:pt x="33" y="84"/>
                        <a:pt x="33" y="84"/>
                      </a:cubicBezTo>
                      <a:cubicBezTo>
                        <a:pt x="33" y="84"/>
                        <a:pt x="33" y="9"/>
                        <a:pt x="33" y="9"/>
                      </a:cubicBezTo>
                      <a:cubicBezTo>
                        <a:pt x="33" y="9"/>
                        <a:pt x="33" y="8"/>
                        <a:pt x="32" y="8"/>
                      </a:cubicBezTo>
                      <a:cubicBezTo>
                        <a:pt x="31" y="8"/>
                        <a:pt x="0" y="2"/>
                        <a:pt x="0" y="2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99" name="Oval 153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52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00" name="Oval 154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4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01" name="Oval 155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4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02" name="Oval 156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3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03" name="Oval 157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3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04" name="Oval 158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3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05" name="Oval 159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2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06" name="Oval 160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2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07" name="Oval 161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1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08" name="Oval 162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1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09" name="Oval 163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0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10" name="Oval 164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100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11" name="Oval 165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9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12" name="Oval 166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9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13" name="Oval 167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9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14" name="Oval 168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8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15" name="Oval 169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76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16" name="Oval 170"/>
                <p:cNvSpPr>
                  <a:spLocks noChangeAspect="1" noChangeArrowheads="1"/>
                </p:cNvSpPr>
                <p:nvPr/>
              </p:nvSpPr>
              <p:spPr bwMode="auto">
                <a:xfrm>
                  <a:off x="1201" y="97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17" name="Freeform 171"/>
                <p:cNvSpPr>
                  <a:spLocks noChangeAspect="1"/>
                </p:cNvSpPr>
                <p:nvPr/>
              </p:nvSpPr>
              <p:spPr bwMode="auto">
                <a:xfrm>
                  <a:off x="1203" y="990"/>
                  <a:ext cx="44" cy="22"/>
                </a:xfrm>
                <a:custGeom>
                  <a:avLst/>
                  <a:gdLst>
                    <a:gd name="T0" fmla="*/ 44 w 22"/>
                    <a:gd name="T1" fmla="*/ 22 h 11"/>
                    <a:gd name="T2" fmla="*/ 18 w 22"/>
                    <a:gd name="T3" fmla="*/ 18 h 11"/>
                    <a:gd name="T4" fmla="*/ 4 w 22"/>
                    <a:gd name="T5" fmla="*/ 0 h 11"/>
                    <a:gd name="T6" fmla="*/ 18 w 22"/>
                    <a:gd name="T7" fmla="*/ 16 h 11"/>
                    <a:gd name="T8" fmla="*/ 44 w 22"/>
                    <a:gd name="T9" fmla="*/ 22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11"/>
                    <a:gd name="T17" fmla="*/ 22 w 22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11">
                      <a:moveTo>
                        <a:pt x="22" y="11"/>
                      </a:moveTo>
                      <a:cubicBezTo>
                        <a:pt x="17" y="11"/>
                        <a:pt x="13" y="11"/>
                        <a:pt x="9" y="9"/>
                      </a:cubicBezTo>
                      <a:cubicBezTo>
                        <a:pt x="5" y="8"/>
                        <a:pt x="0" y="4"/>
                        <a:pt x="2" y="0"/>
                      </a:cubicBezTo>
                      <a:cubicBezTo>
                        <a:pt x="2" y="4"/>
                        <a:pt x="6" y="7"/>
                        <a:pt x="9" y="8"/>
                      </a:cubicBezTo>
                      <a:cubicBezTo>
                        <a:pt x="13" y="10"/>
                        <a:pt x="17" y="11"/>
                        <a:pt x="22" y="1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18" name="Freeform 172"/>
                <p:cNvSpPr>
                  <a:spLocks noChangeAspect="1"/>
                </p:cNvSpPr>
                <p:nvPr/>
              </p:nvSpPr>
              <p:spPr bwMode="auto">
                <a:xfrm>
                  <a:off x="1235" y="978"/>
                  <a:ext cx="48" cy="28"/>
                </a:xfrm>
                <a:custGeom>
                  <a:avLst/>
                  <a:gdLst>
                    <a:gd name="T0" fmla="*/ 4 w 24"/>
                    <a:gd name="T1" fmla="*/ 0 h 14"/>
                    <a:gd name="T2" fmla="*/ 40 w 24"/>
                    <a:gd name="T3" fmla="*/ 8 h 14"/>
                    <a:gd name="T4" fmla="*/ 38 w 24"/>
                    <a:gd name="T5" fmla="*/ 28 h 14"/>
                    <a:gd name="T6" fmla="*/ 32 w 24"/>
                    <a:gd name="T7" fmla="*/ 8 h 14"/>
                    <a:gd name="T8" fmla="*/ 0 w 24"/>
                    <a:gd name="T9" fmla="*/ 0 h 14"/>
                    <a:gd name="T10" fmla="*/ 4 w 24"/>
                    <a:gd name="T11" fmla="*/ 0 h 1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14"/>
                    <a:gd name="T20" fmla="*/ 24 w 24"/>
                    <a:gd name="T21" fmla="*/ 14 h 1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14">
                      <a:moveTo>
                        <a:pt x="2" y="0"/>
                      </a:moveTo>
                      <a:cubicBezTo>
                        <a:pt x="8" y="0"/>
                        <a:pt x="15" y="1"/>
                        <a:pt x="20" y="4"/>
                      </a:cubicBezTo>
                      <a:cubicBezTo>
                        <a:pt x="24" y="7"/>
                        <a:pt x="23" y="11"/>
                        <a:pt x="19" y="14"/>
                      </a:cubicBezTo>
                      <a:cubicBezTo>
                        <a:pt x="23" y="10"/>
                        <a:pt x="20" y="6"/>
                        <a:pt x="16" y="4"/>
                      </a:cubicBezTo>
                      <a:cubicBezTo>
                        <a:pt x="11" y="1"/>
                        <a:pt x="6" y="0"/>
                        <a:pt x="0" y="0"/>
                      </a:cubicBezTo>
                      <a:cubicBezTo>
                        <a:pt x="1" y="0"/>
                        <a:pt x="1" y="0"/>
                        <a:pt x="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19" name="Oval 173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10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20" name="Oval 174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10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21" name="Oval 175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10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22" name="Oval 176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9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23" name="Oval 177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9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24" name="Oval 178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8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25" name="Oval 179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8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26" name="Oval 180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7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27" name="Oval 181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7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28" name="Oval 182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6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29" name="Oval 183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6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30" name="Oval 184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5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31" name="Oval 185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5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32" name="Oval 186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46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33" name="Oval 187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44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34" name="Oval 188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3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35" name="Oval 189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32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36" name="Oval 190"/>
                <p:cNvSpPr>
                  <a:spLocks noChangeAspect="1" noChangeArrowheads="1"/>
                </p:cNvSpPr>
                <p:nvPr/>
              </p:nvSpPr>
              <p:spPr bwMode="auto">
                <a:xfrm>
                  <a:off x="1229" y="103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37" name="Freeform 191"/>
                <p:cNvSpPr>
                  <a:spLocks noChangeAspect="1"/>
                </p:cNvSpPr>
                <p:nvPr/>
              </p:nvSpPr>
              <p:spPr bwMode="auto">
                <a:xfrm>
                  <a:off x="1233" y="1046"/>
                  <a:ext cx="42" cy="22"/>
                </a:xfrm>
                <a:custGeom>
                  <a:avLst/>
                  <a:gdLst>
                    <a:gd name="T0" fmla="*/ 42 w 21"/>
                    <a:gd name="T1" fmla="*/ 22 h 11"/>
                    <a:gd name="T2" fmla="*/ 16 w 21"/>
                    <a:gd name="T3" fmla="*/ 18 h 11"/>
                    <a:gd name="T4" fmla="*/ 4 w 21"/>
                    <a:gd name="T5" fmla="*/ 0 h 11"/>
                    <a:gd name="T6" fmla="*/ 18 w 21"/>
                    <a:gd name="T7" fmla="*/ 16 h 11"/>
                    <a:gd name="T8" fmla="*/ 42 w 21"/>
                    <a:gd name="T9" fmla="*/ 22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"/>
                    <a:gd name="T16" fmla="*/ 0 h 11"/>
                    <a:gd name="T17" fmla="*/ 21 w 21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" h="11">
                      <a:moveTo>
                        <a:pt x="21" y="11"/>
                      </a:moveTo>
                      <a:cubicBezTo>
                        <a:pt x="17" y="11"/>
                        <a:pt x="12" y="11"/>
                        <a:pt x="8" y="9"/>
                      </a:cubicBezTo>
                      <a:cubicBezTo>
                        <a:pt x="5" y="8"/>
                        <a:pt x="0" y="4"/>
                        <a:pt x="2" y="0"/>
                      </a:cubicBezTo>
                      <a:cubicBezTo>
                        <a:pt x="2" y="4"/>
                        <a:pt x="6" y="7"/>
                        <a:pt x="9" y="8"/>
                      </a:cubicBezTo>
                      <a:cubicBezTo>
                        <a:pt x="13" y="10"/>
                        <a:pt x="17" y="11"/>
                        <a:pt x="21" y="1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38" name="Freeform 192"/>
                <p:cNvSpPr>
                  <a:spLocks noChangeAspect="1"/>
                </p:cNvSpPr>
                <p:nvPr/>
              </p:nvSpPr>
              <p:spPr bwMode="auto">
                <a:xfrm>
                  <a:off x="1265" y="1032"/>
                  <a:ext cx="46" cy="30"/>
                </a:xfrm>
                <a:custGeom>
                  <a:avLst/>
                  <a:gdLst>
                    <a:gd name="T0" fmla="*/ 2 w 23"/>
                    <a:gd name="T1" fmla="*/ 2 h 15"/>
                    <a:gd name="T2" fmla="*/ 38 w 23"/>
                    <a:gd name="T3" fmla="*/ 10 h 15"/>
                    <a:gd name="T4" fmla="*/ 38 w 23"/>
                    <a:gd name="T5" fmla="*/ 30 h 15"/>
                    <a:gd name="T6" fmla="*/ 32 w 23"/>
                    <a:gd name="T7" fmla="*/ 10 h 15"/>
                    <a:gd name="T8" fmla="*/ 0 w 23"/>
                    <a:gd name="T9" fmla="*/ 2 h 15"/>
                    <a:gd name="T10" fmla="*/ 2 w 23"/>
                    <a:gd name="T11" fmla="*/ 2 h 1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3"/>
                    <a:gd name="T19" fmla="*/ 0 h 15"/>
                    <a:gd name="T20" fmla="*/ 23 w 23"/>
                    <a:gd name="T21" fmla="*/ 15 h 1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3" h="15">
                      <a:moveTo>
                        <a:pt x="1" y="1"/>
                      </a:moveTo>
                      <a:cubicBezTo>
                        <a:pt x="7" y="1"/>
                        <a:pt x="15" y="2"/>
                        <a:pt x="19" y="5"/>
                      </a:cubicBezTo>
                      <a:cubicBezTo>
                        <a:pt x="23" y="8"/>
                        <a:pt x="23" y="12"/>
                        <a:pt x="19" y="15"/>
                      </a:cubicBezTo>
                      <a:cubicBezTo>
                        <a:pt x="22" y="11"/>
                        <a:pt x="19" y="7"/>
                        <a:pt x="16" y="5"/>
                      </a:cubicBezTo>
                      <a:cubicBezTo>
                        <a:pt x="11" y="2"/>
                        <a:pt x="5" y="1"/>
                        <a:pt x="0" y="1"/>
                      </a:cubicBezTo>
                      <a:cubicBezTo>
                        <a:pt x="0" y="0"/>
                        <a:pt x="1" y="1"/>
                        <a:pt x="1" y="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39" name="Oval 193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8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40" name="Oval 194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7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41" name="Oval 195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76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42" name="Oval 196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68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43" name="Oval 197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6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44" name="Oval 198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62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45" name="Oval 199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54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46" name="Oval 200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5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47" name="Oval 201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4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48" name="Oval 202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40"/>
                  <a:ext cx="84" cy="42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49" name="Oval 203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3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50" name="Oval 204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34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51" name="Oval 205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2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52" name="Oval 206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2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53" name="Oval 207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20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54" name="Oval 208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12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55" name="Oval 209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08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56" name="Oval 210"/>
                <p:cNvSpPr>
                  <a:spLocks noChangeAspect="1" noChangeArrowheads="1"/>
                </p:cNvSpPr>
                <p:nvPr/>
              </p:nvSpPr>
              <p:spPr bwMode="auto">
                <a:xfrm>
                  <a:off x="1137" y="1006"/>
                  <a:ext cx="84" cy="4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t">
                    <a:lnSpc>
                      <a:spcPct val="160000"/>
                    </a:lnSpc>
                  </a:pPr>
                  <a:endParaRPr kumimoji="1" lang="zh-CN" altLang="en-US" sz="1350" dirty="0">
                    <a:solidFill>
                      <a:srgbClr val="003399"/>
                    </a:solidFill>
                    <a:latin typeface="FrutigerNext LT Light" pitchFamily="34" charset="0"/>
                    <a:ea typeface="黑体" pitchFamily="2" charset="-122"/>
                  </a:endParaRPr>
                </a:p>
              </p:txBody>
            </p:sp>
            <p:sp>
              <p:nvSpPr>
                <p:cNvPr id="157" name="Freeform 211"/>
                <p:cNvSpPr>
                  <a:spLocks noChangeAspect="1"/>
                </p:cNvSpPr>
                <p:nvPr/>
              </p:nvSpPr>
              <p:spPr bwMode="auto">
                <a:xfrm>
                  <a:off x="1139" y="1020"/>
                  <a:ext cx="44" cy="24"/>
                </a:xfrm>
                <a:custGeom>
                  <a:avLst/>
                  <a:gdLst>
                    <a:gd name="T0" fmla="*/ 44 w 22"/>
                    <a:gd name="T1" fmla="*/ 22 h 12"/>
                    <a:gd name="T2" fmla="*/ 18 w 22"/>
                    <a:gd name="T3" fmla="*/ 18 h 12"/>
                    <a:gd name="T4" fmla="*/ 6 w 22"/>
                    <a:gd name="T5" fmla="*/ 0 h 12"/>
                    <a:gd name="T6" fmla="*/ 20 w 22"/>
                    <a:gd name="T7" fmla="*/ 16 h 12"/>
                    <a:gd name="T8" fmla="*/ 44 w 22"/>
                    <a:gd name="T9" fmla="*/ 22 h 1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12"/>
                    <a:gd name="T17" fmla="*/ 22 w 22"/>
                    <a:gd name="T18" fmla="*/ 12 h 1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12">
                      <a:moveTo>
                        <a:pt x="22" y="11"/>
                      </a:moveTo>
                      <a:cubicBezTo>
                        <a:pt x="17" y="12"/>
                        <a:pt x="13" y="11"/>
                        <a:pt x="9" y="9"/>
                      </a:cubicBezTo>
                      <a:cubicBezTo>
                        <a:pt x="6" y="8"/>
                        <a:pt x="0" y="4"/>
                        <a:pt x="3" y="0"/>
                      </a:cubicBezTo>
                      <a:cubicBezTo>
                        <a:pt x="2" y="4"/>
                        <a:pt x="6" y="7"/>
                        <a:pt x="10" y="8"/>
                      </a:cubicBezTo>
                      <a:cubicBezTo>
                        <a:pt x="13" y="10"/>
                        <a:pt x="18" y="11"/>
                        <a:pt x="22" y="1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  <p:sp>
              <p:nvSpPr>
                <p:cNvPr id="158" name="Freeform 212"/>
                <p:cNvSpPr>
                  <a:spLocks noChangeAspect="1"/>
                </p:cNvSpPr>
                <p:nvPr/>
              </p:nvSpPr>
              <p:spPr bwMode="auto">
                <a:xfrm>
                  <a:off x="1171" y="1008"/>
                  <a:ext cx="48" cy="28"/>
                </a:xfrm>
                <a:custGeom>
                  <a:avLst/>
                  <a:gdLst>
                    <a:gd name="T0" fmla="*/ 4 w 24"/>
                    <a:gd name="T1" fmla="*/ 0 h 14"/>
                    <a:gd name="T2" fmla="*/ 40 w 24"/>
                    <a:gd name="T3" fmla="*/ 10 h 14"/>
                    <a:gd name="T4" fmla="*/ 38 w 24"/>
                    <a:gd name="T5" fmla="*/ 28 h 14"/>
                    <a:gd name="T6" fmla="*/ 32 w 24"/>
                    <a:gd name="T7" fmla="*/ 8 h 14"/>
                    <a:gd name="T8" fmla="*/ 0 w 24"/>
                    <a:gd name="T9" fmla="*/ 0 h 14"/>
                    <a:gd name="T10" fmla="*/ 4 w 24"/>
                    <a:gd name="T11" fmla="*/ 0 h 1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4"/>
                    <a:gd name="T19" fmla="*/ 0 h 14"/>
                    <a:gd name="T20" fmla="*/ 24 w 24"/>
                    <a:gd name="T21" fmla="*/ 14 h 1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4" h="14">
                      <a:moveTo>
                        <a:pt x="2" y="0"/>
                      </a:moveTo>
                      <a:cubicBezTo>
                        <a:pt x="8" y="0"/>
                        <a:pt x="15" y="1"/>
                        <a:pt x="20" y="5"/>
                      </a:cubicBezTo>
                      <a:cubicBezTo>
                        <a:pt x="24" y="7"/>
                        <a:pt x="24" y="12"/>
                        <a:pt x="19" y="14"/>
                      </a:cubicBezTo>
                      <a:cubicBezTo>
                        <a:pt x="23" y="11"/>
                        <a:pt x="20" y="6"/>
                        <a:pt x="16" y="4"/>
                      </a:cubicBezTo>
                      <a:cubicBezTo>
                        <a:pt x="11" y="2"/>
                        <a:pt x="6" y="0"/>
                        <a:pt x="0" y="0"/>
                      </a:cubicBezTo>
                      <a:cubicBezTo>
                        <a:pt x="1" y="0"/>
                        <a:pt x="1" y="0"/>
                        <a:pt x="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350"/>
                </a:p>
              </p:txBody>
            </p:sp>
          </p:grpSp>
        </p:grpSp>
      </p:grpSp>
      <p:pic>
        <p:nvPicPr>
          <p:cNvPr id="429" name="Picture 14" descr=" Click rate 34 Download 2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6001" y="2950541"/>
            <a:ext cx="467517" cy="36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430" name="直接连接符 451"/>
          <p:cNvCxnSpPr/>
          <p:nvPr/>
        </p:nvCxnSpPr>
        <p:spPr bwMode="auto">
          <a:xfrm>
            <a:off x="2981673" y="3174629"/>
            <a:ext cx="378000" cy="0"/>
          </a:xfrm>
          <a:prstGeom prst="line">
            <a:avLst/>
          </a:prstGeom>
          <a:noFill/>
          <a:ln w="19050" cap="flat" cmpd="sng" algn="ctr">
            <a:gradFill>
              <a:gsLst>
                <a:gs pos="0">
                  <a:schemeClr val="accent2"/>
                </a:gs>
                <a:gs pos="50000">
                  <a:schemeClr val="accent1"/>
                </a:gs>
                <a:gs pos="100000">
                  <a:schemeClr val="accent1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1" name="直接连接符 452"/>
          <p:cNvCxnSpPr/>
          <p:nvPr/>
        </p:nvCxnSpPr>
        <p:spPr bwMode="auto">
          <a:xfrm>
            <a:off x="2284892" y="3181508"/>
            <a:ext cx="297000" cy="0"/>
          </a:xfrm>
          <a:prstGeom prst="line">
            <a:avLst/>
          </a:prstGeom>
          <a:noFill/>
          <a:ln w="19050" cap="flat" cmpd="sng" algn="ctr">
            <a:gradFill>
              <a:gsLst>
                <a:gs pos="0">
                  <a:schemeClr val="accent2"/>
                </a:gs>
                <a:gs pos="50000">
                  <a:schemeClr val="accent1"/>
                </a:gs>
                <a:gs pos="100000">
                  <a:schemeClr val="accent1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432" name="Picture 340" descr="F:\胶片图片\方形\A\A手机\shutterstock_334919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671" y="4424375"/>
            <a:ext cx="748393" cy="465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3" name="Picture 20" descr="图片79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8963" y="3819947"/>
            <a:ext cx="493844" cy="334398"/>
          </a:xfrm>
          <a:prstGeom prst="rect">
            <a:avLst/>
          </a:prstGeom>
          <a:noFill/>
        </p:spPr>
      </p:pic>
      <p:pic>
        <p:nvPicPr>
          <p:cNvPr id="434" name="Picture 93" descr="图片24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502" y="3948140"/>
            <a:ext cx="107717" cy="121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5" name="Picture 3" descr="C:\Users\WSY\Desktop\未标题-2.wmf"/>
          <p:cNvPicPr preferRelativeResize="0"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501" y="3953288"/>
            <a:ext cx="108000" cy="11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6" name="Picture 460" descr="图片23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6465" y="3794624"/>
            <a:ext cx="108000" cy="112080"/>
          </a:xfrm>
          <a:prstGeom prst="rect">
            <a:avLst/>
          </a:prstGeom>
          <a:noFill/>
        </p:spPr>
      </p:pic>
      <p:pic>
        <p:nvPicPr>
          <p:cNvPr id="437" name="Picture 461" descr="图片24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93305" y="3788766"/>
            <a:ext cx="108000" cy="112940"/>
          </a:xfrm>
          <a:prstGeom prst="rect">
            <a:avLst/>
          </a:prstGeom>
          <a:noFill/>
        </p:spPr>
      </p:pic>
      <p:sp>
        <p:nvSpPr>
          <p:cNvPr id="438" name="TextBox 437"/>
          <p:cNvSpPr txBox="1"/>
          <p:nvPr/>
        </p:nvSpPr>
        <p:spPr>
          <a:xfrm>
            <a:off x="2649490" y="3069854"/>
            <a:ext cx="442913" cy="173116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r>
              <a:rPr lang="en-US" altLang="zh-CN" sz="675" dirty="0"/>
              <a:t>LAN</a:t>
            </a:r>
            <a:endParaRPr lang="zh-CN" altLang="en-US" sz="675" dirty="0"/>
          </a:p>
        </p:txBody>
      </p:sp>
      <p:sp>
        <p:nvSpPr>
          <p:cNvPr id="439" name="TextBox 438"/>
          <p:cNvSpPr txBox="1"/>
          <p:nvPr/>
        </p:nvSpPr>
        <p:spPr>
          <a:xfrm>
            <a:off x="4230641" y="3836617"/>
            <a:ext cx="442913" cy="173116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r>
              <a:rPr lang="en-US" altLang="zh-CN" sz="675" dirty="0"/>
              <a:t>WAN</a:t>
            </a:r>
            <a:endParaRPr lang="zh-CN" altLang="en-US" sz="675" dirty="0"/>
          </a:p>
        </p:txBody>
      </p:sp>
      <p:cxnSp>
        <p:nvCxnSpPr>
          <p:cNvPr id="440" name="直接连接符 465"/>
          <p:cNvCxnSpPr/>
          <p:nvPr/>
        </p:nvCxnSpPr>
        <p:spPr bwMode="auto">
          <a:xfrm>
            <a:off x="4387803" y="3693741"/>
            <a:ext cx="0" cy="135000"/>
          </a:xfrm>
          <a:prstGeom prst="line">
            <a:avLst/>
          </a:prstGeom>
          <a:noFill/>
          <a:ln w="19050" cap="flat" cmpd="sng" algn="ctr">
            <a:gradFill>
              <a:gsLst>
                <a:gs pos="0">
                  <a:schemeClr val="accent2"/>
                </a:gs>
                <a:gs pos="50000">
                  <a:schemeClr val="accent1"/>
                </a:gs>
                <a:gs pos="100000">
                  <a:schemeClr val="accent1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41" name="直接连接符 466"/>
          <p:cNvCxnSpPr/>
          <p:nvPr/>
        </p:nvCxnSpPr>
        <p:spPr bwMode="auto">
          <a:xfrm>
            <a:off x="4397328" y="4041404"/>
            <a:ext cx="0" cy="189000"/>
          </a:xfrm>
          <a:prstGeom prst="line">
            <a:avLst/>
          </a:prstGeom>
          <a:noFill/>
          <a:ln w="19050" cap="flat" cmpd="sng" algn="ctr">
            <a:gradFill>
              <a:gsLst>
                <a:gs pos="0">
                  <a:schemeClr val="accent2"/>
                </a:gs>
                <a:gs pos="50000">
                  <a:schemeClr val="accent1"/>
                </a:gs>
                <a:gs pos="100000">
                  <a:schemeClr val="accent1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442" name="Picture 465" descr="图片15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48751" y="3775182"/>
            <a:ext cx="108000" cy="111662"/>
          </a:xfrm>
          <a:prstGeom prst="rect">
            <a:avLst/>
          </a:prstGeom>
          <a:noFill/>
        </p:spPr>
      </p:pic>
      <p:pic>
        <p:nvPicPr>
          <p:cNvPr id="443" name="Picture 465" descr="图片15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37321" y="3969492"/>
            <a:ext cx="108000" cy="111662"/>
          </a:xfrm>
          <a:prstGeom prst="rect">
            <a:avLst/>
          </a:prstGeom>
          <a:noFill/>
        </p:spPr>
      </p:pic>
      <p:grpSp>
        <p:nvGrpSpPr>
          <p:cNvPr id="444" name="组合 469"/>
          <p:cNvGrpSpPr/>
          <p:nvPr/>
        </p:nvGrpSpPr>
        <p:grpSpPr>
          <a:xfrm>
            <a:off x="5838859" y="2858201"/>
            <a:ext cx="559128" cy="648072"/>
            <a:chOff x="5796597" y="1984073"/>
            <a:chExt cx="745504" cy="408289"/>
          </a:xfrm>
        </p:grpSpPr>
        <p:pic>
          <p:nvPicPr>
            <p:cNvPr id="445" name="Picture 20" descr="图片79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43111" y="2030411"/>
              <a:ext cx="658459" cy="319201"/>
            </a:xfrm>
            <a:prstGeom prst="rect">
              <a:avLst/>
            </a:prstGeom>
            <a:noFill/>
          </p:spPr>
        </p:pic>
        <p:pic>
          <p:nvPicPr>
            <p:cNvPr id="446" name="Picture 93" descr="图片241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7346" y="2229910"/>
              <a:ext cx="143622" cy="162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7" name="Picture 3" descr="C:\Users\WSY\Desktop\未标题-2.wmf"/>
            <p:cNvPicPr preferRelativeResize="0">
              <a:picLocks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7548" y="2229629"/>
              <a:ext cx="144000" cy="150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8" name="Picture 460" descr="图片239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236437" y="1989503"/>
              <a:ext cx="144000" cy="149440"/>
            </a:xfrm>
            <a:prstGeom prst="rect">
              <a:avLst/>
            </a:prstGeom>
            <a:noFill/>
          </p:spPr>
        </p:pic>
        <p:pic>
          <p:nvPicPr>
            <p:cNvPr id="449" name="Picture 461" descr="图片240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970335" y="1984073"/>
              <a:ext cx="144000" cy="150587"/>
            </a:xfrm>
            <a:prstGeom prst="rect">
              <a:avLst/>
            </a:prstGeom>
            <a:noFill/>
          </p:spPr>
        </p:pic>
        <p:sp>
          <p:nvSpPr>
            <p:cNvPr id="450" name="TextBox 449"/>
            <p:cNvSpPr txBox="1"/>
            <p:nvPr/>
          </p:nvSpPr>
          <p:spPr>
            <a:xfrm>
              <a:off x="5910580" y="2120169"/>
              <a:ext cx="590551" cy="1236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75" dirty="0"/>
                <a:t>WAN</a:t>
              </a:r>
              <a:endParaRPr lang="zh-CN" altLang="en-US" sz="675" dirty="0"/>
            </a:p>
          </p:txBody>
        </p:sp>
        <p:pic>
          <p:nvPicPr>
            <p:cNvPr id="451" name="Picture 465" descr="图片156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5796597" y="2113599"/>
              <a:ext cx="144000" cy="148882"/>
            </a:xfrm>
            <a:prstGeom prst="rect">
              <a:avLst/>
            </a:prstGeom>
            <a:noFill/>
          </p:spPr>
        </p:pic>
        <p:pic>
          <p:nvPicPr>
            <p:cNvPr id="452" name="Picture 465" descr="图片156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398101" y="2122648"/>
              <a:ext cx="144000" cy="148882"/>
            </a:xfrm>
            <a:prstGeom prst="rect">
              <a:avLst/>
            </a:prstGeom>
            <a:noFill/>
          </p:spPr>
        </p:pic>
      </p:grpSp>
      <p:cxnSp>
        <p:nvCxnSpPr>
          <p:cNvPr id="453" name="直接连接符 478"/>
          <p:cNvCxnSpPr/>
          <p:nvPr/>
        </p:nvCxnSpPr>
        <p:spPr bwMode="auto">
          <a:xfrm>
            <a:off x="5504342" y="3133883"/>
            <a:ext cx="324000" cy="0"/>
          </a:xfrm>
          <a:prstGeom prst="line">
            <a:avLst/>
          </a:prstGeom>
          <a:noFill/>
          <a:ln w="19050" cap="flat" cmpd="sng" algn="ctr">
            <a:gradFill>
              <a:gsLst>
                <a:gs pos="0">
                  <a:schemeClr val="accent2"/>
                </a:gs>
                <a:gs pos="50000">
                  <a:schemeClr val="accent1"/>
                </a:gs>
                <a:gs pos="100000">
                  <a:schemeClr val="accent1"/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454" name="组合 479"/>
          <p:cNvGrpSpPr/>
          <p:nvPr/>
        </p:nvGrpSpPr>
        <p:grpSpPr>
          <a:xfrm>
            <a:off x="6377470" y="2185616"/>
            <a:ext cx="1201741" cy="1938866"/>
            <a:chOff x="6514390" y="846665"/>
            <a:chExt cx="1602321" cy="2585155"/>
          </a:xfrm>
        </p:grpSpPr>
        <p:cxnSp>
          <p:nvCxnSpPr>
            <p:cNvPr id="455" name="直接连接符 480"/>
            <p:cNvCxnSpPr/>
            <p:nvPr/>
          </p:nvCxnSpPr>
          <p:spPr bwMode="auto">
            <a:xfrm>
              <a:off x="6514390" y="2117373"/>
              <a:ext cx="288000" cy="0"/>
            </a:xfrm>
            <a:prstGeom prst="line">
              <a:avLst/>
            </a:prstGeom>
            <a:noFill/>
            <a:ln w="19050" cap="flat" cmpd="sng" algn="ctr">
              <a:gradFill>
                <a:gsLst>
                  <a:gs pos="0">
                    <a:schemeClr val="accent2"/>
                  </a:gs>
                  <a:gs pos="5000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456" name="圆角矩形 10"/>
            <p:cNvSpPr>
              <a:spLocks noChangeArrowheads="1"/>
            </p:cNvSpPr>
            <p:nvPr/>
          </p:nvSpPr>
          <p:spPr bwMode="auto">
            <a:xfrm rot="16200000">
              <a:off x="6138928" y="1454037"/>
              <a:ext cx="2585155" cy="1370411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66CCFF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sz="1350">
                <a:latin typeface="Arial" charset="0"/>
                <a:ea typeface="Arial Unicode MS" pitchFamily="34" charset="-122"/>
                <a:cs typeface="Arial" charset="0"/>
              </a:endParaRPr>
            </a:p>
          </p:txBody>
        </p:sp>
        <p:pic>
          <p:nvPicPr>
            <p:cNvPr id="457" name="Picture 8" descr="F:\胶片图片\方形\B手机\stk309091rkn.jp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3589" y="1558992"/>
              <a:ext cx="688621" cy="518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58" name="矩形 488"/>
          <p:cNvSpPr/>
          <p:nvPr/>
        </p:nvSpPr>
        <p:spPr bwMode="auto">
          <a:xfrm>
            <a:off x="3305563" y="2318141"/>
            <a:ext cx="2340006" cy="1354667"/>
          </a:xfrm>
          <a:prstGeom prst="rect">
            <a:avLst/>
          </a:prstGeom>
          <a:noFill/>
          <a:ln w="28575" cmpd="sng">
            <a:solidFill>
              <a:schemeClr val="tx2">
                <a:lumMod val="60000"/>
                <a:lumOff val="40000"/>
              </a:schemeClr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70" tIns="34286" rIns="68570" bIns="34286" numCol="1" rtlCol="0" anchor="t" anchorCtr="0" compatLnSpc="1">
            <a:prstTxWarp prst="textNoShape">
              <a:avLst/>
            </a:prstTxWarp>
          </a:bodyPr>
          <a:lstStyle/>
          <a:p>
            <a:pPr defTabSz="685703">
              <a:buClr>
                <a:srgbClr val="CC9900"/>
              </a:buClr>
              <a:buFont typeface="Wingdings" pitchFamily="2" charset="2"/>
              <a:buChar char="n"/>
            </a:pPr>
            <a:endParaRPr lang="zh-CN" altLang="en-US" sz="1350" dirty="0">
              <a:latin typeface="Arial" charset="0"/>
            </a:endParaRPr>
          </a:p>
        </p:txBody>
      </p:sp>
      <p:cxnSp>
        <p:nvCxnSpPr>
          <p:cNvPr id="459" name="曲线连接符 489"/>
          <p:cNvCxnSpPr>
            <a:stCxn id="429" idx="3"/>
            <a:endCxn id="253" idx="4"/>
          </p:cNvCxnSpPr>
          <p:nvPr/>
        </p:nvCxnSpPr>
        <p:spPr bwMode="auto">
          <a:xfrm>
            <a:off x="2273518" y="3135022"/>
            <a:ext cx="1333982" cy="71649"/>
          </a:xfrm>
          <a:prstGeom prst="curvedConnector3">
            <a:avLst>
              <a:gd name="adj1" fmla="val 114845"/>
            </a:avLst>
          </a:prstGeom>
          <a:noFill/>
          <a:ln w="28575">
            <a:solidFill>
              <a:srgbClr val="FF6600"/>
            </a:solidFill>
            <a:round/>
            <a:headEnd/>
            <a:tailEnd type="stealth" w="med" len="lg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460" name="曲线连接符 490"/>
          <p:cNvCxnSpPr>
            <a:stCxn id="233" idx="6"/>
          </p:cNvCxnSpPr>
          <p:nvPr/>
        </p:nvCxnSpPr>
        <p:spPr bwMode="auto">
          <a:xfrm>
            <a:off x="3907119" y="3212254"/>
            <a:ext cx="313997" cy="181451"/>
          </a:xfrm>
          <a:prstGeom prst="curvedConnector3">
            <a:avLst>
              <a:gd name="adj1" fmla="val 50000"/>
            </a:avLst>
          </a:prstGeom>
          <a:noFill/>
          <a:ln w="28575">
            <a:solidFill>
              <a:srgbClr val="FF6600"/>
            </a:solidFill>
            <a:round/>
            <a:headEnd/>
            <a:tailEnd type="stealth" w="med" len="lg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461" name="曲线连接符 491"/>
          <p:cNvCxnSpPr>
            <a:stCxn id="26" idx="4"/>
            <a:endCxn id="432" idx="0"/>
          </p:cNvCxnSpPr>
          <p:nvPr/>
        </p:nvCxnSpPr>
        <p:spPr bwMode="auto">
          <a:xfrm rot="16200000" flipH="1">
            <a:off x="3981279" y="3753786"/>
            <a:ext cx="1092640" cy="248539"/>
          </a:xfrm>
          <a:prstGeom prst="curvedConnector3">
            <a:avLst>
              <a:gd name="adj1" fmla="val 50000"/>
            </a:avLst>
          </a:prstGeom>
          <a:noFill/>
          <a:ln w="28575">
            <a:solidFill>
              <a:srgbClr val="FF6600"/>
            </a:solidFill>
            <a:round/>
            <a:headEnd/>
            <a:tailEnd type="stealth" w="med" len="lg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462" name="曲线连接符 492"/>
          <p:cNvCxnSpPr>
            <a:stCxn id="432" idx="0"/>
            <a:endCxn id="161" idx="3"/>
          </p:cNvCxnSpPr>
          <p:nvPr/>
        </p:nvCxnSpPr>
        <p:spPr bwMode="auto">
          <a:xfrm rot="16200000" flipV="1">
            <a:off x="3567867" y="3340374"/>
            <a:ext cx="1116679" cy="1051325"/>
          </a:xfrm>
          <a:prstGeom prst="curvedConnector3">
            <a:avLst>
              <a:gd name="adj1" fmla="val 50000"/>
            </a:avLst>
          </a:prstGeom>
          <a:noFill/>
          <a:ln w="28575">
            <a:solidFill>
              <a:srgbClr val="FFFF00"/>
            </a:solidFill>
            <a:round/>
            <a:headEnd/>
            <a:tailEnd type="stealth" w="med" len="lg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463" name="形状 493"/>
          <p:cNvCxnSpPr>
            <a:stCxn id="212" idx="2"/>
            <a:endCxn id="153" idx="4"/>
          </p:cNvCxnSpPr>
          <p:nvPr/>
        </p:nvCxnSpPr>
        <p:spPr bwMode="auto">
          <a:xfrm>
            <a:off x="3870568" y="3237937"/>
            <a:ext cx="375752" cy="14516"/>
          </a:xfrm>
          <a:prstGeom prst="curvedConnector4">
            <a:avLst>
              <a:gd name="adj1" fmla="val 42041"/>
              <a:gd name="adj2" fmla="val 1281090"/>
            </a:avLst>
          </a:prstGeom>
          <a:noFill/>
          <a:ln w="28575">
            <a:solidFill>
              <a:srgbClr val="FFFF00"/>
            </a:solidFill>
            <a:round/>
            <a:headEnd/>
            <a:tailEnd type="stealth" w="med" len="lg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464" name="曲线连接符 494"/>
          <p:cNvCxnSpPr>
            <a:stCxn id="158" idx="4"/>
            <a:endCxn id="429" idx="3"/>
          </p:cNvCxnSpPr>
          <p:nvPr/>
        </p:nvCxnSpPr>
        <p:spPr bwMode="auto">
          <a:xfrm flipH="1" flipV="1">
            <a:off x="2273518" y="3135022"/>
            <a:ext cx="1968371" cy="88399"/>
          </a:xfrm>
          <a:prstGeom prst="curvedConnector3">
            <a:avLst>
              <a:gd name="adj1" fmla="val -10061"/>
            </a:avLst>
          </a:prstGeom>
          <a:noFill/>
          <a:ln w="28575">
            <a:solidFill>
              <a:srgbClr val="FFFF00"/>
            </a:solidFill>
            <a:round/>
            <a:headEnd/>
            <a:tailEnd type="stealth" w="med" len="lg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465" name="曲线连接符 495"/>
          <p:cNvCxnSpPr>
            <a:stCxn id="154" idx="6"/>
            <a:endCxn id="457" idx="1"/>
          </p:cNvCxnSpPr>
          <p:nvPr/>
        </p:nvCxnSpPr>
        <p:spPr bwMode="auto">
          <a:xfrm flipV="1">
            <a:off x="4269580" y="2914173"/>
            <a:ext cx="2459789" cy="322647"/>
          </a:xfrm>
          <a:prstGeom prst="curvedConnector3">
            <a:avLst>
              <a:gd name="adj1" fmla="val 50000"/>
            </a:avLst>
          </a:prstGeom>
          <a:noFill/>
          <a:ln w="28575">
            <a:solidFill>
              <a:srgbClr val="FFFF00"/>
            </a:solidFill>
            <a:round/>
            <a:headEnd/>
            <a:tailEnd type="stealth" w="med" len="lg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466" name="曲线连接符 496"/>
          <p:cNvCxnSpPr>
            <a:stCxn id="457" idx="1"/>
          </p:cNvCxnSpPr>
          <p:nvPr/>
        </p:nvCxnSpPr>
        <p:spPr bwMode="auto">
          <a:xfrm rot="10800000" flipV="1">
            <a:off x="3821067" y="2914172"/>
            <a:ext cx="2908303" cy="499534"/>
          </a:xfrm>
          <a:prstGeom prst="curvedConnector3">
            <a:avLst>
              <a:gd name="adj1" fmla="val 29170"/>
            </a:avLst>
          </a:prstGeom>
          <a:noFill/>
          <a:ln w="28575">
            <a:solidFill>
              <a:srgbClr val="669900"/>
            </a:solidFill>
            <a:round/>
            <a:headEnd/>
            <a:tailEnd type="stealth" w="med" len="lg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cxnSp>
        <p:nvCxnSpPr>
          <p:cNvPr id="467" name="曲线连接符 497"/>
          <p:cNvCxnSpPr>
            <a:stCxn id="293" idx="3"/>
            <a:endCxn id="429" idx="3"/>
          </p:cNvCxnSpPr>
          <p:nvPr/>
        </p:nvCxnSpPr>
        <p:spPr bwMode="auto">
          <a:xfrm flipH="1" flipV="1">
            <a:off x="2273518" y="3135022"/>
            <a:ext cx="1333983" cy="97332"/>
          </a:xfrm>
          <a:prstGeom prst="curvedConnector3">
            <a:avLst>
              <a:gd name="adj1" fmla="val -12188"/>
            </a:avLst>
          </a:prstGeom>
          <a:noFill/>
          <a:ln w="28575">
            <a:solidFill>
              <a:srgbClr val="669900"/>
            </a:solidFill>
            <a:round/>
            <a:headEnd/>
            <a:tailEnd type="stealth" w="med" len="lg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cxnSp>
      <p:sp>
        <p:nvSpPr>
          <p:cNvPr id="468" name="TextBox 467"/>
          <p:cNvSpPr txBox="1"/>
          <p:nvPr/>
        </p:nvSpPr>
        <p:spPr>
          <a:xfrm>
            <a:off x="1523365" y="1940100"/>
            <a:ext cx="1134126" cy="43857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r>
              <a:rPr lang="ru-RU" altLang="zh-CN" sz="1200" b="1" dirty="0">
                <a:solidFill>
                  <a:srgbClr val="002060"/>
                </a:solidFill>
                <a:ea typeface="微软雅黑" pitchFamily="34" charset="-122"/>
              </a:rPr>
              <a:t>Потребитель</a:t>
            </a:r>
          </a:p>
        </p:txBody>
      </p:sp>
      <p:sp>
        <p:nvSpPr>
          <p:cNvPr id="469" name="TextBox 468"/>
          <p:cNvSpPr txBox="1"/>
          <p:nvPr/>
        </p:nvSpPr>
        <p:spPr>
          <a:xfrm>
            <a:off x="2673064" y="3902884"/>
            <a:ext cx="1222109" cy="253908"/>
          </a:xfrm>
          <a:prstGeom prst="rect">
            <a:avLst/>
          </a:prstGeom>
          <a:noFill/>
        </p:spPr>
        <p:txBody>
          <a:bodyPr wrap="none" lIns="68570" tIns="34286" rIns="68570" bIns="34286" rtlCol="0">
            <a:spAutoFit/>
          </a:bodyPr>
          <a:lstStyle/>
          <a:p>
            <a:r>
              <a:rPr lang="ru-RU" altLang="zh-CN" sz="1200" b="1" dirty="0">
                <a:solidFill>
                  <a:srgbClr val="002060"/>
                </a:solidFill>
                <a:ea typeface="微软雅黑" pitchFamily="34" charset="-122"/>
              </a:rPr>
              <a:t>Сеть Доступа</a:t>
            </a:r>
            <a:endParaRPr lang="zh-CN" altLang="en-US" sz="1200" b="1" dirty="0">
              <a:solidFill>
                <a:srgbClr val="002060"/>
              </a:solidFill>
              <a:ea typeface="微软雅黑" pitchFamily="34" charset="-122"/>
            </a:endParaRPr>
          </a:p>
        </p:txBody>
      </p:sp>
      <p:sp>
        <p:nvSpPr>
          <p:cNvPr id="470" name="TextBox 469"/>
          <p:cNvSpPr txBox="1"/>
          <p:nvPr/>
        </p:nvSpPr>
        <p:spPr>
          <a:xfrm>
            <a:off x="3845623" y="5072447"/>
            <a:ext cx="2150248" cy="230824"/>
          </a:xfrm>
          <a:prstGeom prst="rect">
            <a:avLst/>
          </a:prstGeom>
          <a:noFill/>
        </p:spPr>
        <p:txBody>
          <a:bodyPr wrap="none" lIns="68570" tIns="34286" rIns="68570" bIns="34286" rtlCol="0">
            <a:spAutoFit/>
          </a:bodyPr>
          <a:lstStyle/>
          <a:p>
            <a:r>
              <a:rPr lang="ru-RU" altLang="zh-CN" sz="1050" b="1" dirty="0">
                <a:ea typeface="微软雅黑" pitchFamily="34" charset="-122"/>
              </a:rPr>
              <a:t>Уровень 1 для Утверждения</a:t>
            </a:r>
            <a:endParaRPr lang="zh-CN" altLang="en-US" sz="1050" b="1" dirty="0">
              <a:ea typeface="微软雅黑" pitchFamily="34" charset="-122"/>
            </a:endParaRPr>
          </a:p>
        </p:txBody>
      </p:sp>
      <p:sp>
        <p:nvSpPr>
          <p:cNvPr id="471" name="TextBox 470"/>
          <p:cNvSpPr txBox="1"/>
          <p:nvPr/>
        </p:nvSpPr>
        <p:spPr>
          <a:xfrm>
            <a:off x="6318957" y="4154345"/>
            <a:ext cx="1765756" cy="207741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r>
              <a:rPr lang="ru-RU" altLang="zh-CN" sz="900" b="1" dirty="0">
                <a:latin typeface="Arial" pitchFamily="34" charset="0"/>
                <a:ea typeface="微软雅黑" pitchFamily="34" charset="-122"/>
                <a:cs typeface="Arial" pitchFamily="34" charset="0"/>
              </a:rPr>
              <a:t>Уровень 2 для Утверждения</a:t>
            </a:r>
            <a:endParaRPr lang="zh-CN" altLang="en-US" sz="900" b="1" dirty="0"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grpSp>
        <p:nvGrpSpPr>
          <p:cNvPr id="472" name="组合 469"/>
          <p:cNvGrpSpPr/>
          <p:nvPr/>
        </p:nvGrpSpPr>
        <p:grpSpPr>
          <a:xfrm>
            <a:off x="2560731" y="2696184"/>
            <a:ext cx="559128" cy="607181"/>
            <a:chOff x="5796597" y="1984073"/>
            <a:chExt cx="745504" cy="408289"/>
          </a:xfrm>
        </p:grpSpPr>
        <p:pic>
          <p:nvPicPr>
            <p:cNvPr id="473" name="Picture 20" descr="图片79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43111" y="2030411"/>
              <a:ext cx="658459" cy="319201"/>
            </a:xfrm>
            <a:prstGeom prst="rect">
              <a:avLst/>
            </a:prstGeom>
            <a:noFill/>
          </p:spPr>
        </p:pic>
        <p:pic>
          <p:nvPicPr>
            <p:cNvPr id="474" name="Picture 93" descr="图片241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7346" y="2229910"/>
              <a:ext cx="143622" cy="162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5" name="Picture 3" descr="C:\Users\WSY\Desktop\未标题-2.wmf"/>
            <p:cNvPicPr preferRelativeResize="0">
              <a:picLocks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7548" y="2229629"/>
              <a:ext cx="144000" cy="150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6" name="Picture 460" descr="图片239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236437" y="1989503"/>
              <a:ext cx="144000" cy="149440"/>
            </a:xfrm>
            <a:prstGeom prst="rect">
              <a:avLst/>
            </a:prstGeom>
            <a:noFill/>
          </p:spPr>
        </p:pic>
        <p:pic>
          <p:nvPicPr>
            <p:cNvPr id="477" name="Picture 461" descr="图片240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970335" y="1984073"/>
              <a:ext cx="144000" cy="150587"/>
            </a:xfrm>
            <a:prstGeom prst="rect">
              <a:avLst/>
            </a:prstGeom>
            <a:noFill/>
          </p:spPr>
        </p:pic>
        <p:sp>
          <p:nvSpPr>
            <p:cNvPr id="478" name="TextBox 477"/>
            <p:cNvSpPr txBox="1"/>
            <p:nvPr/>
          </p:nvSpPr>
          <p:spPr>
            <a:xfrm>
              <a:off x="5910580" y="2093019"/>
              <a:ext cx="590551" cy="131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75" dirty="0"/>
                <a:t>LAN</a:t>
              </a:r>
              <a:endParaRPr lang="zh-CN" altLang="en-US" sz="675" dirty="0"/>
            </a:p>
          </p:txBody>
        </p:sp>
        <p:pic>
          <p:nvPicPr>
            <p:cNvPr id="479" name="Picture 465" descr="图片156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5796597" y="2113599"/>
              <a:ext cx="144000" cy="148882"/>
            </a:xfrm>
            <a:prstGeom prst="rect">
              <a:avLst/>
            </a:prstGeom>
            <a:noFill/>
          </p:spPr>
        </p:pic>
        <p:pic>
          <p:nvPicPr>
            <p:cNvPr id="480" name="Picture 465" descr="图片156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398101" y="2122648"/>
              <a:ext cx="144000" cy="148882"/>
            </a:xfrm>
            <a:prstGeom prst="rect">
              <a:avLst/>
            </a:prstGeom>
            <a:noFill/>
          </p:spPr>
        </p:pic>
      </p:grpSp>
      <p:cxnSp>
        <p:nvCxnSpPr>
          <p:cNvPr id="481" name="Прямая соединительная линия 480"/>
          <p:cNvCxnSpPr/>
          <p:nvPr/>
        </p:nvCxnSpPr>
        <p:spPr>
          <a:xfrm>
            <a:off x="3521587" y="2858201"/>
            <a:ext cx="108012" cy="2700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Прямая соединительная линия 481"/>
          <p:cNvCxnSpPr/>
          <p:nvPr/>
        </p:nvCxnSpPr>
        <p:spPr>
          <a:xfrm flipH="1">
            <a:off x="5087761" y="2858201"/>
            <a:ext cx="10801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38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113234" y="705120"/>
            <a:ext cx="7514035" cy="1314449"/>
          </a:xfrm>
          <a:prstGeom prst="rect">
            <a:avLst/>
          </a:prstGeom>
          <a:effectLst/>
        </p:spPr>
        <p:txBody>
          <a:bodyPr vert="horz" lIns="68580" tIns="34290" rIns="68580" bIns="3429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/>
              <a:t>СОСТАВЛЯЮЩИЕ ЭЛЕКТРОННЫХ УСЛУГ</a:t>
            </a:r>
          </a:p>
        </p:txBody>
      </p:sp>
      <p:sp>
        <p:nvSpPr>
          <p:cNvPr id="5" name="AutoShape 44"/>
          <p:cNvSpPr>
            <a:spLocks noChangeArrowheads="1"/>
          </p:cNvSpPr>
          <p:nvPr/>
        </p:nvSpPr>
        <p:spPr bwMode="auto">
          <a:xfrm>
            <a:off x="1671554" y="1912537"/>
            <a:ext cx="2385060" cy="351704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66CCFF"/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73" tIns="4737" rIns="9473" bIns="4737" anchor="ctr" anchorCtr="1">
            <a:noAutofit/>
          </a:bodyPr>
          <a:lstStyle/>
          <a:p>
            <a:pPr algn="ctr">
              <a:defRPr/>
            </a:pPr>
            <a:r>
              <a:rPr lang="ru-RU" altLang="zh-CN" b="1" dirty="0">
                <a:solidFill>
                  <a:schemeClr val="bg1"/>
                </a:solidFill>
                <a:cs typeface="Arial" pitchFamily="34" charset="0"/>
              </a:rPr>
              <a:t>Управление отправкой</a:t>
            </a:r>
            <a:endParaRPr lang="en-US" altLang="zh-CN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6" name="AutoShape 44"/>
          <p:cNvSpPr>
            <a:spLocks noChangeArrowheads="1"/>
          </p:cNvSpPr>
          <p:nvPr/>
        </p:nvSpPr>
        <p:spPr bwMode="auto">
          <a:xfrm>
            <a:off x="5492373" y="1922747"/>
            <a:ext cx="2402981" cy="351704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CC3300">
              <a:alpha val="43000"/>
            </a:srgbClr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73" tIns="4737" rIns="9473" bIns="4737" anchor="ctr" anchorCtr="1">
            <a:noAutofit/>
          </a:bodyPr>
          <a:lstStyle/>
          <a:p>
            <a:pPr algn="r">
              <a:defRPr/>
            </a:pPr>
            <a:r>
              <a:rPr lang="ru-RU" altLang="zh-CN" b="1" dirty="0">
                <a:solidFill>
                  <a:prstClr val="white"/>
                </a:solidFill>
                <a:ea typeface="微软雅黑" pitchFamily="34" charset="-122"/>
                <a:cs typeface="Arial" pitchFamily="34" charset="0"/>
              </a:rPr>
              <a:t>Управление приемом</a:t>
            </a:r>
            <a:endParaRPr lang="zh-CN" altLang="en-US" b="1" dirty="0">
              <a:solidFill>
                <a:prstClr val="white"/>
              </a:solidFill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" name="AutoShape 44"/>
          <p:cNvSpPr>
            <a:spLocks noChangeArrowheads="1"/>
          </p:cNvSpPr>
          <p:nvPr/>
        </p:nvSpPr>
        <p:spPr bwMode="auto">
          <a:xfrm>
            <a:off x="5492374" y="2640952"/>
            <a:ext cx="2402981" cy="351704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FF6699"/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73" tIns="4737" rIns="9473" bIns="4737" anchor="ctr" anchorCtr="1">
            <a:noAutofit/>
          </a:bodyPr>
          <a:lstStyle/>
          <a:p>
            <a:pPr algn="r" defTabSz="330668" eaLnBrk="0" hangingPunct="0">
              <a:buSzPct val="60000"/>
            </a:pPr>
            <a:r>
              <a:rPr lang="ru-RU" altLang="zh-CN" b="1" dirty="0">
                <a:solidFill>
                  <a:srgbClr val="F8F8F8"/>
                </a:solidFill>
                <a:cs typeface="Arial" pitchFamily="34" charset="0"/>
              </a:rPr>
              <a:t>Документооборот</a:t>
            </a:r>
            <a:endParaRPr lang="zh-CN" altLang="en-US" b="1" dirty="0">
              <a:solidFill>
                <a:srgbClr val="F8F8F8"/>
              </a:solidFill>
              <a:cs typeface="Arial" pitchFamily="34" charset="0"/>
            </a:endParaRPr>
          </a:p>
        </p:txBody>
      </p:sp>
      <p:sp>
        <p:nvSpPr>
          <p:cNvPr id="8" name="AutoShape 44"/>
          <p:cNvSpPr>
            <a:spLocks noChangeArrowheads="1"/>
          </p:cNvSpPr>
          <p:nvPr/>
        </p:nvSpPr>
        <p:spPr bwMode="auto">
          <a:xfrm>
            <a:off x="1671554" y="2640952"/>
            <a:ext cx="2385060" cy="351704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33CC33"/>
          </a:soli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73" tIns="4737" rIns="9473" bIns="4737" anchor="ctr" anchorCtr="1">
            <a:noAutofit/>
          </a:bodyPr>
          <a:lstStyle/>
          <a:p>
            <a:pPr defTabSz="330668" eaLnBrk="0" hangingPunct="0">
              <a:buSzPct val="60000"/>
            </a:pPr>
            <a:r>
              <a:rPr lang="ru-RU" altLang="zh-CN" b="1" dirty="0">
                <a:solidFill>
                  <a:prstClr val="white"/>
                </a:solidFill>
                <a:ea typeface="微软雅黑" pitchFamily="34" charset="-122"/>
                <a:cs typeface="Arial" pitchFamily="34" charset="0"/>
              </a:rPr>
              <a:t>Архивы</a:t>
            </a:r>
            <a:endParaRPr lang="zh-CN" altLang="en-US" b="1" dirty="0">
              <a:solidFill>
                <a:prstClr val="white"/>
              </a:solidFill>
              <a:ea typeface="微软雅黑" pitchFamily="34" charset="-122"/>
              <a:cs typeface="Arial" pitchFamily="34" charset="0"/>
            </a:endParaRPr>
          </a:p>
        </p:txBody>
      </p:sp>
      <p:grpSp>
        <p:nvGrpSpPr>
          <p:cNvPr id="9" name="组合 112"/>
          <p:cNvGrpSpPr/>
          <p:nvPr/>
        </p:nvGrpSpPr>
        <p:grpSpPr>
          <a:xfrm>
            <a:off x="3951873" y="1699047"/>
            <a:ext cx="1639868" cy="1674186"/>
            <a:chOff x="3552825" y="2275796"/>
            <a:chExt cx="2033588" cy="2033588"/>
          </a:xfrm>
        </p:grpSpPr>
        <p:sp>
          <p:nvSpPr>
            <p:cNvPr id="10" name="Freeform 62"/>
            <p:cNvSpPr>
              <a:spLocks/>
            </p:cNvSpPr>
            <p:nvPr/>
          </p:nvSpPr>
          <p:spPr bwMode="auto">
            <a:xfrm>
              <a:off x="3552825" y="2275796"/>
              <a:ext cx="2033588" cy="2033588"/>
            </a:xfrm>
            <a:custGeom>
              <a:avLst/>
              <a:gdLst/>
              <a:ahLst/>
              <a:cxnLst>
                <a:cxn ang="0">
                  <a:pos x="3529" y="6387"/>
                </a:cxn>
                <a:cxn ang="0">
                  <a:pos x="4001" y="6304"/>
                </a:cxn>
                <a:cxn ang="0">
                  <a:pos x="4447" y="6152"/>
                </a:cxn>
                <a:cxn ang="0">
                  <a:pos x="4860" y="5940"/>
                </a:cxn>
                <a:cxn ang="0">
                  <a:pos x="5237" y="5672"/>
                </a:cxn>
                <a:cxn ang="0">
                  <a:pos x="5572" y="5353"/>
                </a:cxn>
                <a:cxn ang="0">
                  <a:pos x="5857" y="4990"/>
                </a:cxn>
                <a:cxn ang="0">
                  <a:pos x="6088" y="4589"/>
                </a:cxn>
                <a:cxn ang="0">
                  <a:pos x="6260" y="4153"/>
                </a:cxn>
                <a:cxn ang="0">
                  <a:pos x="6367" y="3689"/>
                </a:cxn>
                <a:cxn ang="0">
                  <a:pos x="6405" y="3202"/>
                </a:cxn>
                <a:cxn ang="0">
                  <a:pos x="6367" y="2716"/>
                </a:cxn>
                <a:cxn ang="0">
                  <a:pos x="6260" y="2252"/>
                </a:cxn>
                <a:cxn ang="0">
                  <a:pos x="6088" y="1816"/>
                </a:cxn>
                <a:cxn ang="0">
                  <a:pos x="5857" y="1414"/>
                </a:cxn>
                <a:cxn ang="0">
                  <a:pos x="5572" y="1052"/>
                </a:cxn>
                <a:cxn ang="0">
                  <a:pos x="5237" y="733"/>
                </a:cxn>
                <a:cxn ang="0">
                  <a:pos x="4860" y="465"/>
                </a:cxn>
                <a:cxn ang="0">
                  <a:pos x="4447" y="253"/>
                </a:cxn>
                <a:cxn ang="0">
                  <a:pos x="4001" y="101"/>
                </a:cxn>
                <a:cxn ang="0">
                  <a:pos x="3529" y="16"/>
                </a:cxn>
                <a:cxn ang="0">
                  <a:pos x="3038" y="4"/>
                </a:cxn>
                <a:cxn ang="0">
                  <a:pos x="2558" y="65"/>
                </a:cxn>
                <a:cxn ang="0">
                  <a:pos x="2104" y="195"/>
                </a:cxn>
                <a:cxn ang="0">
                  <a:pos x="1678" y="387"/>
                </a:cxn>
                <a:cxn ang="0">
                  <a:pos x="1288" y="638"/>
                </a:cxn>
                <a:cxn ang="0">
                  <a:pos x="940" y="940"/>
                </a:cxn>
                <a:cxn ang="0">
                  <a:pos x="638" y="1288"/>
                </a:cxn>
                <a:cxn ang="0">
                  <a:pos x="388" y="1678"/>
                </a:cxn>
                <a:cxn ang="0">
                  <a:pos x="195" y="2103"/>
                </a:cxn>
                <a:cxn ang="0">
                  <a:pos x="66" y="2559"/>
                </a:cxn>
                <a:cxn ang="0">
                  <a:pos x="4" y="3038"/>
                </a:cxn>
                <a:cxn ang="0">
                  <a:pos x="17" y="3529"/>
                </a:cxn>
                <a:cxn ang="0">
                  <a:pos x="101" y="4001"/>
                </a:cxn>
                <a:cxn ang="0">
                  <a:pos x="252" y="4447"/>
                </a:cxn>
                <a:cxn ang="0">
                  <a:pos x="465" y="4861"/>
                </a:cxn>
                <a:cxn ang="0">
                  <a:pos x="733" y="5237"/>
                </a:cxn>
                <a:cxn ang="0">
                  <a:pos x="1051" y="5571"/>
                </a:cxn>
                <a:cxn ang="0">
                  <a:pos x="1414" y="5856"/>
                </a:cxn>
                <a:cxn ang="0">
                  <a:pos x="1816" y="6088"/>
                </a:cxn>
                <a:cxn ang="0">
                  <a:pos x="2253" y="6260"/>
                </a:cxn>
                <a:cxn ang="0">
                  <a:pos x="2716" y="6367"/>
                </a:cxn>
                <a:cxn ang="0">
                  <a:pos x="3202" y="6405"/>
                </a:cxn>
              </a:cxnLst>
              <a:rect l="0" t="0" r="r" b="b"/>
              <a:pathLst>
                <a:path w="6405" h="6405">
                  <a:moveTo>
                    <a:pt x="3202" y="6405"/>
                  </a:moveTo>
                  <a:lnTo>
                    <a:pt x="3366" y="6400"/>
                  </a:lnTo>
                  <a:lnTo>
                    <a:pt x="3529" y="6387"/>
                  </a:lnTo>
                  <a:lnTo>
                    <a:pt x="3689" y="6367"/>
                  </a:lnTo>
                  <a:lnTo>
                    <a:pt x="3846" y="6339"/>
                  </a:lnTo>
                  <a:lnTo>
                    <a:pt x="4001" y="6304"/>
                  </a:lnTo>
                  <a:lnTo>
                    <a:pt x="4153" y="6260"/>
                  </a:lnTo>
                  <a:lnTo>
                    <a:pt x="4302" y="6210"/>
                  </a:lnTo>
                  <a:lnTo>
                    <a:pt x="4447" y="6152"/>
                  </a:lnTo>
                  <a:lnTo>
                    <a:pt x="4588" y="6088"/>
                  </a:lnTo>
                  <a:lnTo>
                    <a:pt x="4727" y="6017"/>
                  </a:lnTo>
                  <a:lnTo>
                    <a:pt x="4860" y="5940"/>
                  </a:lnTo>
                  <a:lnTo>
                    <a:pt x="4991" y="5856"/>
                  </a:lnTo>
                  <a:lnTo>
                    <a:pt x="5116" y="5767"/>
                  </a:lnTo>
                  <a:lnTo>
                    <a:pt x="5237" y="5672"/>
                  </a:lnTo>
                  <a:lnTo>
                    <a:pt x="5354" y="5571"/>
                  </a:lnTo>
                  <a:lnTo>
                    <a:pt x="5465" y="5465"/>
                  </a:lnTo>
                  <a:lnTo>
                    <a:pt x="5572" y="5353"/>
                  </a:lnTo>
                  <a:lnTo>
                    <a:pt x="5671" y="5237"/>
                  </a:lnTo>
                  <a:lnTo>
                    <a:pt x="5767" y="5117"/>
                  </a:lnTo>
                  <a:lnTo>
                    <a:pt x="5857" y="4990"/>
                  </a:lnTo>
                  <a:lnTo>
                    <a:pt x="5939" y="4861"/>
                  </a:lnTo>
                  <a:lnTo>
                    <a:pt x="6017" y="4726"/>
                  </a:lnTo>
                  <a:lnTo>
                    <a:pt x="6088" y="4589"/>
                  </a:lnTo>
                  <a:lnTo>
                    <a:pt x="6152" y="4447"/>
                  </a:lnTo>
                  <a:lnTo>
                    <a:pt x="6210" y="4301"/>
                  </a:lnTo>
                  <a:lnTo>
                    <a:pt x="6260" y="4153"/>
                  </a:lnTo>
                  <a:lnTo>
                    <a:pt x="6303" y="4001"/>
                  </a:lnTo>
                  <a:lnTo>
                    <a:pt x="6340" y="3846"/>
                  </a:lnTo>
                  <a:lnTo>
                    <a:pt x="6367" y="3689"/>
                  </a:lnTo>
                  <a:lnTo>
                    <a:pt x="6388" y="3529"/>
                  </a:lnTo>
                  <a:lnTo>
                    <a:pt x="6400" y="3367"/>
                  </a:lnTo>
                  <a:lnTo>
                    <a:pt x="6405" y="3202"/>
                  </a:lnTo>
                  <a:lnTo>
                    <a:pt x="6400" y="3038"/>
                  </a:lnTo>
                  <a:lnTo>
                    <a:pt x="6388" y="2876"/>
                  </a:lnTo>
                  <a:lnTo>
                    <a:pt x="6367" y="2716"/>
                  </a:lnTo>
                  <a:lnTo>
                    <a:pt x="6340" y="2559"/>
                  </a:lnTo>
                  <a:lnTo>
                    <a:pt x="6303" y="2404"/>
                  </a:lnTo>
                  <a:lnTo>
                    <a:pt x="6260" y="2252"/>
                  </a:lnTo>
                  <a:lnTo>
                    <a:pt x="6210" y="2103"/>
                  </a:lnTo>
                  <a:lnTo>
                    <a:pt x="6152" y="1958"/>
                  </a:lnTo>
                  <a:lnTo>
                    <a:pt x="6088" y="1816"/>
                  </a:lnTo>
                  <a:lnTo>
                    <a:pt x="6017" y="1678"/>
                  </a:lnTo>
                  <a:lnTo>
                    <a:pt x="5939" y="1544"/>
                  </a:lnTo>
                  <a:lnTo>
                    <a:pt x="5857" y="1414"/>
                  </a:lnTo>
                  <a:lnTo>
                    <a:pt x="5767" y="1288"/>
                  </a:lnTo>
                  <a:lnTo>
                    <a:pt x="5671" y="1168"/>
                  </a:lnTo>
                  <a:lnTo>
                    <a:pt x="5572" y="1052"/>
                  </a:lnTo>
                  <a:lnTo>
                    <a:pt x="5465" y="940"/>
                  </a:lnTo>
                  <a:lnTo>
                    <a:pt x="5354" y="834"/>
                  </a:lnTo>
                  <a:lnTo>
                    <a:pt x="5237" y="733"/>
                  </a:lnTo>
                  <a:lnTo>
                    <a:pt x="5116" y="638"/>
                  </a:lnTo>
                  <a:lnTo>
                    <a:pt x="4991" y="548"/>
                  </a:lnTo>
                  <a:lnTo>
                    <a:pt x="4860" y="465"/>
                  </a:lnTo>
                  <a:lnTo>
                    <a:pt x="4727" y="387"/>
                  </a:lnTo>
                  <a:lnTo>
                    <a:pt x="4588" y="317"/>
                  </a:lnTo>
                  <a:lnTo>
                    <a:pt x="4447" y="253"/>
                  </a:lnTo>
                  <a:lnTo>
                    <a:pt x="4302" y="195"/>
                  </a:lnTo>
                  <a:lnTo>
                    <a:pt x="4153" y="145"/>
                  </a:lnTo>
                  <a:lnTo>
                    <a:pt x="4001" y="101"/>
                  </a:lnTo>
                  <a:lnTo>
                    <a:pt x="3846" y="65"/>
                  </a:lnTo>
                  <a:lnTo>
                    <a:pt x="3689" y="38"/>
                  </a:lnTo>
                  <a:lnTo>
                    <a:pt x="3529" y="16"/>
                  </a:lnTo>
                  <a:lnTo>
                    <a:pt x="3366" y="4"/>
                  </a:lnTo>
                  <a:lnTo>
                    <a:pt x="3202" y="0"/>
                  </a:lnTo>
                  <a:lnTo>
                    <a:pt x="3038" y="4"/>
                  </a:lnTo>
                  <a:lnTo>
                    <a:pt x="2876" y="16"/>
                  </a:lnTo>
                  <a:lnTo>
                    <a:pt x="2716" y="38"/>
                  </a:lnTo>
                  <a:lnTo>
                    <a:pt x="2558" y="65"/>
                  </a:lnTo>
                  <a:lnTo>
                    <a:pt x="2403" y="101"/>
                  </a:lnTo>
                  <a:lnTo>
                    <a:pt x="2253" y="145"/>
                  </a:lnTo>
                  <a:lnTo>
                    <a:pt x="2104" y="195"/>
                  </a:lnTo>
                  <a:lnTo>
                    <a:pt x="1958" y="253"/>
                  </a:lnTo>
                  <a:lnTo>
                    <a:pt x="1816" y="317"/>
                  </a:lnTo>
                  <a:lnTo>
                    <a:pt x="1678" y="387"/>
                  </a:lnTo>
                  <a:lnTo>
                    <a:pt x="1544" y="465"/>
                  </a:lnTo>
                  <a:lnTo>
                    <a:pt x="1414" y="548"/>
                  </a:lnTo>
                  <a:lnTo>
                    <a:pt x="1288" y="638"/>
                  </a:lnTo>
                  <a:lnTo>
                    <a:pt x="1167" y="733"/>
                  </a:lnTo>
                  <a:lnTo>
                    <a:pt x="1051" y="834"/>
                  </a:lnTo>
                  <a:lnTo>
                    <a:pt x="940" y="940"/>
                  </a:lnTo>
                  <a:lnTo>
                    <a:pt x="834" y="1052"/>
                  </a:lnTo>
                  <a:lnTo>
                    <a:pt x="733" y="1168"/>
                  </a:lnTo>
                  <a:lnTo>
                    <a:pt x="638" y="1288"/>
                  </a:lnTo>
                  <a:lnTo>
                    <a:pt x="549" y="1414"/>
                  </a:lnTo>
                  <a:lnTo>
                    <a:pt x="465" y="1544"/>
                  </a:lnTo>
                  <a:lnTo>
                    <a:pt x="388" y="1678"/>
                  </a:lnTo>
                  <a:lnTo>
                    <a:pt x="317" y="1816"/>
                  </a:lnTo>
                  <a:lnTo>
                    <a:pt x="252" y="1958"/>
                  </a:lnTo>
                  <a:lnTo>
                    <a:pt x="195" y="2103"/>
                  </a:lnTo>
                  <a:lnTo>
                    <a:pt x="145" y="2252"/>
                  </a:lnTo>
                  <a:lnTo>
                    <a:pt x="101" y="2404"/>
                  </a:lnTo>
                  <a:lnTo>
                    <a:pt x="66" y="2559"/>
                  </a:lnTo>
                  <a:lnTo>
                    <a:pt x="37" y="2716"/>
                  </a:lnTo>
                  <a:lnTo>
                    <a:pt x="17" y="2876"/>
                  </a:lnTo>
                  <a:lnTo>
                    <a:pt x="4" y="3038"/>
                  </a:lnTo>
                  <a:lnTo>
                    <a:pt x="0" y="3202"/>
                  </a:lnTo>
                  <a:lnTo>
                    <a:pt x="4" y="3367"/>
                  </a:lnTo>
                  <a:lnTo>
                    <a:pt x="17" y="3529"/>
                  </a:lnTo>
                  <a:lnTo>
                    <a:pt x="37" y="3689"/>
                  </a:lnTo>
                  <a:lnTo>
                    <a:pt x="66" y="3846"/>
                  </a:lnTo>
                  <a:lnTo>
                    <a:pt x="101" y="4001"/>
                  </a:lnTo>
                  <a:lnTo>
                    <a:pt x="145" y="4153"/>
                  </a:lnTo>
                  <a:lnTo>
                    <a:pt x="195" y="4301"/>
                  </a:lnTo>
                  <a:lnTo>
                    <a:pt x="252" y="4447"/>
                  </a:lnTo>
                  <a:lnTo>
                    <a:pt x="317" y="4589"/>
                  </a:lnTo>
                  <a:lnTo>
                    <a:pt x="388" y="4726"/>
                  </a:lnTo>
                  <a:lnTo>
                    <a:pt x="465" y="4861"/>
                  </a:lnTo>
                  <a:lnTo>
                    <a:pt x="549" y="4990"/>
                  </a:lnTo>
                  <a:lnTo>
                    <a:pt x="638" y="5117"/>
                  </a:lnTo>
                  <a:lnTo>
                    <a:pt x="733" y="5237"/>
                  </a:lnTo>
                  <a:lnTo>
                    <a:pt x="834" y="5353"/>
                  </a:lnTo>
                  <a:lnTo>
                    <a:pt x="940" y="5465"/>
                  </a:lnTo>
                  <a:lnTo>
                    <a:pt x="1051" y="5571"/>
                  </a:lnTo>
                  <a:lnTo>
                    <a:pt x="1167" y="5672"/>
                  </a:lnTo>
                  <a:lnTo>
                    <a:pt x="1288" y="5767"/>
                  </a:lnTo>
                  <a:lnTo>
                    <a:pt x="1414" y="5856"/>
                  </a:lnTo>
                  <a:lnTo>
                    <a:pt x="1544" y="5940"/>
                  </a:lnTo>
                  <a:lnTo>
                    <a:pt x="1678" y="6017"/>
                  </a:lnTo>
                  <a:lnTo>
                    <a:pt x="1816" y="6088"/>
                  </a:lnTo>
                  <a:lnTo>
                    <a:pt x="1958" y="6152"/>
                  </a:lnTo>
                  <a:lnTo>
                    <a:pt x="2104" y="6210"/>
                  </a:lnTo>
                  <a:lnTo>
                    <a:pt x="2253" y="6260"/>
                  </a:lnTo>
                  <a:lnTo>
                    <a:pt x="2403" y="6304"/>
                  </a:lnTo>
                  <a:lnTo>
                    <a:pt x="2558" y="6339"/>
                  </a:lnTo>
                  <a:lnTo>
                    <a:pt x="2716" y="6367"/>
                  </a:lnTo>
                  <a:lnTo>
                    <a:pt x="2876" y="6387"/>
                  </a:lnTo>
                  <a:lnTo>
                    <a:pt x="3038" y="6400"/>
                  </a:lnTo>
                  <a:lnTo>
                    <a:pt x="3202" y="6405"/>
                  </a:lnTo>
                  <a:close/>
                </a:path>
              </a:pathLst>
            </a:custGeom>
            <a:solidFill>
              <a:srgbClr val="C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ea typeface="微软雅黑" pitchFamily="34" charset="-122"/>
              </a:endParaRPr>
            </a:p>
          </p:txBody>
        </p:sp>
        <p:sp>
          <p:nvSpPr>
            <p:cNvPr id="11" name="Freeform 63"/>
            <p:cNvSpPr>
              <a:spLocks/>
            </p:cNvSpPr>
            <p:nvPr/>
          </p:nvSpPr>
          <p:spPr bwMode="auto">
            <a:xfrm>
              <a:off x="3621088" y="2344058"/>
              <a:ext cx="1897063" cy="1897063"/>
            </a:xfrm>
            <a:custGeom>
              <a:avLst/>
              <a:gdLst/>
              <a:ahLst/>
              <a:cxnLst>
                <a:cxn ang="0">
                  <a:pos x="3292" y="5959"/>
                </a:cxn>
                <a:cxn ang="0">
                  <a:pos x="3732" y="5880"/>
                </a:cxn>
                <a:cxn ang="0">
                  <a:pos x="4148" y="5739"/>
                </a:cxn>
                <a:cxn ang="0">
                  <a:pos x="4534" y="5540"/>
                </a:cxn>
                <a:cxn ang="0">
                  <a:pos x="4886" y="5291"/>
                </a:cxn>
                <a:cxn ang="0">
                  <a:pos x="5197" y="4994"/>
                </a:cxn>
                <a:cxn ang="0">
                  <a:pos x="5464" y="4655"/>
                </a:cxn>
                <a:cxn ang="0">
                  <a:pos x="5680" y="4280"/>
                </a:cxn>
                <a:cxn ang="0">
                  <a:pos x="5840" y="3873"/>
                </a:cxn>
                <a:cxn ang="0">
                  <a:pos x="5941" y="3441"/>
                </a:cxn>
                <a:cxn ang="0">
                  <a:pos x="5974" y="2987"/>
                </a:cxn>
                <a:cxn ang="0">
                  <a:pos x="5941" y="2533"/>
                </a:cxn>
                <a:cxn ang="0">
                  <a:pos x="5840" y="2100"/>
                </a:cxn>
                <a:cxn ang="0">
                  <a:pos x="5680" y="1695"/>
                </a:cxn>
                <a:cxn ang="0">
                  <a:pos x="5464" y="1320"/>
                </a:cxn>
                <a:cxn ang="0">
                  <a:pos x="5197" y="980"/>
                </a:cxn>
                <a:cxn ang="0">
                  <a:pos x="4886" y="684"/>
                </a:cxn>
                <a:cxn ang="0">
                  <a:pos x="4534" y="434"/>
                </a:cxn>
                <a:cxn ang="0">
                  <a:pos x="4148" y="236"/>
                </a:cxn>
                <a:cxn ang="0">
                  <a:pos x="3732" y="95"/>
                </a:cxn>
                <a:cxn ang="0">
                  <a:pos x="3292" y="15"/>
                </a:cxn>
                <a:cxn ang="0">
                  <a:pos x="2834" y="4"/>
                </a:cxn>
                <a:cxn ang="0">
                  <a:pos x="2387" y="61"/>
                </a:cxn>
                <a:cxn ang="0">
                  <a:pos x="1962" y="183"/>
                </a:cxn>
                <a:cxn ang="0">
                  <a:pos x="1566" y="362"/>
                </a:cxn>
                <a:cxn ang="0">
                  <a:pos x="1202" y="595"/>
                </a:cxn>
                <a:cxn ang="0">
                  <a:pos x="877" y="876"/>
                </a:cxn>
                <a:cxn ang="0">
                  <a:pos x="596" y="1203"/>
                </a:cxn>
                <a:cxn ang="0">
                  <a:pos x="362" y="1565"/>
                </a:cxn>
                <a:cxn ang="0">
                  <a:pos x="182" y="1962"/>
                </a:cxn>
                <a:cxn ang="0">
                  <a:pos x="62" y="2387"/>
                </a:cxn>
                <a:cxn ang="0">
                  <a:pos x="4" y="2834"/>
                </a:cxn>
                <a:cxn ang="0">
                  <a:pos x="16" y="3292"/>
                </a:cxn>
                <a:cxn ang="0">
                  <a:pos x="94" y="3733"/>
                </a:cxn>
                <a:cxn ang="0">
                  <a:pos x="236" y="4148"/>
                </a:cxn>
                <a:cxn ang="0">
                  <a:pos x="433" y="4534"/>
                </a:cxn>
                <a:cxn ang="0">
                  <a:pos x="684" y="4885"/>
                </a:cxn>
                <a:cxn ang="0">
                  <a:pos x="981" y="5197"/>
                </a:cxn>
                <a:cxn ang="0">
                  <a:pos x="1319" y="5463"/>
                </a:cxn>
                <a:cxn ang="0">
                  <a:pos x="1694" y="5679"/>
                </a:cxn>
                <a:cxn ang="0">
                  <a:pos x="2101" y="5840"/>
                </a:cxn>
                <a:cxn ang="0">
                  <a:pos x="2534" y="5940"/>
                </a:cxn>
                <a:cxn ang="0">
                  <a:pos x="2987" y="5975"/>
                </a:cxn>
              </a:cxnLst>
              <a:rect l="0" t="0" r="r" b="b"/>
              <a:pathLst>
                <a:path w="5974" h="5975">
                  <a:moveTo>
                    <a:pt x="2987" y="5975"/>
                  </a:moveTo>
                  <a:lnTo>
                    <a:pt x="3141" y="5970"/>
                  </a:lnTo>
                  <a:lnTo>
                    <a:pt x="3292" y="5959"/>
                  </a:lnTo>
                  <a:lnTo>
                    <a:pt x="3442" y="5940"/>
                  </a:lnTo>
                  <a:lnTo>
                    <a:pt x="3589" y="5913"/>
                  </a:lnTo>
                  <a:lnTo>
                    <a:pt x="3732" y="5880"/>
                  </a:lnTo>
                  <a:lnTo>
                    <a:pt x="3874" y="5840"/>
                  </a:lnTo>
                  <a:lnTo>
                    <a:pt x="4012" y="5792"/>
                  </a:lnTo>
                  <a:lnTo>
                    <a:pt x="4148" y="5739"/>
                  </a:lnTo>
                  <a:lnTo>
                    <a:pt x="4280" y="5679"/>
                  </a:lnTo>
                  <a:lnTo>
                    <a:pt x="4409" y="5613"/>
                  </a:lnTo>
                  <a:lnTo>
                    <a:pt x="4534" y="5540"/>
                  </a:lnTo>
                  <a:lnTo>
                    <a:pt x="4655" y="5463"/>
                  </a:lnTo>
                  <a:lnTo>
                    <a:pt x="4773" y="5379"/>
                  </a:lnTo>
                  <a:lnTo>
                    <a:pt x="4886" y="5291"/>
                  </a:lnTo>
                  <a:lnTo>
                    <a:pt x="4994" y="5197"/>
                  </a:lnTo>
                  <a:lnTo>
                    <a:pt x="5098" y="5097"/>
                  </a:lnTo>
                  <a:lnTo>
                    <a:pt x="5197" y="4994"/>
                  </a:lnTo>
                  <a:lnTo>
                    <a:pt x="5291" y="4885"/>
                  </a:lnTo>
                  <a:lnTo>
                    <a:pt x="5380" y="4772"/>
                  </a:lnTo>
                  <a:lnTo>
                    <a:pt x="5464" y="4655"/>
                  </a:lnTo>
                  <a:lnTo>
                    <a:pt x="5541" y="4534"/>
                  </a:lnTo>
                  <a:lnTo>
                    <a:pt x="5613" y="4409"/>
                  </a:lnTo>
                  <a:lnTo>
                    <a:pt x="5680" y="4280"/>
                  </a:lnTo>
                  <a:lnTo>
                    <a:pt x="5740" y="4148"/>
                  </a:lnTo>
                  <a:lnTo>
                    <a:pt x="5793" y="4013"/>
                  </a:lnTo>
                  <a:lnTo>
                    <a:pt x="5840" y="3873"/>
                  </a:lnTo>
                  <a:lnTo>
                    <a:pt x="5880" y="3733"/>
                  </a:lnTo>
                  <a:lnTo>
                    <a:pt x="5914" y="3588"/>
                  </a:lnTo>
                  <a:lnTo>
                    <a:pt x="5941" y="3441"/>
                  </a:lnTo>
                  <a:lnTo>
                    <a:pt x="5959" y="3292"/>
                  </a:lnTo>
                  <a:lnTo>
                    <a:pt x="5971" y="3141"/>
                  </a:lnTo>
                  <a:lnTo>
                    <a:pt x="5974" y="2987"/>
                  </a:lnTo>
                  <a:lnTo>
                    <a:pt x="5971" y="2834"/>
                  </a:lnTo>
                  <a:lnTo>
                    <a:pt x="5959" y="2682"/>
                  </a:lnTo>
                  <a:lnTo>
                    <a:pt x="5941" y="2533"/>
                  </a:lnTo>
                  <a:lnTo>
                    <a:pt x="5914" y="2387"/>
                  </a:lnTo>
                  <a:lnTo>
                    <a:pt x="5880" y="2242"/>
                  </a:lnTo>
                  <a:lnTo>
                    <a:pt x="5840" y="2100"/>
                  </a:lnTo>
                  <a:lnTo>
                    <a:pt x="5793" y="1962"/>
                  </a:lnTo>
                  <a:lnTo>
                    <a:pt x="5740" y="1826"/>
                  </a:lnTo>
                  <a:lnTo>
                    <a:pt x="5680" y="1695"/>
                  </a:lnTo>
                  <a:lnTo>
                    <a:pt x="5613" y="1565"/>
                  </a:lnTo>
                  <a:lnTo>
                    <a:pt x="5541" y="1440"/>
                  </a:lnTo>
                  <a:lnTo>
                    <a:pt x="5464" y="1320"/>
                  </a:lnTo>
                  <a:lnTo>
                    <a:pt x="5380" y="1203"/>
                  </a:lnTo>
                  <a:lnTo>
                    <a:pt x="5291" y="1089"/>
                  </a:lnTo>
                  <a:lnTo>
                    <a:pt x="5197" y="980"/>
                  </a:lnTo>
                  <a:lnTo>
                    <a:pt x="5098" y="876"/>
                  </a:lnTo>
                  <a:lnTo>
                    <a:pt x="4994" y="778"/>
                  </a:lnTo>
                  <a:lnTo>
                    <a:pt x="4886" y="684"/>
                  </a:lnTo>
                  <a:lnTo>
                    <a:pt x="4773" y="595"/>
                  </a:lnTo>
                  <a:lnTo>
                    <a:pt x="4655" y="512"/>
                  </a:lnTo>
                  <a:lnTo>
                    <a:pt x="4534" y="434"/>
                  </a:lnTo>
                  <a:lnTo>
                    <a:pt x="4409" y="362"/>
                  </a:lnTo>
                  <a:lnTo>
                    <a:pt x="4280" y="296"/>
                  </a:lnTo>
                  <a:lnTo>
                    <a:pt x="4148" y="236"/>
                  </a:lnTo>
                  <a:lnTo>
                    <a:pt x="4012" y="183"/>
                  </a:lnTo>
                  <a:lnTo>
                    <a:pt x="3874" y="135"/>
                  </a:lnTo>
                  <a:lnTo>
                    <a:pt x="3732" y="95"/>
                  </a:lnTo>
                  <a:lnTo>
                    <a:pt x="3589" y="61"/>
                  </a:lnTo>
                  <a:lnTo>
                    <a:pt x="3442" y="35"/>
                  </a:lnTo>
                  <a:lnTo>
                    <a:pt x="3292" y="15"/>
                  </a:lnTo>
                  <a:lnTo>
                    <a:pt x="3141" y="4"/>
                  </a:lnTo>
                  <a:lnTo>
                    <a:pt x="2987" y="0"/>
                  </a:lnTo>
                  <a:lnTo>
                    <a:pt x="2834" y="4"/>
                  </a:lnTo>
                  <a:lnTo>
                    <a:pt x="2683" y="15"/>
                  </a:lnTo>
                  <a:lnTo>
                    <a:pt x="2534" y="35"/>
                  </a:lnTo>
                  <a:lnTo>
                    <a:pt x="2387" y="61"/>
                  </a:lnTo>
                  <a:lnTo>
                    <a:pt x="2242" y="95"/>
                  </a:lnTo>
                  <a:lnTo>
                    <a:pt x="2101" y="135"/>
                  </a:lnTo>
                  <a:lnTo>
                    <a:pt x="1962" y="183"/>
                  </a:lnTo>
                  <a:lnTo>
                    <a:pt x="1827" y="236"/>
                  </a:lnTo>
                  <a:lnTo>
                    <a:pt x="1694" y="296"/>
                  </a:lnTo>
                  <a:lnTo>
                    <a:pt x="1566" y="362"/>
                  </a:lnTo>
                  <a:lnTo>
                    <a:pt x="1440" y="434"/>
                  </a:lnTo>
                  <a:lnTo>
                    <a:pt x="1319" y="512"/>
                  </a:lnTo>
                  <a:lnTo>
                    <a:pt x="1202" y="595"/>
                  </a:lnTo>
                  <a:lnTo>
                    <a:pt x="1089" y="684"/>
                  </a:lnTo>
                  <a:lnTo>
                    <a:pt x="981" y="778"/>
                  </a:lnTo>
                  <a:lnTo>
                    <a:pt x="877" y="876"/>
                  </a:lnTo>
                  <a:lnTo>
                    <a:pt x="778" y="980"/>
                  </a:lnTo>
                  <a:lnTo>
                    <a:pt x="684" y="1089"/>
                  </a:lnTo>
                  <a:lnTo>
                    <a:pt x="596" y="1203"/>
                  </a:lnTo>
                  <a:lnTo>
                    <a:pt x="512" y="1320"/>
                  </a:lnTo>
                  <a:lnTo>
                    <a:pt x="433" y="1440"/>
                  </a:lnTo>
                  <a:lnTo>
                    <a:pt x="362" y="1565"/>
                  </a:lnTo>
                  <a:lnTo>
                    <a:pt x="296" y="1695"/>
                  </a:lnTo>
                  <a:lnTo>
                    <a:pt x="236" y="1826"/>
                  </a:lnTo>
                  <a:lnTo>
                    <a:pt x="182" y="1962"/>
                  </a:lnTo>
                  <a:lnTo>
                    <a:pt x="135" y="2100"/>
                  </a:lnTo>
                  <a:lnTo>
                    <a:pt x="94" y="2242"/>
                  </a:lnTo>
                  <a:lnTo>
                    <a:pt x="62" y="2387"/>
                  </a:lnTo>
                  <a:lnTo>
                    <a:pt x="35" y="2533"/>
                  </a:lnTo>
                  <a:lnTo>
                    <a:pt x="16" y="2682"/>
                  </a:lnTo>
                  <a:lnTo>
                    <a:pt x="4" y="2834"/>
                  </a:lnTo>
                  <a:lnTo>
                    <a:pt x="0" y="2987"/>
                  </a:lnTo>
                  <a:lnTo>
                    <a:pt x="4" y="3141"/>
                  </a:lnTo>
                  <a:lnTo>
                    <a:pt x="16" y="3292"/>
                  </a:lnTo>
                  <a:lnTo>
                    <a:pt x="35" y="3441"/>
                  </a:lnTo>
                  <a:lnTo>
                    <a:pt x="62" y="3588"/>
                  </a:lnTo>
                  <a:lnTo>
                    <a:pt x="94" y="3733"/>
                  </a:lnTo>
                  <a:lnTo>
                    <a:pt x="135" y="3873"/>
                  </a:lnTo>
                  <a:lnTo>
                    <a:pt x="182" y="4013"/>
                  </a:lnTo>
                  <a:lnTo>
                    <a:pt x="236" y="4148"/>
                  </a:lnTo>
                  <a:lnTo>
                    <a:pt x="296" y="4280"/>
                  </a:lnTo>
                  <a:lnTo>
                    <a:pt x="362" y="4409"/>
                  </a:lnTo>
                  <a:lnTo>
                    <a:pt x="433" y="4534"/>
                  </a:lnTo>
                  <a:lnTo>
                    <a:pt x="512" y="4655"/>
                  </a:lnTo>
                  <a:lnTo>
                    <a:pt x="596" y="4772"/>
                  </a:lnTo>
                  <a:lnTo>
                    <a:pt x="684" y="4885"/>
                  </a:lnTo>
                  <a:lnTo>
                    <a:pt x="778" y="4994"/>
                  </a:lnTo>
                  <a:lnTo>
                    <a:pt x="877" y="5097"/>
                  </a:lnTo>
                  <a:lnTo>
                    <a:pt x="981" y="5197"/>
                  </a:lnTo>
                  <a:lnTo>
                    <a:pt x="1089" y="5291"/>
                  </a:lnTo>
                  <a:lnTo>
                    <a:pt x="1202" y="5379"/>
                  </a:lnTo>
                  <a:lnTo>
                    <a:pt x="1319" y="5463"/>
                  </a:lnTo>
                  <a:lnTo>
                    <a:pt x="1440" y="5540"/>
                  </a:lnTo>
                  <a:lnTo>
                    <a:pt x="1566" y="5613"/>
                  </a:lnTo>
                  <a:lnTo>
                    <a:pt x="1694" y="5679"/>
                  </a:lnTo>
                  <a:lnTo>
                    <a:pt x="1827" y="5739"/>
                  </a:lnTo>
                  <a:lnTo>
                    <a:pt x="1962" y="5792"/>
                  </a:lnTo>
                  <a:lnTo>
                    <a:pt x="2101" y="5840"/>
                  </a:lnTo>
                  <a:lnTo>
                    <a:pt x="2242" y="5880"/>
                  </a:lnTo>
                  <a:lnTo>
                    <a:pt x="2387" y="5913"/>
                  </a:lnTo>
                  <a:lnTo>
                    <a:pt x="2534" y="5940"/>
                  </a:lnTo>
                  <a:lnTo>
                    <a:pt x="2683" y="5959"/>
                  </a:lnTo>
                  <a:lnTo>
                    <a:pt x="2834" y="5970"/>
                  </a:lnTo>
                  <a:lnTo>
                    <a:pt x="2987" y="597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ea typeface="微软雅黑" pitchFamily="34" charset="-122"/>
              </a:endParaRPr>
            </a:p>
          </p:txBody>
        </p:sp>
        <p:sp>
          <p:nvSpPr>
            <p:cNvPr id="12" name="Freeform 64"/>
            <p:cNvSpPr>
              <a:spLocks/>
            </p:cNvSpPr>
            <p:nvPr/>
          </p:nvSpPr>
          <p:spPr bwMode="auto">
            <a:xfrm>
              <a:off x="3705225" y="2428196"/>
              <a:ext cx="1730375" cy="1730375"/>
            </a:xfrm>
            <a:custGeom>
              <a:avLst/>
              <a:gdLst/>
              <a:ahLst/>
              <a:cxnLst>
                <a:cxn ang="0">
                  <a:pos x="3002" y="5434"/>
                </a:cxn>
                <a:cxn ang="0">
                  <a:pos x="3404" y="5362"/>
                </a:cxn>
                <a:cxn ang="0">
                  <a:pos x="3783" y="5234"/>
                </a:cxn>
                <a:cxn ang="0">
                  <a:pos x="4136" y="5053"/>
                </a:cxn>
                <a:cxn ang="0">
                  <a:pos x="4456" y="4825"/>
                </a:cxn>
                <a:cxn ang="0">
                  <a:pos x="4740" y="4554"/>
                </a:cxn>
                <a:cxn ang="0">
                  <a:pos x="4983" y="4245"/>
                </a:cxn>
                <a:cxn ang="0">
                  <a:pos x="5179" y="3904"/>
                </a:cxn>
                <a:cxn ang="0">
                  <a:pos x="5326" y="3533"/>
                </a:cxn>
                <a:cxn ang="0">
                  <a:pos x="5418" y="3139"/>
                </a:cxn>
                <a:cxn ang="0">
                  <a:pos x="5449" y="2724"/>
                </a:cxn>
                <a:cxn ang="0">
                  <a:pos x="5418" y="2310"/>
                </a:cxn>
                <a:cxn ang="0">
                  <a:pos x="5326" y="1916"/>
                </a:cxn>
                <a:cxn ang="0">
                  <a:pos x="5179" y="1545"/>
                </a:cxn>
                <a:cxn ang="0">
                  <a:pos x="4983" y="1203"/>
                </a:cxn>
                <a:cxn ang="0">
                  <a:pos x="4740" y="895"/>
                </a:cxn>
                <a:cxn ang="0">
                  <a:pos x="4456" y="624"/>
                </a:cxn>
                <a:cxn ang="0">
                  <a:pos x="4136" y="395"/>
                </a:cxn>
                <a:cxn ang="0">
                  <a:pos x="3783" y="215"/>
                </a:cxn>
                <a:cxn ang="0">
                  <a:pos x="3404" y="87"/>
                </a:cxn>
                <a:cxn ang="0">
                  <a:pos x="3002" y="14"/>
                </a:cxn>
                <a:cxn ang="0">
                  <a:pos x="2585" y="4"/>
                </a:cxn>
                <a:cxn ang="0">
                  <a:pos x="2177" y="56"/>
                </a:cxn>
                <a:cxn ang="0">
                  <a:pos x="1790" y="166"/>
                </a:cxn>
                <a:cxn ang="0">
                  <a:pos x="1428" y="330"/>
                </a:cxn>
                <a:cxn ang="0">
                  <a:pos x="1096" y="542"/>
                </a:cxn>
                <a:cxn ang="0">
                  <a:pos x="799" y="800"/>
                </a:cxn>
                <a:cxn ang="0">
                  <a:pos x="542" y="1096"/>
                </a:cxn>
                <a:cxn ang="0">
                  <a:pos x="329" y="1428"/>
                </a:cxn>
                <a:cxn ang="0">
                  <a:pos x="166" y="1789"/>
                </a:cxn>
                <a:cxn ang="0">
                  <a:pos x="55" y="2177"/>
                </a:cxn>
                <a:cxn ang="0">
                  <a:pos x="3" y="2584"/>
                </a:cxn>
                <a:cxn ang="0">
                  <a:pos x="15" y="3002"/>
                </a:cxn>
                <a:cxn ang="0">
                  <a:pos x="86" y="3404"/>
                </a:cxn>
                <a:cxn ang="0">
                  <a:pos x="215" y="3783"/>
                </a:cxn>
                <a:cxn ang="0">
                  <a:pos x="396" y="4135"/>
                </a:cxn>
                <a:cxn ang="0">
                  <a:pos x="624" y="4455"/>
                </a:cxn>
                <a:cxn ang="0">
                  <a:pos x="894" y="4739"/>
                </a:cxn>
                <a:cxn ang="0">
                  <a:pos x="1203" y="4982"/>
                </a:cxn>
                <a:cxn ang="0">
                  <a:pos x="1545" y="5179"/>
                </a:cxn>
                <a:cxn ang="0">
                  <a:pos x="1916" y="5325"/>
                </a:cxn>
                <a:cxn ang="0">
                  <a:pos x="2311" y="5417"/>
                </a:cxn>
                <a:cxn ang="0">
                  <a:pos x="2724" y="5449"/>
                </a:cxn>
              </a:cxnLst>
              <a:rect l="0" t="0" r="r" b="b"/>
              <a:pathLst>
                <a:path w="5449" h="5449">
                  <a:moveTo>
                    <a:pt x="2724" y="5449"/>
                  </a:moveTo>
                  <a:lnTo>
                    <a:pt x="2864" y="5445"/>
                  </a:lnTo>
                  <a:lnTo>
                    <a:pt x="3002" y="5434"/>
                  </a:lnTo>
                  <a:lnTo>
                    <a:pt x="3138" y="5417"/>
                  </a:lnTo>
                  <a:lnTo>
                    <a:pt x="3273" y="5393"/>
                  </a:lnTo>
                  <a:lnTo>
                    <a:pt x="3404" y="5362"/>
                  </a:lnTo>
                  <a:lnTo>
                    <a:pt x="3533" y="5325"/>
                  </a:lnTo>
                  <a:lnTo>
                    <a:pt x="3660" y="5283"/>
                  </a:lnTo>
                  <a:lnTo>
                    <a:pt x="3783" y="5234"/>
                  </a:lnTo>
                  <a:lnTo>
                    <a:pt x="3903" y="5179"/>
                  </a:lnTo>
                  <a:lnTo>
                    <a:pt x="4022" y="5118"/>
                  </a:lnTo>
                  <a:lnTo>
                    <a:pt x="4136" y="5053"/>
                  </a:lnTo>
                  <a:lnTo>
                    <a:pt x="4246" y="4982"/>
                  </a:lnTo>
                  <a:lnTo>
                    <a:pt x="4353" y="4906"/>
                  </a:lnTo>
                  <a:lnTo>
                    <a:pt x="4456" y="4825"/>
                  </a:lnTo>
                  <a:lnTo>
                    <a:pt x="4555" y="4739"/>
                  </a:lnTo>
                  <a:lnTo>
                    <a:pt x="4649" y="4649"/>
                  </a:lnTo>
                  <a:lnTo>
                    <a:pt x="4740" y="4554"/>
                  </a:lnTo>
                  <a:lnTo>
                    <a:pt x="4826" y="4455"/>
                  </a:lnTo>
                  <a:lnTo>
                    <a:pt x="4906" y="4352"/>
                  </a:lnTo>
                  <a:lnTo>
                    <a:pt x="4983" y="4245"/>
                  </a:lnTo>
                  <a:lnTo>
                    <a:pt x="5054" y="4135"/>
                  </a:lnTo>
                  <a:lnTo>
                    <a:pt x="5119" y="4021"/>
                  </a:lnTo>
                  <a:lnTo>
                    <a:pt x="5179" y="3904"/>
                  </a:lnTo>
                  <a:lnTo>
                    <a:pt x="5234" y="3783"/>
                  </a:lnTo>
                  <a:lnTo>
                    <a:pt x="5283" y="3659"/>
                  </a:lnTo>
                  <a:lnTo>
                    <a:pt x="5326" y="3533"/>
                  </a:lnTo>
                  <a:lnTo>
                    <a:pt x="5363" y="3404"/>
                  </a:lnTo>
                  <a:lnTo>
                    <a:pt x="5393" y="3272"/>
                  </a:lnTo>
                  <a:lnTo>
                    <a:pt x="5418" y="3139"/>
                  </a:lnTo>
                  <a:lnTo>
                    <a:pt x="5435" y="3002"/>
                  </a:lnTo>
                  <a:lnTo>
                    <a:pt x="5445" y="2864"/>
                  </a:lnTo>
                  <a:lnTo>
                    <a:pt x="5449" y="2724"/>
                  </a:lnTo>
                  <a:lnTo>
                    <a:pt x="5445" y="2584"/>
                  </a:lnTo>
                  <a:lnTo>
                    <a:pt x="5435" y="2447"/>
                  </a:lnTo>
                  <a:lnTo>
                    <a:pt x="5418" y="2310"/>
                  </a:lnTo>
                  <a:lnTo>
                    <a:pt x="5393" y="2177"/>
                  </a:lnTo>
                  <a:lnTo>
                    <a:pt x="5363" y="2045"/>
                  </a:lnTo>
                  <a:lnTo>
                    <a:pt x="5326" y="1916"/>
                  </a:lnTo>
                  <a:lnTo>
                    <a:pt x="5283" y="1789"/>
                  </a:lnTo>
                  <a:lnTo>
                    <a:pt x="5234" y="1666"/>
                  </a:lnTo>
                  <a:lnTo>
                    <a:pt x="5179" y="1545"/>
                  </a:lnTo>
                  <a:lnTo>
                    <a:pt x="5119" y="1428"/>
                  </a:lnTo>
                  <a:lnTo>
                    <a:pt x="5054" y="1314"/>
                  </a:lnTo>
                  <a:lnTo>
                    <a:pt x="4983" y="1203"/>
                  </a:lnTo>
                  <a:lnTo>
                    <a:pt x="4906" y="1096"/>
                  </a:lnTo>
                  <a:lnTo>
                    <a:pt x="4826" y="994"/>
                  </a:lnTo>
                  <a:lnTo>
                    <a:pt x="4740" y="895"/>
                  </a:lnTo>
                  <a:lnTo>
                    <a:pt x="4649" y="800"/>
                  </a:lnTo>
                  <a:lnTo>
                    <a:pt x="4555" y="709"/>
                  </a:lnTo>
                  <a:lnTo>
                    <a:pt x="4456" y="624"/>
                  </a:lnTo>
                  <a:lnTo>
                    <a:pt x="4353" y="542"/>
                  </a:lnTo>
                  <a:lnTo>
                    <a:pt x="4246" y="467"/>
                  </a:lnTo>
                  <a:lnTo>
                    <a:pt x="4136" y="395"/>
                  </a:lnTo>
                  <a:lnTo>
                    <a:pt x="4022" y="330"/>
                  </a:lnTo>
                  <a:lnTo>
                    <a:pt x="3903" y="270"/>
                  </a:lnTo>
                  <a:lnTo>
                    <a:pt x="3783" y="215"/>
                  </a:lnTo>
                  <a:lnTo>
                    <a:pt x="3660" y="166"/>
                  </a:lnTo>
                  <a:lnTo>
                    <a:pt x="3533" y="123"/>
                  </a:lnTo>
                  <a:lnTo>
                    <a:pt x="3404" y="87"/>
                  </a:lnTo>
                  <a:lnTo>
                    <a:pt x="3273" y="56"/>
                  </a:lnTo>
                  <a:lnTo>
                    <a:pt x="3138" y="32"/>
                  </a:lnTo>
                  <a:lnTo>
                    <a:pt x="3002" y="14"/>
                  </a:lnTo>
                  <a:lnTo>
                    <a:pt x="2864" y="4"/>
                  </a:lnTo>
                  <a:lnTo>
                    <a:pt x="2724" y="0"/>
                  </a:lnTo>
                  <a:lnTo>
                    <a:pt x="2585" y="4"/>
                  </a:lnTo>
                  <a:lnTo>
                    <a:pt x="2447" y="14"/>
                  </a:lnTo>
                  <a:lnTo>
                    <a:pt x="2311" y="32"/>
                  </a:lnTo>
                  <a:lnTo>
                    <a:pt x="2177" y="56"/>
                  </a:lnTo>
                  <a:lnTo>
                    <a:pt x="2045" y="87"/>
                  </a:lnTo>
                  <a:lnTo>
                    <a:pt x="1916" y="123"/>
                  </a:lnTo>
                  <a:lnTo>
                    <a:pt x="1790" y="166"/>
                  </a:lnTo>
                  <a:lnTo>
                    <a:pt x="1665" y="215"/>
                  </a:lnTo>
                  <a:lnTo>
                    <a:pt x="1545" y="270"/>
                  </a:lnTo>
                  <a:lnTo>
                    <a:pt x="1428" y="330"/>
                  </a:lnTo>
                  <a:lnTo>
                    <a:pt x="1314" y="395"/>
                  </a:lnTo>
                  <a:lnTo>
                    <a:pt x="1203" y="467"/>
                  </a:lnTo>
                  <a:lnTo>
                    <a:pt x="1096" y="542"/>
                  </a:lnTo>
                  <a:lnTo>
                    <a:pt x="993" y="624"/>
                  </a:lnTo>
                  <a:lnTo>
                    <a:pt x="894" y="709"/>
                  </a:lnTo>
                  <a:lnTo>
                    <a:pt x="799" y="800"/>
                  </a:lnTo>
                  <a:lnTo>
                    <a:pt x="710" y="895"/>
                  </a:lnTo>
                  <a:lnTo>
                    <a:pt x="624" y="994"/>
                  </a:lnTo>
                  <a:lnTo>
                    <a:pt x="542" y="1096"/>
                  </a:lnTo>
                  <a:lnTo>
                    <a:pt x="466" y="1203"/>
                  </a:lnTo>
                  <a:lnTo>
                    <a:pt x="396" y="1314"/>
                  </a:lnTo>
                  <a:lnTo>
                    <a:pt x="329" y="1428"/>
                  </a:lnTo>
                  <a:lnTo>
                    <a:pt x="269" y="1545"/>
                  </a:lnTo>
                  <a:lnTo>
                    <a:pt x="215" y="1666"/>
                  </a:lnTo>
                  <a:lnTo>
                    <a:pt x="166" y="1789"/>
                  </a:lnTo>
                  <a:lnTo>
                    <a:pt x="123" y="1916"/>
                  </a:lnTo>
                  <a:lnTo>
                    <a:pt x="86" y="2045"/>
                  </a:lnTo>
                  <a:lnTo>
                    <a:pt x="55" y="2177"/>
                  </a:lnTo>
                  <a:lnTo>
                    <a:pt x="32" y="2310"/>
                  </a:lnTo>
                  <a:lnTo>
                    <a:pt x="15" y="2447"/>
                  </a:lnTo>
                  <a:lnTo>
                    <a:pt x="3" y="2584"/>
                  </a:lnTo>
                  <a:lnTo>
                    <a:pt x="0" y="2724"/>
                  </a:lnTo>
                  <a:lnTo>
                    <a:pt x="3" y="2864"/>
                  </a:lnTo>
                  <a:lnTo>
                    <a:pt x="15" y="3002"/>
                  </a:lnTo>
                  <a:lnTo>
                    <a:pt x="32" y="3139"/>
                  </a:lnTo>
                  <a:lnTo>
                    <a:pt x="55" y="3272"/>
                  </a:lnTo>
                  <a:lnTo>
                    <a:pt x="86" y="3404"/>
                  </a:lnTo>
                  <a:lnTo>
                    <a:pt x="123" y="3533"/>
                  </a:lnTo>
                  <a:lnTo>
                    <a:pt x="166" y="3659"/>
                  </a:lnTo>
                  <a:lnTo>
                    <a:pt x="215" y="3783"/>
                  </a:lnTo>
                  <a:lnTo>
                    <a:pt x="269" y="3904"/>
                  </a:lnTo>
                  <a:lnTo>
                    <a:pt x="329" y="4021"/>
                  </a:lnTo>
                  <a:lnTo>
                    <a:pt x="396" y="4135"/>
                  </a:lnTo>
                  <a:lnTo>
                    <a:pt x="466" y="4245"/>
                  </a:lnTo>
                  <a:lnTo>
                    <a:pt x="542" y="4352"/>
                  </a:lnTo>
                  <a:lnTo>
                    <a:pt x="624" y="4455"/>
                  </a:lnTo>
                  <a:lnTo>
                    <a:pt x="710" y="4554"/>
                  </a:lnTo>
                  <a:lnTo>
                    <a:pt x="799" y="4649"/>
                  </a:lnTo>
                  <a:lnTo>
                    <a:pt x="894" y="4739"/>
                  </a:lnTo>
                  <a:lnTo>
                    <a:pt x="993" y="4825"/>
                  </a:lnTo>
                  <a:lnTo>
                    <a:pt x="1096" y="4906"/>
                  </a:lnTo>
                  <a:lnTo>
                    <a:pt x="1203" y="4982"/>
                  </a:lnTo>
                  <a:lnTo>
                    <a:pt x="1314" y="5053"/>
                  </a:lnTo>
                  <a:lnTo>
                    <a:pt x="1428" y="5118"/>
                  </a:lnTo>
                  <a:lnTo>
                    <a:pt x="1545" y="5179"/>
                  </a:lnTo>
                  <a:lnTo>
                    <a:pt x="1665" y="5234"/>
                  </a:lnTo>
                  <a:lnTo>
                    <a:pt x="1790" y="5283"/>
                  </a:lnTo>
                  <a:lnTo>
                    <a:pt x="1916" y="5325"/>
                  </a:lnTo>
                  <a:lnTo>
                    <a:pt x="2045" y="5362"/>
                  </a:lnTo>
                  <a:lnTo>
                    <a:pt x="2177" y="5393"/>
                  </a:lnTo>
                  <a:lnTo>
                    <a:pt x="2311" y="5417"/>
                  </a:lnTo>
                  <a:lnTo>
                    <a:pt x="2447" y="5434"/>
                  </a:lnTo>
                  <a:lnTo>
                    <a:pt x="2585" y="5445"/>
                  </a:lnTo>
                  <a:lnTo>
                    <a:pt x="2724" y="5449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ea typeface="微软雅黑" pitchFamily="34" charset="-122"/>
              </a:endParaRPr>
            </a:p>
          </p:txBody>
        </p:sp>
        <p:sp>
          <p:nvSpPr>
            <p:cNvPr id="13" name="Freeform 65"/>
            <p:cNvSpPr>
              <a:spLocks/>
            </p:cNvSpPr>
            <p:nvPr/>
          </p:nvSpPr>
          <p:spPr bwMode="auto">
            <a:xfrm>
              <a:off x="3811588" y="2534558"/>
              <a:ext cx="1517650" cy="1517650"/>
            </a:xfrm>
            <a:custGeom>
              <a:avLst/>
              <a:gdLst/>
              <a:ahLst/>
              <a:cxnLst>
                <a:cxn ang="0">
                  <a:pos x="2633" y="4767"/>
                </a:cxn>
                <a:cxn ang="0">
                  <a:pos x="2985" y="4704"/>
                </a:cxn>
                <a:cxn ang="0">
                  <a:pos x="3319" y="4592"/>
                </a:cxn>
                <a:cxn ang="0">
                  <a:pos x="3627" y="4433"/>
                </a:cxn>
                <a:cxn ang="0">
                  <a:pos x="3908" y="4233"/>
                </a:cxn>
                <a:cxn ang="0">
                  <a:pos x="4157" y="3996"/>
                </a:cxn>
                <a:cxn ang="0">
                  <a:pos x="4370" y="3725"/>
                </a:cxn>
                <a:cxn ang="0">
                  <a:pos x="4543" y="3425"/>
                </a:cxn>
                <a:cxn ang="0">
                  <a:pos x="4671" y="3099"/>
                </a:cxn>
                <a:cxn ang="0">
                  <a:pos x="4751" y="2754"/>
                </a:cxn>
                <a:cxn ang="0">
                  <a:pos x="4779" y="2390"/>
                </a:cxn>
                <a:cxn ang="0">
                  <a:pos x="4751" y="2027"/>
                </a:cxn>
                <a:cxn ang="0">
                  <a:pos x="4671" y="1681"/>
                </a:cxn>
                <a:cxn ang="0">
                  <a:pos x="4543" y="1356"/>
                </a:cxn>
                <a:cxn ang="0">
                  <a:pos x="4370" y="1056"/>
                </a:cxn>
                <a:cxn ang="0">
                  <a:pos x="4157" y="785"/>
                </a:cxn>
                <a:cxn ang="0">
                  <a:pos x="3908" y="547"/>
                </a:cxn>
                <a:cxn ang="0">
                  <a:pos x="3627" y="348"/>
                </a:cxn>
                <a:cxn ang="0">
                  <a:pos x="3319" y="189"/>
                </a:cxn>
                <a:cxn ang="0">
                  <a:pos x="2985" y="77"/>
                </a:cxn>
                <a:cxn ang="0">
                  <a:pos x="2633" y="14"/>
                </a:cxn>
                <a:cxn ang="0">
                  <a:pos x="2267" y="4"/>
                </a:cxn>
                <a:cxn ang="0">
                  <a:pos x="1909" y="49"/>
                </a:cxn>
                <a:cxn ang="0">
                  <a:pos x="1569" y="146"/>
                </a:cxn>
                <a:cxn ang="0">
                  <a:pos x="1252" y="290"/>
                </a:cxn>
                <a:cxn ang="0">
                  <a:pos x="962" y="476"/>
                </a:cxn>
                <a:cxn ang="0">
                  <a:pos x="701" y="702"/>
                </a:cxn>
                <a:cxn ang="0">
                  <a:pos x="475" y="962"/>
                </a:cxn>
                <a:cxn ang="0">
                  <a:pos x="289" y="1253"/>
                </a:cxn>
                <a:cxn ang="0">
                  <a:pos x="145" y="1571"/>
                </a:cxn>
                <a:cxn ang="0">
                  <a:pos x="48" y="1910"/>
                </a:cxn>
                <a:cxn ang="0">
                  <a:pos x="3" y="2268"/>
                </a:cxn>
                <a:cxn ang="0">
                  <a:pos x="12" y="2634"/>
                </a:cxn>
                <a:cxn ang="0">
                  <a:pos x="75" y="2986"/>
                </a:cxn>
                <a:cxn ang="0">
                  <a:pos x="188" y="3319"/>
                </a:cxn>
                <a:cxn ang="0">
                  <a:pos x="346" y="3628"/>
                </a:cxn>
                <a:cxn ang="0">
                  <a:pos x="547" y="3909"/>
                </a:cxn>
                <a:cxn ang="0">
                  <a:pos x="784" y="4158"/>
                </a:cxn>
                <a:cxn ang="0">
                  <a:pos x="1055" y="4371"/>
                </a:cxn>
                <a:cxn ang="0">
                  <a:pos x="1355" y="4544"/>
                </a:cxn>
                <a:cxn ang="0">
                  <a:pos x="1680" y="4672"/>
                </a:cxn>
                <a:cxn ang="0">
                  <a:pos x="2026" y="4752"/>
                </a:cxn>
                <a:cxn ang="0">
                  <a:pos x="2389" y="4779"/>
                </a:cxn>
              </a:cxnLst>
              <a:rect l="0" t="0" r="r" b="b"/>
              <a:pathLst>
                <a:path w="4779" h="4779">
                  <a:moveTo>
                    <a:pt x="2389" y="4779"/>
                  </a:moveTo>
                  <a:lnTo>
                    <a:pt x="2513" y="4776"/>
                  </a:lnTo>
                  <a:lnTo>
                    <a:pt x="2633" y="4767"/>
                  </a:lnTo>
                  <a:lnTo>
                    <a:pt x="2752" y="4752"/>
                  </a:lnTo>
                  <a:lnTo>
                    <a:pt x="2870" y="4732"/>
                  </a:lnTo>
                  <a:lnTo>
                    <a:pt x="2985" y="4704"/>
                  </a:lnTo>
                  <a:lnTo>
                    <a:pt x="3099" y="4672"/>
                  </a:lnTo>
                  <a:lnTo>
                    <a:pt x="3210" y="4635"/>
                  </a:lnTo>
                  <a:lnTo>
                    <a:pt x="3319" y="4592"/>
                  </a:lnTo>
                  <a:lnTo>
                    <a:pt x="3424" y="4544"/>
                  </a:lnTo>
                  <a:lnTo>
                    <a:pt x="3527" y="4491"/>
                  </a:lnTo>
                  <a:lnTo>
                    <a:pt x="3627" y="4433"/>
                  </a:lnTo>
                  <a:lnTo>
                    <a:pt x="3724" y="4371"/>
                  </a:lnTo>
                  <a:lnTo>
                    <a:pt x="3818" y="4305"/>
                  </a:lnTo>
                  <a:lnTo>
                    <a:pt x="3908" y="4233"/>
                  </a:lnTo>
                  <a:lnTo>
                    <a:pt x="3995" y="4158"/>
                  </a:lnTo>
                  <a:lnTo>
                    <a:pt x="4078" y="4078"/>
                  </a:lnTo>
                  <a:lnTo>
                    <a:pt x="4157" y="3996"/>
                  </a:lnTo>
                  <a:lnTo>
                    <a:pt x="4233" y="3909"/>
                  </a:lnTo>
                  <a:lnTo>
                    <a:pt x="4303" y="3818"/>
                  </a:lnTo>
                  <a:lnTo>
                    <a:pt x="4370" y="3725"/>
                  </a:lnTo>
                  <a:lnTo>
                    <a:pt x="4432" y="3628"/>
                  </a:lnTo>
                  <a:lnTo>
                    <a:pt x="4490" y="3528"/>
                  </a:lnTo>
                  <a:lnTo>
                    <a:pt x="4543" y="3425"/>
                  </a:lnTo>
                  <a:lnTo>
                    <a:pt x="4590" y="3319"/>
                  </a:lnTo>
                  <a:lnTo>
                    <a:pt x="4634" y="3210"/>
                  </a:lnTo>
                  <a:lnTo>
                    <a:pt x="4671" y="3099"/>
                  </a:lnTo>
                  <a:lnTo>
                    <a:pt x="4704" y="2986"/>
                  </a:lnTo>
                  <a:lnTo>
                    <a:pt x="4730" y="2871"/>
                  </a:lnTo>
                  <a:lnTo>
                    <a:pt x="4751" y="2754"/>
                  </a:lnTo>
                  <a:lnTo>
                    <a:pt x="4767" y="2634"/>
                  </a:lnTo>
                  <a:lnTo>
                    <a:pt x="4776" y="2513"/>
                  </a:lnTo>
                  <a:lnTo>
                    <a:pt x="4779" y="2390"/>
                  </a:lnTo>
                  <a:lnTo>
                    <a:pt x="4776" y="2268"/>
                  </a:lnTo>
                  <a:lnTo>
                    <a:pt x="4767" y="2146"/>
                  </a:lnTo>
                  <a:lnTo>
                    <a:pt x="4751" y="2027"/>
                  </a:lnTo>
                  <a:lnTo>
                    <a:pt x="4730" y="1910"/>
                  </a:lnTo>
                  <a:lnTo>
                    <a:pt x="4704" y="1795"/>
                  </a:lnTo>
                  <a:lnTo>
                    <a:pt x="4671" y="1681"/>
                  </a:lnTo>
                  <a:lnTo>
                    <a:pt x="4634" y="1571"/>
                  </a:lnTo>
                  <a:lnTo>
                    <a:pt x="4590" y="1462"/>
                  </a:lnTo>
                  <a:lnTo>
                    <a:pt x="4543" y="1356"/>
                  </a:lnTo>
                  <a:lnTo>
                    <a:pt x="4490" y="1253"/>
                  </a:lnTo>
                  <a:lnTo>
                    <a:pt x="4432" y="1153"/>
                  </a:lnTo>
                  <a:lnTo>
                    <a:pt x="4370" y="1056"/>
                  </a:lnTo>
                  <a:lnTo>
                    <a:pt x="4303" y="962"/>
                  </a:lnTo>
                  <a:lnTo>
                    <a:pt x="4233" y="872"/>
                  </a:lnTo>
                  <a:lnTo>
                    <a:pt x="4157" y="785"/>
                  </a:lnTo>
                  <a:lnTo>
                    <a:pt x="4078" y="702"/>
                  </a:lnTo>
                  <a:lnTo>
                    <a:pt x="3995" y="623"/>
                  </a:lnTo>
                  <a:lnTo>
                    <a:pt x="3908" y="547"/>
                  </a:lnTo>
                  <a:lnTo>
                    <a:pt x="3818" y="476"/>
                  </a:lnTo>
                  <a:lnTo>
                    <a:pt x="3724" y="410"/>
                  </a:lnTo>
                  <a:lnTo>
                    <a:pt x="3627" y="348"/>
                  </a:lnTo>
                  <a:lnTo>
                    <a:pt x="3527" y="290"/>
                  </a:lnTo>
                  <a:lnTo>
                    <a:pt x="3424" y="237"/>
                  </a:lnTo>
                  <a:lnTo>
                    <a:pt x="3319" y="189"/>
                  </a:lnTo>
                  <a:lnTo>
                    <a:pt x="3210" y="146"/>
                  </a:lnTo>
                  <a:lnTo>
                    <a:pt x="3099" y="108"/>
                  </a:lnTo>
                  <a:lnTo>
                    <a:pt x="2985" y="77"/>
                  </a:lnTo>
                  <a:lnTo>
                    <a:pt x="2870" y="49"/>
                  </a:lnTo>
                  <a:lnTo>
                    <a:pt x="2752" y="29"/>
                  </a:lnTo>
                  <a:lnTo>
                    <a:pt x="2633" y="14"/>
                  </a:lnTo>
                  <a:lnTo>
                    <a:pt x="2513" y="4"/>
                  </a:lnTo>
                  <a:lnTo>
                    <a:pt x="2389" y="0"/>
                  </a:lnTo>
                  <a:lnTo>
                    <a:pt x="2267" y="4"/>
                  </a:lnTo>
                  <a:lnTo>
                    <a:pt x="2146" y="14"/>
                  </a:lnTo>
                  <a:lnTo>
                    <a:pt x="2026" y="29"/>
                  </a:lnTo>
                  <a:lnTo>
                    <a:pt x="1909" y="49"/>
                  </a:lnTo>
                  <a:lnTo>
                    <a:pt x="1793" y="77"/>
                  </a:lnTo>
                  <a:lnTo>
                    <a:pt x="1680" y="108"/>
                  </a:lnTo>
                  <a:lnTo>
                    <a:pt x="1569" y="146"/>
                  </a:lnTo>
                  <a:lnTo>
                    <a:pt x="1461" y="189"/>
                  </a:lnTo>
                  <a:lnTo>
                    <a:pt x="1355" y="237"/>
                  </a:lnTo>
                  <a:lnTo>
                    <a:pt x="1252" y="290"/>
                  </a:lnTo>
                  <a:lnTo>
                    <a:pt x="1152" y="348"/>
                  </a:lnTo>
                  <a:lnTo>
                    <a:pt x="1055" y="410"/>
                  </a:lnTo>
                  <a:lnTo>
                    <a:pt x="962" y="476"/>
                  </a:lnTo>
                  <a:lnTo>
                    <a:pt x="871" y="547"/>
                  </a:lnTo>
                  <a:lnTo>
                    <a:pt x="784" y="623"/>
                  </a:lnTo>
                  <a:lnTo>
                    <a:pt x="701" y="702"/>
                  </a:lnTo>
                  <a:lnTo>
                    <a:pt x="622" y="785"/>
                  </a:lnTo>
                  <a:lnTo>
                    <a:pt x="547" y="872"/>
                  </a:lnTo>
                  <a:lnTo>
                    <a:pt x="475" y="962"/>
                  </a:lnTo>
                  <a:lnTo>
                    <a:pt x="409" y="1056"/>
                  </a:lnTo>
                  <a:lnTo>
                    <a:pt x="346" y="1153"/>
                  </a:lnTo>
                  <a:lnTo>
                    <a:pt x="289" y="1253"/>
                  </a:lnTo>
                  <a:lnTo>
                    <a:pt x="236" y="1356"/>
                  </a:lnTo>
                  <a:lnTo>
                    <a:pt x="188" y="1462"/>
                  </a:lnTo>
                  <a:lnTo>
                    <a:pt x="145" y="1571"/>
                  </a:lnTo>
                  <a:lnTo>
                    <a:pt x="108" y="1681"/>
                  </a:lnTo>
                  <a:lnTo>
                    <a:pt x="75" y="1795"/>
                  </a:lnTo>
                  <a:lnTo>
                    <a:pt x="48" y="1910"/>
                  </a:lnTo>
                  <a:lnTo>
                    <a:pt x="27" y="2027"/>
                  </a:lnTo>
                  <a:lnTo>
                    <a:pt x="12" y="2146"/>
                  </a:lnTo>
                  <a:lnTo>
                    <a:pt x="3" y="2268"/>
                  </a:lnTo>
                  <a:lnTo>
                    <a:pt x="0" y="2390"/>
                  </a:lnTo>
                  <a:lnTo>
                    <a:pt x="3" y="2513"/>
                  </a:lnTo>
                  <a:lnTo>
                    <a:pt x="12" y="2634"/>
                  </a:lnTo>
                  <a:lnTo>
                    <a:pt x="27" y="2754"/>
                  </a:lnTo>
                  <a:lnTo>
                    <a:pt x="48" y="2871"/>
                  </a:lnTo>
                  <a:lnTo>
                    <a:pt x="75" y="2986"/>
                  </a:lnTo>
                  <a:lnTo>
                    <a:pt x="108" y="3099"/>
                  </a:lnTo>
                  <a:lnTo>
                    <a:pt x="145" y="3210"/>
                  </a:lnTo>
                  <a:lnTo>
                    <a:pt x="188" y="3319"/>
                  </a:lnTo>
                  <a:lnTo>
                    <a:pt x="236" y="3425"/>
                  </a:lnTo>
                  <a:lnTo>
                    <a:pt x="289" y="3528"/>
                  </a:lnTo>
                  <a:lnTo>
                    <a:pt x="346" y="3628"/>
                  </a:lnTo>
                  <a:lnTo>
                    <a:pt x="409" y="3725"/>
                  </a:lnTo>
                  <a:lnTo>
                    <a:pt x="475" y="3818"/>
                  </a:lnTo>
                  <a:lnTo>
                    <a:pt x="547" y="3909"/>
                  </a:lnTo>
                  <a:lnTo>
                    <a:pt x="622" y="3996"/>
                  </a:lnTo>
                  <a:lnTo>
                    <a:pt x="701" y="4078"/>
                  </a:lnTo>
                  <a:lnTo>
                    <a:pt x="784" y="4158"/>
                  </a:lnTo>
                  <a:lnTo>
                    <a:pt x="871" y="4233"/>
                  </a:lnTo>
                  <a:lnTo>
                    <a:pt x="962" y="4305"/>
                  </a:lnTo>
                  <a:lnTo>
                    <a:pt x="1055" y="4371"/>
                  </a:lnTo>
                  <a:lnTo>
                    <a:pt x="1152" y="4433"/>
                  </a:lnTo>
                  <a:lnTo>
                    <a:pt x="1252" y="4491"/>
                  </a:lnTo>
                  <a:lnTo>
                    <a:pt x="1355" y="4544"/>
                  </a:lnTo>
                  <a:lnTo>
                    <a:pt x="1461" y="4592"/>
                  </a:lnTo>
                  <a:lnTo>
                    <a:pt x="1569" y="4635"/>
                  </a:lnTo>
                  <a:lnTo>
                    <a:pt x="1680" y="4672"/>
                  </a:lnTo>
                  <a:lnTo>
                    <a:pt x="1793" y="4704"/>
                  </a:lnTo>
                  <a:lnTo>
                    <a:pt x="1909" y="4732"/>
                  </a:lnTo>
                  <a:lnTo>
                    <a:pt x="2026" y="4752"/>
                  </a:lnTo>
                  <a:lnTo>
                    <a:pt x="2146" y="4767"/>
                  </a:lnTo>
                  <a:lnTo>
                    <a:pt x="2267" y="4776"/>
                  </a:lnTo>
                  <a:lnTo>
                    <a:pt x="2389" y="477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ea typeface="微软雅黑" pitchFamily="34" charset="-122"/>
              </a:endParaRPr>
            </a:p>
          </p:txBody>
        </p:sp>
      </p:grp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9916" y="2131095"/>
            <a:ext cx="911351" cy="810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Объект 2"/>
          <p:cNvSpPr>
            <a:spLocks noGrp="1"/>
          </p:cNvSpPr>
          <p:nvPr>
            <p:ph idx="1"/>
          </p:nvPr>
        </p:nvSpPr>
        <p:spPr>
          <a:xfrm>
            <a:off x="1113234" y="3481868"/>
            <a:ext cx="7514035" cy="261142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2250" b="1" dirty="0"/>
              <a:t>Выгоды  внедрения электронных услуг:</a:t>
            </a:r>
          </a:p>
          <a:p>
            <a:r>
              <a:rPr lang="ru-RU" dirty="0"/>
              <a:t>Минимизация времени работы с документами и контроль всего делопроизводства.</a:t>
            </a:r>
          </a:p>
          <a:p>
            <a:r>
              <a:rPr lang="ru-RU" dirty="0"/>
              <a:t>Повышение качества и доступности </a:t>
            </a:r>
            <a:r>
              <a:rPr lang="ru-RU" dirty="0" err="1"/>
              <a:t>госуслуг</a:t>
            </a:r>
            <a:r>
              <a:rPr lang="ru-RU" dirty="0"/>
              <a:t>.</a:t>
            </a:r>
          </a:p>
          <a:p>
            <a:r>
              <a:rPr lang="ru-RU" dirty="0"/>
              <a:t>Повышение эффективности деятельности госорганов</a:t>
            </a:r>
          </a:p>
          <a:p>
            <a:r>
              <a:rPr lang="ru-RU" dirty="0"/>
              <a:t>Повышение профессионализма и кооперации между госслужащими.</a:t>
            </a:r>
          </a:p>
          <a:p>
            <a:endParaRPr lang="ru-RU" sz="2000" b="1" dirty="0"/>
          </a:p>
          <a:p>
            <a:pPr marL="109728" indent="0" algn="ctr">
              <a:buNone/>
            </a:pPr>
            <a:r>
              <a:rPr lang="ru-RU" sz="2000" b="1" dirty="0"/>
              <a:t>УДОВЛЕТВОРЕННОСТЬ ГРАЖДАН И ДОВЕРИЕ К ОРГАНАМ УПРАВЛЕНИЯ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805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8559"/>
            <a:ext cx="9144000" cy="44008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61486" y="5647696"/>
            <a:ext cx="422102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Электронный адрес</a:t>
            </a:r>
          </a:p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gosuslugi.mineconom.kg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81" y="716750"/>
            <a:ext cx="8114928" cy="92425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7" name="Прямоугольник 6"/>
          <p:cNvSpPr/>
          <p:nvPr/>
        </p:nvSpPr>
        <p:spPr>
          <a:xfrm>
            <a:off x="539168" y="307512"/>
            <a:ext cx="69127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Портал государственных и муниципальных услуг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019580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7704667" cy="1169641"/>
          </a:xfrm>
        </p:spPr>
        <p:txBody>
          <a:bodyPr>
            <a:normAutofit fontScale="90000"/>
          </a:bodyPr>
          <a:lstStyle/>
          <a:p>
            <a:r>
              <a:rPr lang="ru-RU" dirty="0"/>
              <a:t>Государственно-частное партнерство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133" y="2060848"/>
            <a:ext cx="7704667" cy="39389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1.	ГЧП применяется к инфраструктурным объектам и/или инфраструктурным услугам</a:t>
            </a:r>
          </a:p>
          <a:p>
            <a:pPr marL="0" indent="0">
              <a:buNone/>
            </a:pPr>
            <a:r>
              <a:rPr lang="ru-RU" dirty="0"/>
              <a:t>2.	ГЧП может применяться к другим инфраструктурным объектам и инфраструктурным услугам, за исключением инфраструктурных объектов и инфраструктурных услуг, перечень которых определяется Правительством.</a:t>
            </a:r>
          </a:p>
          <a:p>
            <a:pPr marL="0" indent="0">
              <a:buNone/>
            </a:pPr>
            <a:r>
              <a:rPr lang="ru-RU" dirty="0"/>
              <a:t>3.	ГЧП не применяется к отношениям, связанным с пользованием минеральными ресурсами, государственными закупками и приватизацией.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92107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16855434"/>
              </p:ext>
            </p:extLst>
          </p:nvPr>
        </p:nvGraphicFramePr>
        <p:xfrm>
          <a:off x="395536" y="548680"/>
          <a:ext cx="864096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35" y="556560"/>
            <a:ext cx="8114928" cy="92425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8" name="Прямоугольник 7"/>
          <p:cNvSpPr/>
          <p:nvPr/>
        </p:nvSpPr>
        <p:spPr>
          <a:xfrm>
            <a:off x="528315" y="156469"/>
            <a:ext cx="7901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Выявленные проблемы, требующие принятия мер: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71343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24" y="802800"/>
            <a:ext cx="8114928" cy="92425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4" name="Прямоугольник 3"/>
          <p:cNvSpPr/>
          <p:nvPr/>
        </p:nvSpPr>
        <p:spPr>
          <a:xfrm>
            <a:off x="528315" y="156469"/>
            <a:ext cx="7901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 меры для дальнейшего совершенствования системы предоставления государственных услуг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423297765"/>
              </p:ext>
            </p:extLst>
          </p:nvPr>
        </p:nvGraphicFramePr>
        <p:xfrm>
          <a:off x="323527" y="1412776"/>
          <a:ext cx="8106035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198976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340768"/>
            <a:ext cx="7704667" cy="3332816"/>
          </a:xfrm>
        </p:spPr>
        <p:txBody>
          <a:bodyPr/>
          <a:lstStyle/>
          <a:p>
            <a:pPr marL="109728" indent="0" algn="ctr">
              <a:buNone/>
            </a:pPr>
            <a:r>
              <a:rPr lang="ru-RU" sz="5400" dirty="0"/>
              <a:t>Спасибо за внимание !</a:t>
            </a:r>
          </a:p>
        </p:txBody>
      </p:sp>
    </p:spTree>
    <p:extLst>
      <p:ext uri="{BB962C8B-B14F-4D97-AF65-F5344CB8AC3E}">
        <p14:creationId xmlns:p14="http://schemas.microsoft.com/office/powerpoint/2010/main" val="37529009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TC103457496[[fn=Параллакс]]</Template>
  <TotalTime>1437</TotalTime>
  <Words>2030</Words>
  <Application>Microsoft Macintosh PowerPoint</Application>
  <PresentationFormat>Экран (4:3)</PresentationFormat>
  <Paragraphs>235</Paragraphs>
  <Slides>41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41</vt:i4>
      </vt:variant>
    </vt:vector>
  </HeadingPairs>
  <TitlesOfParts>
    <vt:vector size="51" baseType="lpstr">
      <vt:lpstr>微软雅黑</vt:lpstr>
      <vt:lpstr>Arial</vt:lpstr>
      <vt:lpstr>Calibri</vt:lpstr>
      <vt:lpstr>Corbel</vt:lpstr>
      <vt:lpstr>FrutigerNext LT Light</vt:lpstr>
      <vt:lpstr>Times New Roman</vt:lpstr>
      <vt:lpstr>Wingdings</vt:lpstr>
      <vt:lpstr>Параллакс</vt:lpstr>
      <vt:lpstr>CorelDRAW</vt:lpstr>
      <vt:lpstr>绘图</vt:lpstr>
      <vt:lpstr>                  </vt:lpstr>
      <vt:lpstr>      Проект ПРООН  “Совершенствование Верховенства права и доступ к правосудию в целях обеспечения устойчивого мира”</vt:lpstr>
      <vt:lpstr>В данной презентации использованы материалы Центра общественных технологий, АП КР, Министерства экономики КР и других партнеров.</vt:lpstr>
      <vt:lpstr>НАЦИОНАЛЬНАЯ СТРАТЕГИЯ УСТОЙЧИВОГО РАЗВИТИЯ КЫРГЫЗСКОЙ РЕСПУБЛИКИ  на период 2013-2017 годы </vt:lpstr>
      <vt:lpstr>Субъекты взаимоотношений</vt:lpstr>
      <vt:lpstr>ОЖИДАЕМЫЕ РЕЗУЛЬТАТЫ</vt:lpstr>
      <vt:lpstr>2.6. Повышение эффективности и обеспечение прозрачности государственного управления. Укрепление взаимодействия власти с гражданским обществом</vt:lpstr>
      <vt:lpstr>ПРОГРАММА И ПЛАН ПРАВИТЕЛЬСТВА ПО ПЕРЕХОДУ КЫРГЫЗСКОЙ РЕСПУБЛИКИ К УСТОЙЧИВОМУ РАЗВИТИЮ (2013-2017 г.г.) </vt:lpstr>
      <vt:lpstr>Презентация PowerPoint</vt:lpstr>
      <vt:lpstr>Основания для оптимизации</vt:lpstr>
      <vt:lpstr>Проблемы</vt:lpstr>
      <vt:lpstr>Смысл государственной политики по оптимизации государственных услуг</vt:lpstr>
      <vt:lpstr>Зарубежный опыт</vt:lpstr>
      <vt:lpstr>Ожидаемые результаты</vt:lpstr>
      <vt:lpstr>Основные этапы оптимизации системы предоставления государственных услуг </vt:lpstr>
      <vt:lpstr>Организация работ</vt:lpstr>
      <vt:lpstr>Функции государственного органа:</vt:lpstr>
      <vt:lpstr>Государственная услуга</vt:lpstr>
      <vt:lpstr>Критерии отнесения к услугам</vt:lpstr>
      <vt:lpstr>Критерии платности/бесплатности услуги</vt:lpstr>
      <vt:lpstr>Достигнутые результаты и текущие направления деятельности </vt:lpstr>
      <vt:lpstr>Презентация PowerPoint</vt:lpstr>
      <vt:lpstr>Структура Единого реестра  по 9 разделам</vt:lpstr>
      <vt:lpstr>Стандарт государственной услуги -</vt:lpstr>
      <vt:lpstr>Разработка проекта стандарта государственной услуги включает следующие шаги:  </vt:lpstr>
      <vt:lpstr>Утверждение проектов стандартов государственных услуг</vt:lpstr>
      <vt:lpstr>Проблема стандартизации государственных услуг:</vt:lpstr>
      <vt:lpstr>Презентация PowerPoint</vt:lpstr>
      <vt:lpstr>Единое окно</vt:lpstr>
      <vt:lpstr>Модель предоставления услуг по способу единого окна для города</vt:lpstr>
      <vt:lpstr>Общественный мониторинг и оценка качества государственных услуг</vt:lpstr>
      <vt:lpstr>Важнейшая задача внедрения общественного мониторинга государственных услуг: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Государственно-частное партнерство</vt:lpstr>
      <vt:lpstr>Презентация PowerPoint</vt:lpstr>
      <vt:lpstr>Презентация PowerPoint</vt:lpstr>
      <vt:lpstr>Презентация PowerPoint</vt:lpstr>
    </vt:vector>
  </TitlesOfParts>
  <Company>MultiDVD Team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Aynura Kaparova</cp:lastModifiedBy>
  <cp:revision>136</cp:revision>
  <cp:lastPrinted>2012-02-07T11:33:38Z</cp:lastPrinted>
  <dcterms:created xsi:type="dcterms:W3CDTF">2011-10-24T07:05:52Z</dcterms:created>
  <dcterms:modified xsi:type="dcterms:W3CDTF">2019-12-12T15:42:35Z</dcterms:modified>
</cp:coreProperties>
</file>