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56" r:id="rId3"/>
    <p:sldId id="267" r:id="rId4"/>
    <p:sldId id="271" r:id="rId5"/>
    <p:sldId id="257" r:id="rId6"/>
    <p:sldId id="269" r:id="rId7"/>
    <p:sldId id="265" r:id="rId8"/>
    <p:sldId id="258" r:id="rId9"/>
    <p:sldId id="273" r:id="rId10"/>
    <p:sldId id="272" r:id="rId11"/>
    <p:sldId id="260" r:id="rId12"/>
    <p:sldId id="277" r:id="rId13"/>
    <p:sldId id="278" r:id="rId14"/>
    <p:sldId id="276" r:id="rId15"/>
    <p:sldId id="280" r:id="rId16"/>
    <p:sldId id="281" r:id="rId17"/>
    <p:sldId id="282" r:id="rId18"/>
    <p:sldId id="283" r:id="rId19"/>
    <p:sldId id="274" r:id="rId20"/>
    <p:sldId id="290" r:id="rId21"/>
    <p:sldId id="291" r:id="rId22"/>
    <p:sldId id="284" r:id="rId23"/>
    <p:sldId id="275" r:id="rId24"/>
    <p:sldId id="261" r:id="rId25"/>
    <p:sldId id="270" r:id="rId26"/>
    <p:sldId id="285" r:id="rId27"/>
    <p:sldId id="289" r:id="rId28"/>
    <p:sldId id="268" r:id="rId29"/>
    <p:sldId id="293" r:id="rId30"/>
    <p:sldId id="287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99FF66"/>
    <a:srgbClr val="CCFFCC"/>
    <a:srgbClr val="99FF99"/>
    <a:srgbClr val="FFCCFF"/>
    <a:srgbClr val="CCCCFF"/>
    <a:srgbClr val="99CCFF"/>
    <a:srgbClr val="3399FF"/>
    <a:srgbClr val="3366FF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CB73A-4E30-492D-994F-108572773CA6}" type="datetimeFigureOut">
              <a:rPr lang="ru-RU" smtClean="0"/>
              <a:pPr/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CCA94-C9B8-4DEA-AB67-204D4102C0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CB73A-4E30-492D-994F-108572773CA6}" type="datetimeFigureOut">
              <a:rPr lang="ru-RU" smtClean="0"/>
              <a:pPr/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CCA94-C9B8-4DEA-AB67-204D4102C0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CB73A-4E30-492D-994F-108572773CA6}" type="datetimeFigureOut">
              <a:rPr lang="ru-RU" smtClean="0"/>
              <a:pPr/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CCA94-C9B8-4DEA-AB67-204D4102C0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CB73A-4E30-492D-994F-108572773CA6}" type="datetimeFigureOut">
              <a:rPr lang="ru-RU" smtClean="0"/>
              <a:pPr/>
              <a:t>16.01.2015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CCA94-C9B8-4DEA-AB67-204D4102C0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CB73A-4E30-492D-994F-108572773CA6}" type="datetimeFigureOut">
              <a:rPr lang="ru-RU" smtClean="0"/>
              <a:pPr/>
              <a:t>16.01.2015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CCA94-C9B8-4DEA-AB67-204D4102C0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CB73A-4E30-492D-994F-108572773CA6}" type="datetimeFigureOut">
              <a:rPr lang="ru-RU" smtClean="0"/>
              <a:pPr/>
              <a:t>16.01.2015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CCA94-C9B8-4DEA-AB67-204D4102C0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CB73A-4E30-492D-994F-108572773CA6}" type="datetimeFigureOut">
              <a:rPr lang="ru-RU" smtClean="0"/>
              <a:pPr/>
              <a:t>16.01.2015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CCA94-C9B8-4DEA-AB67-204D4102C0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CB73A-4E30-492D-994F-108572773CA6}" type="datetimeFigureOut">
              <a:rPr lang="ru-RU" smtClean="0"/>
              <a:pPr/>
              <a:t>16.01.2015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CCA94-C9B8-4DEA-AB67-204D4102C0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CB73A-4E30-492D-994F-108572773CA6}" type="datetimeFigureOut">
              <a:rPr lang="ru-RU" smtClean="0"/>
              <a:pPr/>
              <a:t>16.01.2015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CCA94-C9B8-4DEA-AB67-204D4102C0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CB73A-4E30-492D-994F-108572773CA6}" type="datetimeFigureOut">
              <a:rPr lang="ru-RU" smtClean="0"/>
              <a:pPr/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CCA94-C9B8-4DEA-AB67-204D4102C0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CB73A-4E30-492D-994F-108572773CA6}" type="datetimeFigureOut">
              <a:rPr lang="ru-RU" smtClean="0"/>
              <a:pPr/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CCA94-C9B8-4DEA-AB67-204D4102C0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CB73A-4E30-492D-994F-108572773CA6}" type="datetimeFigureOut">
              <a:rPr lang="ru-RU" smtClean="0"/>
              <a:pPr/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8CCA94-C9B8-4DEA-AB67-204D4102C01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448" y="404664"/>
            <a:ext cx="7772400" cy="201941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3100" b="1" dirty="0" smtClean="0"/>
              <a:t>Координационный совет ОНС</a:t>
            </a:r>
            <a:br>
              <a:rPr lang="ru-RU" sz="3100" b="1" dirty="0" smtClean="0"/>
            </a:br>
            <a:r>
              <a:rPr lang="ru-RU" sz="3100" b="1" dirty="0" smtClean="0"/>
              <a:t> Проект Программы развития ООН в </a:t>
            </a:r>
            <a:r>
              <a:rPr lang="ru-RU" sz="3100" b="1" dirty="0" err="1" smtClean="0"/>
              <a:t>Кыргызской</a:t>
            </a:r>
            <a:r>
              <a:rPr lang="ru-RU" sz="3100" b="1" dirty="0" smtClean="0"/>
              <a:t> Республике</a:t>
            </a:r>
            <a:br>
              <a:rPr lang="ru-RU" sz="3100" b="1" dirty="0" smtClean="0"/>
            </a:br>
            <a:r>
              <a:rPr lang="ru-RU" sz="3100" b="1" dirty="0" smtClean="0"/>
              <a:t>«Механизмы по наращиванию потенциала», </a:t>
            </a:r>
            <a:r>
              <a:rPr lang="ru-RU" sz="3100" b="1" dirty="0" err="1" smtClean="0"/>
              <a:t>со-финансируемый</a:t>
            </a:r>
            <a:r>
              <a:rPr lang="ru-RU" sz="3100" b="1" dirty="0" smtClean="0"/>
              <a:t> Фондами Открытого общества</a:t>
            </a:r>
            <a:br>
              <a:rPr lang="ru-RU" sz="3100" b="1" dirty="0" smtClean="0"/>
            </a:br>
            <a:endParaRPr lang="ru-RU" sz="31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3429000"/>
            <a:ext cx="7344816" cy="122413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Мониторинг  исполнения «Плана мероприятий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Правительства КР по противодействию коррупции»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517232"/>
            <a:ext cx="862013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281" y="5490186"/>
            <a:ext cx="628650" cy="13144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545410"/>
            <a:ext cx="1495425" cy="3524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054541"/>
            <a:ext cx="6017346" cy="1827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1379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6248" y="914815"/>
            <a:ext cx="4762500" cy="3295650"/>
          </a:xfrm>
          <a:prstGeom prst="rect">
            <a:avLst/>
          </a:prstGeom>
        </p:spPr>
      </p:pic>
      <p:pic>
        <p:nvPicPr>
          <p:cNvPr id="5" name="Рисунок 4" descr="ОНС для презентации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551" y="57559"/>
            <a:ext cx="6600825" cy="8572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8556" y="4657736"/>
            <a:ext cx="88761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b="1" dirty="0" smtClean="0"/>
              <a:t>Мониторинг  исполнения «Плана мероприятий</a:t>
            </a:r>
          </a:p>
          <a:p>
            <a:pPr algn="ctr"/>
            <a:r>
              <a:rPr lang="ru-RU" sz="3000" b="1" dirty="0" smtClean="0"/>
              <a:t>Правительства КР по противодействию коррупции»</a:t>
            </a:r>
            <a:endParaRPr lang="ru-RU" sz="30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Разговор двое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5" y="5272957"/>
            <a:ext cx="2070625" cy="158290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500034" y="1357298"/>
            <a:ext cx="8429684" cy="3314248"/>
          </a:xfrm>
          <a:prstGeom prst="wedgeRoundRectCallout">
            <a:avLst>
              <a:gd name="adj1" fmla="val -33629"/>
              <a:gd name="adj2" fmla="val 77660"/>
              <a:gd name="adj3" fmla="val 16667"/>
            </a:avLst>
          </a:prstGeom>
          <a:gradFill flip="none" rotWithShape="1">
            <a:gsLst>
              <a:gs pos="0">
                <a:srgbClr val="FFFFFF"/>
              </a:gs>
              <a:gs pos="86000">
                <a:srgbClr val="FFFF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836144" y="1417298"/>
            <a:ext cx="7807822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1813"/>
            <a:r>
              <a:rPr lang="en-US" sz="2000" b="1" dirty="0" smtClean="0">
                <a:solidFill>
                  <a:srgbClr val="0033CC"/>
                </a:solidFill>
              </a:rPr>
              <a:t>C</a:t>
            </a:r>
            <a:r>
              <a:rPr lang="ru-RU" sz="2000" b="1" dirty="0" err="1" smtClean="0">
                <a:solidFill>
                  <a:srgbClr val="0033CC"/>
                </a:solidFill>
              </a:rPr>
              <a:t>татья</a:t>
            </a:r>
            <a:r>
              <a:rPr lang="ru-RU" sz="2000" b="1" dirty="0" smtClean="0">
                <a:solidFill>
                  <a:srgbClr val="0033CC"/>
                </a:solidFill>
              </a:rPr>
              <a:t> 303. Коррупция</a:t>
            </a:r>
          </a:p>
          <a:p>
            <a:pPr indent="531813"/>
            <a:r>
              <a:rPr lang="ru-RU" sz="2000" i="1" u="sng" dirty="0" smtClean="0"/>
              <a:t>Коррупция</a:t>
            </a:r>
            <a:r>
              <a:rPr lang="ru-RU" sz="2000" i="1" dirty="0" smtClean="0"/>
              <a:t> - умышленные деяния, состоящие в создании противоправной устойчивой связи одного или нескольких должностных лиц, обладающих властными полномочиями с отдельными лицами или группировками в целях незаконного получения материальных, любых иных благ и преимуществ, а также предоставление ими этих благ и преимуществ физическим и юридическим лицам, создающее угрозу интересам общества или государства</a:t>
            </a:r>
            <a:r>
              <a:rPr lang="en-US" sz="2000" i="1" dirty="0" smtClean="0"/>
              <a:t>.</a:t>
            </a:r>
            <a:endParaRPr lang="ru-RU" sz="2000" i="1" dirty="0" smtClean="0"/>
          </a:p>
          <a:p>
            <a:pPr indent="531813"/>
            <a:endParaRPr lang="ru-RU" sz="500" dirty="0" smtClean="0"/>
          </a:p>
          <a:p>
            <a:pPr indent="531813" algn="r"/>
            <a:r>
              <a:rPr lang="ru-RU" sz="1400" b="1" i="1" dirty="0" smtClean="0"/>
              <a:t>Уголовный Кодекс Кыргызской Республики</a:t>
            </a:r>
            <a:endParaRPr lang="ru-RU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-32" y="859208"/>
            <a:ext cx="5139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FF0000"/>
                </a:solidFill>
                <a:latin typeface="Cooper Std Black" pitchFamily="18" charset="0"/>
              </a:rPr>
              <a:t>!</a:t>
            </a:r>
            <a:endParaRPr lang="ru-RU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5822301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696" y="4810118"/>
            <a:ext cx="2027974" cy="202797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214282" y="857232"/>
            <a:ext cx="8715436" cy="3814314"/>
          </a:xfrm>
          <a:prstGeom prst="wedgeRoundRectCallout">
            <a:avLst>
              <a:gd name="adj1" fmla="val -43577"/>
              <a:gd name="adj2" fmla="val 77092"/>
              <a:gd name="adj3" fmla="val 16667"/>
            </a:avLst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4401414" y="829522"/>
            <a:ext cx="4528304" cy="3893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1813"/>
            <a:r>
              <a:rPr lang="ru-RU" sz="1900" dirty="0" smtClean="0"/>
              <a:t>«Было принято много программ по борьбе с коррупцией, но сами руководители министерств и ведомств, особенно силовых, воровали, а руководители страны были первыми коррупционерами. В Кыргызстане коррупция была способом государственного управления, правоохранительные органы были практически интегрированы с преступностью или подменяли их», — говорит </a:t>
            </a:r>
            <a:r>
              <a:rPr lang="ru-RU" sz="1900" b="1" dirty="0" smtClean="0"/>
              <a:t>Президент Кыргызской Республики </a:t>
            </a:r>
            <a:r>
              <a:rPr lang="ru-RU" sz="1900" b="1" dirty="0" err="1" smtClean="0"/>
              <a:t>Алмазбек</a:t>
            </a:r>
            <a:r>
              <a:rPr lang="ru-RU" sz="1900" b="1" dirty="0" smtClean="0"/>
              <a:t> </a:t>
            </a:r>
            <a:r>
              <a:rPr lang="ru-RU" sz="1900" b="1" dirty="0" err="1" smtClean="0"/>
              <a:t>Атамбаев</a:t>
            </a:r>
            <a:r>
              <a:rPr lang="ru-RU" sz="1900" dirty="0" smtClean="0"/>
              <a:t>.</a:t>
            </a:r>
            <a:endParaRPr lang="ru-RU" sz="1900" dirty="0"/>
          </a:p>
        </p:txBody>
      </p:sp>
      <p:pic>
        <p:nvPicPr>
          <p:cNvPr id="18" name="Рисунок 17" descr="Атамбаев говорит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0046" y="1198404"/>
            <a:ext cx="4095779" cy="3071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857356" y="714356"/>
            <a:ext cx="5429288" cy="57150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chemeClr val="tx1"/>
                </a:solidFill>
              </a:rPr>
              <a:t>Коррупционные проявления</a:t>
            </a:r>
            <a:endParaRPr lang="ru-RU" sz="3000" b="1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42844" y="1857364"/>
            <a:ext cx="2880000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форма  совершения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114664" y="1857364"/>
            <a:ext cx="2880000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характер действия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093446" y="1857364"/>
            <a:ext cx="2880000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способ  совершения</a:t>
            </a:r>
            <a:endParaRPr lang="ru-RU" sz="2200" b="1" dirty="0">
              <a:solidFill>
                <a:schemeClr val="tx1"/>
              </a:solidFill>
            </a:endParaRPr>
          </a:p>
        </p:txBody>
      </p:sp>
      <p:cxnSp>
        <p:nvCxnSpPr>
          <p:cNvPr id="33" name="Соединительная линия уступом 32"/>
          <p:cNvCxnSpPr/>
          <p:nvPr/>
        </p:nvCxnSpPr>
        <p:spPr>
          <a:xfrm rot="5400000">
            <a:off x="2285984" y="1357298"/>
            <a:ext cx="571504" cy="428628"/>
          </a:xfrm>
          <a:prstGeom prst="bentConnector3">
            <a:avLst>
              <a:gd name="adj1" fmla="val 50000"/>
            </a:avLst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Соединительная линия уступом 35"/>
          <p:cNvCxnSpPr/>
          <p:nvPr/>
        </p:nvCxnSpPr>
        <p:spPr>
          <a:xfrm rot="16200000" flipH="1">
            <a:off x="6215074" y="1357298"/>
            <a:ext cx="571504" cy="428628"/>
          </a:xfrm>
          <a:prstGeom prst="bentConnector3">
            <a:avLst>
              <a:gd name="adj1" fmla="val 50000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stCxn id="21" idx="2"/>
            <a:endCxn id="23" idx="0"/>
          </p:cNvCxnSpPr>
          <p:nvPr/>
        </p:nvCxnSpPr>
        <p:spPr>
          <a:xfrm rot="5400000">
            <a:off x="4277580" y="1562944"/>
            <a:ext cx="571504" cy="17336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/>
          <p:cNvSpPr/>
          <p:nvPr/>
        </p:nvSpPr>
        <p:spPr>
          <a:xfrm>
            <a:off x="714348" y="2928934"/>
            <a:ext cx="2308496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бытовая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714348" y="3929066"/>
            <a:ext cx="2308496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системная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714348" y="4929198"/>
            <a:ext cx="2308496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смешанная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6646769" y="2942789"/>
            <a:ext cx="2308496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провоцирует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6646769" y="3942921"/>
            <a:ext cx="2308496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вымогает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6646769" y="4924872"/>
            <a:ext cx="2308496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наезд</a:t>
            </a:r>
            <a:endParaRPr lang="ru-RU" sz="2200" b="1" dirty="0">
              <a:solidFill>
                <a:schemeClr val="tx1"/>
              </a:solidFill>
            </a:endParaRP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rot="5400000">
            <a:off x="-20842" y="2933726"/>
            <a:ext cx="756000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357158" y="3296228"/>
            <a:ext cx="35719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rot="5400000">
            <a:off x="-525636" y="3439095"/>
            <a:ext cx="1764000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357952" y="4324070"/>
            <a:ext cx="35719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rot="5400000">
            <a:off x="-1011636" y="3938949"/>
            <a:ext cx="2736000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358746" y="5285677"/>
            <a:ext cx="35719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rot="5400000">
            <a:off x="5916634" y="2939240"/>
            <a:ext cx="792000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6298779" y="3323446"/>
            <a:ext cx="35719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 rot="5400000">
            <a:off x="5451016" y="3449599"/>
            <a:ext cx="1728000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6299573" y="4326233"/>
            <a:ext cx="35719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 rot="5400000">
            <a:off x="4965591" y="3934804"/>
            <a:ext cx="2700000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6300367" y="5298655"/>
            <a:ext cx="35719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Прямоугольник 63"/>
          <p:cNvSpPr/>
          <p:nvPr/>
        </p:nvSpPr>
        <p:spPr>
          <a:xfrm>
            <a:off x="3676246" y="3286125"/>
            <a:ext cx="2308496" cy="200026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исполнением законов, действующих в упрощенном порядке</a:t>
            </a:r>
            <a:endParaRPr lang="ru-RU" sz="2200" b="1" dirty="0">
              <a:solidFill>
                <a:schemeClr val="tx1"/>
              </a:solidFill>
            </a:endParaRPr>
          </a:p>
        </p:txBody>
      </p:sp>
      <p:cxnSp>
        <p:nvCxnSpPr>
          <p:cNvPr id="66" name="Прямая соединительная линия 65"/>
          <p:cNvCxnSpPr/>
          <p:nvPr/>
        </p:nvCxnSpPr>
        <p:spPr>
          <a:xfrm rot="5400000">
            <a:off x="2475373" y="3433069"/>
            <a:ext cx="1728000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>
            <a:off x="3327681" y="4313966"/>
            <a:ext cx="35719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Разговор двое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5" y="5272957"/>
            <a:ext cx="2070625" cy="158290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500034" y="857232"/>
            <a:ext cx="8429684" cy="4143404"/>
          </a:xfrm>
          <a:prstGeom prst="wedgeRoundRectCallout">
            <a:avLst>
              <a:gd name="adj1" fmla="val -33465"/>
              <a:gd name="adj2" fmla="val 63951"/>
              <a:gd name="adj3" fmla="val 16667"/>
            </a:avLst>
          </a:prstGeom>
          <a:gradFill>
            <a:gsLst>
              <a:gs pos="0">
                <a:srgbClr val="FFFFFF"/>
              </a:gs>
              <a:gs pos="86000">
                <a:srgbClr val="FFFF99"/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571472" y="857232"/>
            <a:ext cx="8215370" cy="4078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1813"/>
            <a:r>
              <a:rPr lang="en-US" sz="2000" b="1" dirty="0" smtClean="0">
                <a:solidFill>
                  <a:srgbClr val="0033CC"/>
                </a:solidFill>
              </a:rPr>
              <a:t>C</a:t>
            </a:r>
            <a:r>
              <a:rPr lang="ru-RU" sz="2000" b="1" dirty="0" err="1" smtClean="0">
                <a:solidFill>
                  <a:srgbClr val="0033CC"/>
                </a:solidFill>
              </a:rPr>
              <a:t>татья</a:t>
            </a:r>
            <a:r>
              <a:rPr lang="ru-RU" sz="2000" b="1" dirty="0" smtClean="0">
                <a:solidFill>
                  <a:srgbClr val="0033CC"/>
                </a:solidFill>
              </a:rPr>
              <a:t> 1.</a:t>
            </a:r>
          </a:p>
          <a:p>
            <a:pPr indent="531813"/>
            <a:r>
              <a:rPr lang="ru-RU" sz="2000" i="1" u="sng" dirty="0" smtClean="0"/>
              <a:t>коррупция</a:t>
            </a:r>
            <a:r>
              <a:rPr lang="ru-RU" sz="2000" i="1" dirty="0" smtClean="0"/>
              <a:t> (коррупционные деяния) - злоупотребление должностным положением, дача взятки, получение взятки, коммерческий подкуп либо иное незаконное использование физическим лицом своего служебного положения вопреки правам, свободам и законным интересам граждан, организаций, общества и государства в целях получения выгоды в виде денег, ценностей, иного имущества или услуг имущественного, неимущественного характера для себя или для третьих лиц либо незаконное предоставление такой выгоды указанному лицу другими физическими лицами, а также совершение деяний, указанных в данном пункте, от имени или в интересах юридического лица;</a:t>
            </a:r>
          </a:p>
          <a:p>
            <a:pPr indent="531813"/>
            <a:endParaRPr lang="ru-RU" sz="500" dirty="0" smtClean="0"/>
          </a:p>
          <a:p>
            <a:pPr indent="2687638"/>
            <a:r>
              <a:rPr lang="ru-RU" sz="1400" b="1" i="1" dirty="0" smtClean="0"/>
              <a:t>Закон Кыргызской Республики «О противодействии коррупции»</a:t>
            </a:r>
            <a:endParaRPr lang="ru-RU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-32" y="859208"/>
            <a:ext cx="5139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FF0000"/>
                </a:solidFill>
                <a:latin typeface="Cooper Std Black" pitchFamily="18" charset="0"/>
              </a:rPr>
              <a:t>!</a:t>
            </a:r>
            <a:endParaRPr lang="ru-RU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5822301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696" y="4810118"/>
            <a:ext cx="2027974" cy="202797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214282" y="857232"/>
            <a:ext cx="8715436" cy="3814314"/>
          </a:xfrm>
          <a:prstGeom prst="wedgeRoundRectCallout">
            <a:avLst>
              <a:gd name="adj1" fmla="val -43577"/>
              <a:gd name="adj2" fmla="val 77092"/>
              <a:gd name="adj3" fmla="val 16667"/>
            </a:avLst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4401414" y="1714488"/>
            <a:ext cx="45283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1813"/>
            <a:r>
              <a:rPr lang="ru-RU" sz="2000" dirty="0" smtClean="0"/>
              <a:t>«Следующий наш шаг - бескомпромиссная борьба с коррупцией. Если мы не искореним все проявления коррупции в нашем обществе, то будущее нашей страны под угрозой»</a:t>
            </a:r>
            <a:endParaRPr lang="ru-RU" sz="1900" dirty="0"/>
          </a:p>
        </p:txBody>
      </p:sp>
      <p:pic>
        <p:nvPicPr>
          <p:cNvPr id="18" name="Рисунок 17" descr="Атамбаев говорит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0046" y="1198404"/>
            <a:ext cx="4095779" cy="3071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57356" y="714356"/>
            <a:ext cx="5429288" cy="57150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chemeClr val="tx1"/>
                </a:solidFill>
              </a:rPr>
              <a:t>УМЕНЬШЕНИЕ  КОРРУПЦИИ</a:t>
            </a:r>
            <a:endParaRPr lang="ru-RU" sz="3000" b="1" dirty="0">
              <a:solidFill>
                <a:schemeClr val="tx1"/>
              </a:solidFill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2440552" y="1285860"/>
            <a:ext cx="928694" cy="468000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5770428" y="1285860"/>
            <a:ext cx="928694" cy="468000"/>
          </a:xfrm>
          <a:prstGeom prst="downArrow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15166" y="1792415"/>
            <a:ext cx="4357686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БОРЬБА  С  КОРРУПЦИЕЙ</a:t>
            </a:r>
            <a:endParaRPr lang="ru-RU" sz="22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4657325" y="1788089"/>
            <a:ext cx="4357686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ПРОТИВОДЕЙСТВИЕ КОРРУПЦИИ</a:t>
            </a:r>
            <a:endParaRPr lang="ru-RU" sz="22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813528" y="2661363"/>
            <a:ext cx="3643306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ГЕНЕРАЛЬНАЯ  ПРОКУРАТУРА</a:t>
            </a:r>
            <a:endParaRPr lang="ru-RU" sz="22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785818" y="3756317"/>
            <a:ext cx="3643306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АКС  ГКНБ</a:t>
            </a:r>
            <a:endParaRPr lang="ru-RU" sz="22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785786" y="4841742"/>
            <a:ext cx="3643306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МВД КР</a:t>
            </a:r>
            <a:endParaRPr lang="ru-RU" sz="22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785786" y="5895131"/>
            <a:ext cx="3643306" cy="7143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ГСБЭП при ПКР</a:t>
            </a:r>
            <a:endParaRPr lang="ru-RU" sz="2200" dirty="0"/>
          </a:p>
        </p:txBody>
      </p:sp>
      <p:sp>
        <p:nvSpPr>
          <p:cNvPr id="23" name="Стрелка углом вверх 22"/>
          <p:cNvSpPr/>
          <p:nvPr/>
        </p:nvSpPr>
        <p:spPr>
          <a:xfrm rot="5400000">
            <a:off x="213931" y="2584179"/>
            <a:ext cx="612000" cy="504000"/>
          </a:xfrm>
          <a:prstGeom prst="bentUpArrow">
            <a:avLst>
              <a:gd name="adj1" fmla="val 25000"/>
              <a:gd name="adj2" fmla="val 25000"/>
              <a:gd name="adj3" fmla="val 2500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углом вверх 23"/>
          <p:cNvSpPr/>
          <p:nvPr/>
        </p:nvSpPr>
        <p:spPr>
          <a:xfrm rot="5400000">
            <a:off x="-346428" y="3144146"/>
            <a:ext cx="1728000" cy="500066"/>
          </a:xfrm>
          <a:prstGeom prst="bentUpArrow">
            <a:avLst>
              <a:gd name="adj1" fmla="val 25000"/>
              <a:gd name="adj2" fmla="val 25000"/>
              <a:gd name="adj3" fmla="val 2500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углом вверх 24"/>
          <p:cNvSpPr/>
          <p:nvPr/>
        </p:nvSpPr>
        <p:spPr>
          <a:xfrm rot="5400000">
            <a:off x="-852590" y="3719585"/>
            <a:ext cx="2736000" cy="500066"/>
          </a:xfrm>
          <a:prstGeom prst="bentUpArrow">
            <a:avLst>
              <a:gd name="adj1" fmla="val 25000"/>
              <a:gd name="adj2" fmla="val 25000"/>
              <a:gd name="adj3" fmla="val 2500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углом вверх 25"/>
          <p:cNvSpPr/>
          <p:nvPr/>
        </p:nvSpPr>
        <p:spPr>
          <a:xfrm rot="5400000">
            <a:off x="-1412558" y="4192486"/>
            <a:ext cx="3852000" cy="504000"/>
          </a:xfrm>
          <a:prstGeom prst="bentUpArrow">
            <a:avLst>
              <a:gd name="adj1" fmla="val 25000"/>
              <a:gd name="adj2" fmla="val 25000"/>
              <a:gd name="adj3" fmla="val 2500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5357850" y="2675218"/>
            <a:ext cx="3643306" cy="115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выявление и устранение коррупционных схем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343963" y="3917374"/>
            <a:ext cx="3643306" cy="1440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защита системы </a:t>
            </a:r>
            <a:r>
              <a:rPr lang="ru-RU" b="1" dirty="0" err="1" smtClean="0">
                <a:solidFill>
                  <a:srgbClr val="FF0000"/>
                </a:solidFill>
              </a:rPr>
              <a:t>госслужбы</a:t>
            </a:r>
            <a:r>
              <a:rPr lang="ru-RU" b="1" dirty="0" smtClean="0">
                <a:solidFill>
                  <a:srgbClr val="FF0000"/>
                </a:solidFill>
              </a:rPr>
              <a:t> от деструктивного влияния  коррупционных процессов и  повышение ее прозрачности и подотчетности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343995" y="5482521"/>
            <a:ext cx="3643306" cy="115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объединение усилий государственных органов и гражданского общества.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30" name="Стрелка углом вверх 29"/>
          <p:cNvSpPr/>
          <p:nvPr/>
        </p:nvSpPr>
        <p:spPr>
          <a:xfrm rot="5400000">
            <a:off x="4657604" y="2684437"/>
            <a:ext cx="864000" cy="500066"/>
          </a:xfrm>
          <a:prstGeom prst="bentUpArrow">
            <a:avLst>
              <a:gd name="adj1" fmla="val 25000"/>
              <a:gd name="adj2" fmla="val 25000"/>
              <a:gd name="adj3" fmla="val 2500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углом вверх 30"/>
          <p:cNvSpPr/>
          <p:nvPr/>
        </p:nvSpPr>
        <p:spPr>
          <a:xfrm rot="5400000">
            <a:off x="3985296" y="3370600"/>
            <a:ext cx="2232000" cy="500066"/>
          </a:xfrm>
          <a:prstGeom prst="bentUpArrow">
            <a:avLst>
              <a:gd name="adj1" fmla="val 25000"/>
              <a:gd name="adj2" fmla="val 25000"/>
              <a:gd name="adj3" fmla="val 2500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углом вверх 31"/>
          <p:cNvSpPr/>
          <p:nvPr/>
        </p:nvSpPr>
        <p:spPr>
          <a:xfrm rot="5400000">
            <a:off x="3239930" y="4094743"/>
            <a:ext cx="3708000" cy="500066"/>
          </a:xfrm>
          <a:prstGeom prst="bentUpArrow">
            <a:avLst>
              <a:gd name="adj1" fmla="val 25000"/>
              <a:gd name="adj2" fmla="val 25000"/>
              <a:gd name="adj3" fmla="val 25000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5822301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696" y="4810118"/>
            <a:ext cx="2027974" cy="202797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214282" y="857232"/>
            <a:ext cx="8715436" cy="3814314"/>
          </a:xfrm>
          <a:prstGeom prst="wedgeRoundRectCallout">
            <a:avLst>
              <a:gd name="adj1" fmla="val -43418"/>
              <a:gd name="adj2" fmla="val 77092"/>
              <a:gd name="adj3" fmla="val 16667"/>
            </a:avLst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4357686" y="1218373"/>
            <a:ext cx="45720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/>
              <a:t>Созданные</a:t>
            </a:r>
            <a:r>
              <a:rPr lang="ru-RU" sz="2200" dirty="0" smtClean="0"/>
              <a:t> комиссии по этике и </a:t>
            </a:r>
            <a:r>
              <a:rPr lang="ru-RU" sz="2200" b="1" dirty="0" smtClean="0"/>
              <a:t>общественные наблюдательные советы</a:t>
            </a:r>
            <a:r>
              <a:rPr lang="ru-RU" sz="2200" dirty="0" smtClean="0"/>
              <a:t> в государственных органах </a:t>
            </a:r>
            <a:r>
              <a:rPr lang="ru-RU" sz="2200" b="1" dirty="0" smtClean="0"/>
              <a:t>не стали действенным </a:t>
            </a:r>
            <a:r>
              <a:rPr lang="ru-RU" sz="2200" b="1" dirty="0" err="1" smtClean="0"/>
              <a:t>антикоррупционным</a:t>
            </a:r>
            <a:r>
              <a:rPr lang="ru-RU" sz="2200" b="1" dirty="0" smtClean="0"/>
              <a:t> механизмом</a:t>
            </a:r>
            <a:r>
              <a:rPr lang="ru-RU" sz="2200" dirty="0" smtClean="0"/>
              <a:t>, поскольку они проводят свою работу формально и поверхностно или же не имеют достаточных полномочий.</a:t>
            </a:r>
            <a:endParaRPr lang="ru-RU" sz="2200" dirty="0"/>
          </a:p>
        </p:txBody>
      </p:sp>
      <p:pic>
        <p:nvPicPr>
          <p:cNvPr id="17" name="Рисунок 16" descr="Атамбаев говорит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4245" y="1258150"/>
            <a:ext cx="4000528" cy="30003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5822301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696" y="4810118"/>
            <a:ext cx="2027974" cy="202797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214282" y="857232"/>
            <a:ext cx="8715436" cy="3814314"/>
          </a:xfrm>
          <a:prstGeom prst="wedgeRoundRectCallout">
            <a:avLst>
              <a:gd name="adj1" fmla="val -43100"/>
              <a:gd name="adj2" fmla="val 77455"/>
              <a:gd name="adj3" fmla="val 16667"/>
            </a:avLst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4071934" y="912652"/>
            <a:ext cx="485778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2 февраля 2012 года</a:t>
            </a:r>
          </a:p>
          <a:p>
            <a:r>
              <a:rPr lang="ru-RU" sz="1900" b="1" dirty="0" smtClean="0"/>
              <a:t>№ 26</a:t>
            </a:r>
          </a:p>
          <a:p>
            <a:pPr algn="ctr"/>
            <a:r>
              <a:rPr lang="ru-RU" sz="2800" b="1" dirty="0" smtClean="0"/>
              <a:t>Указ Президента </a:t>
            </a:r>
          </a:p>
          <a:p>
            <a:pPr algn="ctr"/>
            <a:r>
              <a:rPr lang="ru-RU" sz="2800" b="1" dirty="0" smtClean="0"/>
              <a:t>Кыргызской Республики</a:t>
            </a:r>
            <a:endParaRPr lang="ru-RU" sz="2800" dirty="0" smtClean="0"/>
          </a:p>
          <a:p>
            <a:endParaRPr lang="ru-RU" sz="800" dirty="0" smtClean="0"/>
          </a:p>
          <a:p>
            <a:pPr algn="ctr"/>
            <a:r>
              <a:rPr lang="ru-RU" sz="1900" b="1" dirty="0" smtClean="0"/>
              <a:t>об  утверждении</a:t>
            </a:r>
          </a:p>
          <a:p>
            <a:pPr algn="ctr"/>
            <a:endParaRPr lang="ru-RU" sz="800" dirty="0" smtClean="0"/>
          </a:p>
          <a:p>
            <a:pPr algn="ctr"/>
            <a:r>
              <a:rPr lang="ru-RU" sz="2400" b="1" dirty="0" smtClean="0"/>
              <a:t>«Государственной стратегии </a:t>
            </a:r>
            <a:r>
              <a:rPr lang="ru-RU" sz="2400" b="1" dirty="0" err="1" smtClean="0"/>
              <a:t>антикоррупционной</a:t>
            </a:r>
            <a:r>
              <a:rPr lang="ru-RU" sz="2400" b="1" dirty="0" smtClean="0"/>
              <a:t> политики </a:t>
            </a:r>
          </a:p>
          <a:p>
            <a:pPr algn="ctr"/>
            <a:r>
              <a:rPr lang="ru-RU" sz="2400" b="1" dirty="0" smtClean="0"/>
              <a:t>Кыргызской Республики и мерах по  противодействию коррупции»</a:t>
            </a:r>
            <a:endParaRPr lang="ru-RU" sz="1900" dirty="0"/>
          </a:p>
        </p:txBody>
      </p:sp>
      <p:pic>
        <p:nvPicPr>
          <p:cNvPr id="19" name="Рисунок 18" descr="Атамбаев подписывает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9315" y="1113111"/>
            <a:ext cx="3617199" cy="32988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714612" y="5288364"/>
            <a:ext cx="5139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FF0000"/>
                </a:solidFill>
                <a:latin typeface="Cooper Std Black" pitchFamily="18" charset="0"/>
              </a:rPr>
              <a:t>!</a:t>
            </a:r>
            <a:endParaRPr lang="ru-RU" sz="96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00694" y="5286388"/>
            <a:ext cx="343555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0" b="1" dirty="0" smtClean="0">
                <a:solidFill>
                  <a:srgbClr val="0070C0"/>
                </a:solidFill>
                <a:latin typeface="Chiller" pitchFamily="82" charset="0"/>
              </a:rPr>
              <a:t>prezident.kg</a:t>
            </a:r>
            <a:endParaRPr lang="ru-RU" sz="7000" b="1" dirty="0">
              <a:solidFill>
                <a:srgbClr val="0070C0"/>
              </a:solidFill>
            </a:endParaRPr>
          </a:p>
        </p:txBody>
      </p:sp>
      <p:pic>
        <p:nvPicPr>
          <p:cNvPr id="23" name="Рисунок 22" descr="49863069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14678" y="4956908"/>
            <a:ext cx="2286016" cy="1714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91555" y="552690"/>
            <a:ext cx="535352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363" algn="ctr"/>
            <a:r>
              <a:rPr lang="ru-RU" sz="2600" b="1" dirty="0" smtClean="0"/>
              <a:t>Антикоррупционная программа:</a:t>
            </a:r>
            <a:endParaRPr lang="ru-RU" sz="2600" b="1" dirty="0"/>
          </a:p>
        </p:txBody>
      </p:sp>
      <p:sp>
        <p:nvSpPr>
          <p:cNvPr id="17" name="Нашивка 16"/>
          <p:cNvSpPr/>
          <p:nvPr/>
        </p:nvSpPr>
        <p:spPr>
          <a:xfrm>
            <a:off x="7542555" y="1033337"/>
            <a:ext cx="1500166" cy="1357322"/>
          </a:xfrm>
          <a:prstGeom prst="chevron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38" name="Группа 37"/>
          <p:cNvGrpSpPr/>
          <p:nvPr/>
        </p:nvGrpSpPr>
        <p:grpSpPr>
          <a:xfrm>
            <a:off x="117327" y="1000108"/>
            <a:ext cx="7992000" cy="1378859"/>
            <a:chOff x="117327" y="1000108"/>
            <a:chExt cx="7992000" cy="1378859"/>
          </a:xfrm>
        </p:grpSpPr>
        <p:sp>
          <p:nvSpPr>
            <p:cNvPr id="16" name="Пятиугольник 15"/>
            <p:cNvSpPr/>
            <p:nvPr/>
          </p:nvSpPr>
          <p:spPr>
            <a:xfrm>
              <a:off x="117327" y="1021645"/>
              <a:ext cx="7992000" cy="1357322"/>
            </a:xfrm>
            <a:prstGeom prst="homePlate">
              <a:avLst/>
            </a:prstGeom>
            <a:solidFill>
              <a:srgbClr val="CC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98291" y="1000108"/>
              <a:ext cx="7401847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539750"/>
              <a:r>
                <a:rPr lang="ru-RU" sz="2000" dirty="0" smtClean="0"/>
                <a:t>- принимается исходя из </a:t>
              </a:r>
              <a:r>
                <a:rPr lang="ru-RU" sz="2000" b="1" dirty="0" smtClean="0">
                  <a:solidFill>
                    <a:srgbClr val="FF0000"/>
                  </a:solidFill>
                </a:rPr>
                <a:t>необходимости обеспечения</a:t>
              </a:r>
              <a:r>
                <a:rPr lang="ru-RU" sz="2000" dirty="0" smtClean="0"/>
                <a:t> надлежащего государственного управления, укоренения демократических начал, </a:t>
              </a:r>
              <a:r>
                <a:rPr lang="ru-RU" sz="2000" b="1" dirty="0" smtClean="0">
                  <a:solidFill>
                    <a:srgbClr val="FF0000"/>
                  </a:solidFill>
                </a:rPr>
                <a:t>гласности, прозрачности и контроля в деятельности</a:t>
              </a:r>
              <a:r>
                <a:rPr lang="ru-RU" sz="2000" dirty="0" smtClean="0"/>
                <a:t> Правительства Кыргызской Республики;</a:t>
              </a:r>
              <a:endParaRPr lang="ru-RU" sz="2000" dirty="0"/>
            </a:p>
          </p:txBody>
        </p:sp>
      </p:grpSp>
      <p:sp>
        <p:nvSpPr>
          <p:cNvPr id="22" name="Нашивка 21"/>
          <p:cNvSpPr/>
          <p:nvPr/>
        </p:nvSpPr>
        <p:spPr>
          <a:xfrm>
            <a:off x="7560736" y="2500306"/>
            <a:ext cx="1500166" cy="936000"/>
          </a:xfrm>
          <a:prstGeom prst="chevron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39" name="Группа 38"/>
          <p:cNvGrpSpPr/>
          <p:nvPr/>
        </p:nvGrpSpPr>
        <p:grpSpPr>
          <a:xfrm>
            <a:off x="115134" y="2500306"/>
            <a:ext cx="7812000" cy="936000"/>
            <a:chOff x="115134" y="2500306"/>
            <a:chExt cx="7812000" cy="936000"/>
          </a:xfrm>
        </p:grpSpPr>
        <p:sp>
          <p:nvSpPr>
            <p:cNvPr id="21" name="Пятиугольник 20"/>
            <p:cNvSpPr/>
            <p:nvPr/>
          </p:nvSpPr>
          <p:spPr>
            <a:xfrm>
              <a:off x="115134" y="2500306"/>
              <a:ext cx="7812000" cy="936000"/>
            </a:xfrm>
            <a:prstGeom prst="homePlate">
              <a:avLst/>
            </a:prstGeom>
            <a:solidFill>
              <a:srgbClr val="66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28989" y="2619909"/>
              <a:ext cx="7657721" cy="5952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60363"/>
              <a:r>
                <a:rPr lang="ru-RU" sz="2000" dirty="0" smtClean="0"/>
                <a:t>- </a:t>
              </a:r>
              <a:r>
                <a:rPr lang="ru-RU" sz="2000" b="1" dirty="0" smtClean="0">
                  <a:solidFill>
                    <a:srgbClr val="FF0000"/>
                  </a:solidFill>
                </a:rPr>
                <a:t>будет способствовать укреплению доверия граждан</a:t>
              </a:r>
              <a:r>
                <a:rPr lang="ru-RU" sz="2000" dirty="0" smtClean="0"/>
                <a:t> к системе государственной власти;</a:t>
              </a:r>
              <a:endParaRPr lang="ru-RU" sz="2000" dirty="0"/>
            </a:p>
          </p:txBody>
        </p:sp>
      </p:grpSp>
      <p:sp>
        <p:nvSpPr>
          <p:cNvPr id="27" name="Нашивка 26"/>
          <p:cNvSpPr/>
          <p:nvPr/>
        </p:nvSpPr>
        <p:spPr>
          <a:xfrm>
            <a:off x="7560736" y="3556004"/>
            <a:ext cx="1500166" cy="935998"/>
          </a:xfrm>
          <a:prstGeom prst="chevron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40" name="Группа 39"/>
          <p:cNvGrpSpPr/>
          <p:nvPr/>
        </p:nvGrpSpPr>
        <p:grpSpPr>
          <a:xfrm>
            <a:off x="115134" y="3500438"/>
            <a:ext cx="7812000" cy="991564"/>
            <a:chOff x="115134" y="3500438"/>
            <a:chExt cx="7812000" cy="991564"/>
          </a:xfrm>
        </p:grpSpPr>
        <p:sp>
          <p:nvSpPr>
            <p:cNvPr id="26" name="Пятиугольник 25"/>
            <p:cNvSpPr/>
            <p:nvPr/>
          </p:nvSpPr>
          <p:spPr>
            <a:xfrm>
              <a:off x="115134" y="3556004"/>
              <a:ext cx="7812000" cy="935998"/>
            </a:xfrm>
            <a:prstGeom prst="homePlate">
              <a:avLst/>
            </a:prstGeom>
            <a:solidFill>
              <a:srgbClr val="00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13661" y="3500438"/>
              <a:ext cx="7399679" cy="8540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60363"/>
              <a:r>
                <a:rPr lang="ru-RU" sz="2000" dirty="0" smtClean="0"/>
                <a:t>- </a:t>
              </a:r>
              <a:r>
                <a:rPr lang="ru-RU" sz="2000" b="1" dirty="0" smtClean="0">
                  <a:solidFill>
                    <a:srgbClr val="FF0000"/>
                  </a:solidFill>
                </a:rPr>
                <a:t>является</a:t>
              </a:r>
              <a:r>
                <a:rPr lang="ru-RU" sz="2000" dirty="0" smtClean="0"/>
                <a:t> программным </a:t>
              </a:r>
              <a:r>
                <a:rPr lang="ru-RU" sz="2000" b="1" dirty="0" smtClean="0">
                  <a:solidFill>
                    <a:srgbClr val="FF0000"/>
                  </a:solidFill>
                </a:rPr>
                <a:t>документом</a:t>
              </a:r>
              <a:r>
                <a:rPr lang="ru-RU" sz="2000" dirty="0" smtClean="0"/>
                <a:t> </a:t>
              </a:r>
              <a:r>
                <a:rPr lang="ru-RU" sz="2000" dirty="0" err="1" smtClean="0"/>
                <a:t>антикоррупционной</a:t>
              </a:r>
              <a:r>
                <a:rPr lang="ru-RU" sz="2000" dirty="0" smtClean="0"/>
                <a:t> политики </a:t>
              </a:r>
              <a:r>
                <a:rPr lang="ru-RU" sz="2000" b="1" dirty="0" smtClean="0">
                  <a:solidFill>
                    <a:srgbClr val="FF0000"/>
                  </a:solidFill>
                </a:rPr>
                <a:t>Правительства</a:t>
              </a:r>
              <a:r>
                <a:rPr lang="ru-RU" sz="2000" dirty="0" smtClean="0">
                  <a:solidFill>
                    <a:srgbClr val="FF0000"/>
                  </a:solidFill>
                </a:rPr>
                <a:t>, </a:t>
              </a:r>
              <a:r>
                <a:rPr lang="ru-RU" sz="2000" b="1" dirty="0" smtClean="0">
                  <a:solidFill>
                    <a:srgbClr val="FF0000"/>
                  </a:solidFill>
                </a:rPr>
                <a:t>определяющим ее основные принципы и подходы</a:t>
              </a:r>
              <a:r>
                <a:rPr lang="ru-RU" sz="2000" dirty="0" smtClean="0"/>
                <a:t>;</a:t>
              </a:r>
              <a:endParaRPr lang="ru-RU" sz="2000" dirty="0"/>
            </a:p>
          </p:txBody>
        </p:sp>
      </p:grpSp>
      <p:sp>
        <p:nvSpPr>
          <p:cNvPr id="32" name="Нашивка 31"/>
          <p:cNvSpPr/>
          <p:nvPr/>
        </p:nvSpPr>
        <p:spPr>
          <a:xfrm>
            <a:off x="7560736" y="4636140"/>
            <a:ext cx="1500166" cy="936000"/>
          </a:xfrm>
          <a:prstGeom prst="chevron">
            <a:avLst/>
          </a:prstGeom>
          <a:solidFill>
            <a:srgbClr val="33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41" name="Группа 40"/>
          <p:cNvGrpSpPr/>
          <p:nvPr/>
        </p:nvGrpSpPr>
        <p:grpSpPr>
          <a:xfrm>
            <a:off x="115134" y="4636140"/>
            <a:ext cx="7812000" cy="936000"/>
            <a:chOff x="115134" y="4636140"/>
            <a:chExt cx="7812000" cy="936000"/>
          </a:xfrm>
        </p:grpSpPr>
        <p:sp>
          <p:nvSpPr>
            <p:cNvPr id="31" name="Пятиугольник 30"/>
            <p:cNvSpPr/>
            <p:nvPr/>
          </p:nvSpPr>
          <p:spPr>
            <a:xfrm>
              <a:off x="115134" y="4636140"/>
              <a:ext cx="7812000" cy="936000"/>
            </a:xfrm>
            <a:prstGeom prst="homePlate">
              <a:avLst/>
            </a:prstGeom>
            <a:solidFill>
              <a:srgbClr val="33CC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70554" y="4728451"/>
              <a:ext cx="7330404" cy="5952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60363"/>
              <a:r>
                <a:rPr lang="ru-RU" sz="2000" dirty="0" smtClean="0"/>
                <a:t>- </a:t>
              </a:r>
              <a:r>
                <a:rPr lang="ru-RU" sz="2000" b="1" dirty="0" smtClean="0">
                  <a:solidFill>
                    <a:srgbClr val="FF0000"/>
                  </a:solidFill>
                </a:rPr>
                <a:t>предусматривает активное сотрудничество</a:t>
              </a:r>
              <a:r>
                <a:rPr lang="ru-RU" sz="2000" dirty="0" smtClean="0"/>
                <a:t> и координацию противодействия коррупции </a:t>
              </a:r>
              <a:r>
                <a:rPr lang="ru-RU" sz="2000" b="1" dirty="0" smtClean="0">
                  <a:solidFill>
                    <a:srgbClr val="FF0000"/>
                  </a:solidFill>
                </a:rPr>
                <a:t>с гражданским обществом</a:t>
              </a:r>
              <a:r>
                <a:rPr lang="ru-RU" sz="2000" dirty="0" smtClean="0"/>
                <a:t>;</a:t>
              </a:r>
              <a:endParaRPr lang="ru-RU" sz="2000" dirty="0"/>
            </a:p>
          </p:txBody>
        </p:sp>
      </p:grpSp>
      <p:sp>
        <p:nvSpPr>
          <p:cNvPr id="37" name="Нашивка 36"/>
          <p:cNvSpPr/>
          <p:nvPr/>
        </p:nvSpPr>
        <p:spPr>
          <a:xfrm>
            <a:off x="7560736" y="5707710"/>
            <a:ext cx="1500166" cy="936000"/>
          </a:xfrm>
          <a:prstGeom prst="chevron">
            <a:avLst/>
          </a:prstGeom>
          <a:solidFill>
            <a:srgbClr val="00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43" name="Группа 42"/>
          <p:cNvGrpSpPr/>
          <p:nvPr/>
        </p:nvGrpSpPr>
        <p:grpSpPr>
          <a:xfrm>
            <a:off x="115134" y="5649507"/>
            <a:ext cx="7812000" cy="994203"/>
            <a:chOff x="115134" y="5649507"/>
            <a:chExt cx="7812000" cy="994203"/>
          </a:xfrm>
        </p:grpSpPr>
        <p:sp>
          <p:nvSpPr>
            <p:cNvPr id="36" name="Пятиугольник 35"/>
            <p:cNvSpPr/>
            <p:nvPr/>
          </p:nvSpPr>
          <p:spPr>
            <a:xfrm>
              <a:off x="115134" y="5707710"/>
              <a:ext cx="7812000" cy="936000"/>
            </a:xfrm>
            <a:prstGeom prst="homePlate">
              <a:avLst/>
            </a:prstGeom>
            <a:solidFill>
              <a:srgbClr val="0099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70554" y="5649507"/>
              <a:ext cx="7401842" cy="8540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60363"/>
              <a:r>
                <a:rPr lang="ru-RU" sz="2000" dirty="0" smtClean="0"/>
                <a:t>- </a:t>
              </a:r>
              <a:r>
                <a:rPr lang="ru-RU" sz="2000" b="1" dirty="0" smtClean="0">
                  <a:solidFill>
                    <a:srgbClr val="FF0000"/>
                  </a:solidFill>
                </a:rPr>
                <a:t>определяет приоритеты, индикаторы и механизмы мониторинга</a:t>
              </a:r>
              <a:r>
                <a:rPr lang="ru-RU" sz="2000" dirty="0" smtClean="0"/>
                <a:t> по реализации </a:t>
              </a:r>
              <a:r>
                <a:rPr lang="ru-RU" sz="2000" dirty="0" err="1" smtClean="0"/>
                <a:t>антикоррупционных</a:t>
              </a:r>
              <a:r>
                <a:rPr lang="ru-RU" sz="2000" dirty="0" smtClean="0"/>
                <a:t> мер Правительством.</a:t>
              </a:r>
              <a:endParaRPr lang="ru-RU" sz="20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5822301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696" y="4810118"/>
            <a:ext cx="2027974" cy="202797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214282" y="857232"/>
            <a:ext cx="8715436" cy="3814314"/>
          </a:xfrm>
          <a:prstGeom prst="wedgeRoundRectCallout">
            <a:avLst>
              <a:gd name="adj1" fmla="val -43100"/>
              <a:gd name="adj2" fmla="val 77455"/>
              <a:gd name="adj3" fmla="val 16667"/>
            </a:avLst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3357554" y="946380"/>
            <a:ext cx="5500726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30</a:t>
            </a:r>
            <a:r>
              <a:rPr lang="ru-RU" sz="2000" b="1" dirty="0" smtClean="0"/>
              <a:t> августа 2012 года</a:t>
            </a:r>
          </a:p>
          <a:p>
            <a:r>
              <a:rPr lang="ru-RU" sz="1900" b="1" dirty="0" smtClean="0"/>
              <a:t>№ 596</a:t>
            </a:r>
          </a:p>
          <a:p>
            <a:pPr algn="ctr"/>
            <a:r>
              <a:rPr lang="ru-RU" sz="2800" b="1" dirty="0" smtClean="0"/>
              <a:t>Постановление Правительства </a:t>
            </a:r>
          </a:p>
          <a:p>
            <a:pPr algn="ctr"/>
            <a:r>
              <a:rPr lang="ru-RU" sz="2800" b="1" dirty="0" smtClean="0"/>
              <a:t>Кыргызской Республики</a:t>
            </a:r>
            <a:endParaRPr lang="ru-RU" sz="2800" dirty="0" smtClean="0"/>
          </a:p>
          <a:p>
            <a:endParaRPr lang="ru-RU" sz="800" dirty="0" smtClean="0"/>
          </a:p>
          <a:p>
            <a:pPr algn="ctr"/>
            <a:r>
              <a:rPr lang="ru-RU" sz="1900" b="1" dirty="0" smtClean="0"/>
              <a:t>об  утверждении</a:t>
            </a:r>
          </a:p>
          <a:p>
            <a:pPr algn="ctr"/>
            <a:endParaRPr lang="ru-RU" sz="800" dirty="0" smtClean="0"/>
          </a:p>
          <a:p>
            <a:pPr algn="ctr"/>
            <a:r>
              <a:rPr lang="ru-RU" sz="2400" b="1" dirty="0" smtClean="0"/>
              <a:t>«Программы и Плана мероприятий </a:t>
            </a:r>
            <a:endParaRPr lang="en-US" sz="2400" b="1" dirty="0" smtClean="0"/>
          </a:p>
          <a:p>
            <a:pPr algn="ctr"/>
            <a:r>
              <a:rPr lang="ru-RU" sz="2400" b="1" dirty="0" smtClean="0"/>
              <a:t>Правительства Кыргызской Республики </a:t>
            </a:r>
            <a:endParaRPr lang="en-US" sz="2400" b="1" dirty="0" smtClean="0"/>
          </a:p>
          <a:p>
            <a:pPr algn="ctr"/>
            <a:r>
              <a:rPr lang="ru-RU" sz="2400" b="1" dirty="0" smtClean="0"/>
              <a:t>по противодействию коррупции </a:t>
            </a:r>
            <a:endParaRPr lang="en-US" sz="2400" b="1" dirty="0" smtClean="0"/>
          </a:p>
          <a:p>
            <a:pPr algn="ctr"/>
            <a:r>
              <a:rPr lang="ru-RU" sz="2400" b="1" dirty="0" smtClean="0"/>
              <a:t>на 2012-2014 годы»</a:t>
            </a:r>
            <a:endParaRPr lang="ru-RU" sz="1900" dirty="0"/>
          </a:p>
        </p:txBody>
      </p:sp>
      <p:sp>
        <p:nvSpPr>
          <p:cNvPr id="20" name="TextBox 19"/>
          <p:cNvSpPr txBox="1"/>
          <p:nvPr/>
        </p:nvSpPr>
        <p:spPr>
          <a:xfrm>
            <a:off x="2714612" y="5288364"/>
            <a:ext cx="5139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FF0000"/>
                </a:solidFill>
                <a:latin typeface="Cooper Std Black" pitchFamily="18" charset="0"/>
              </a:rPr>
              <a:t>!</a:t>
            </a:r>
            <a:endParaRPr lang="ru-RU" sz="96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00694" y="5286388"/>
            <a:ext cx="177965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0" b="1" dirty="0" smtClean="0">
                <a:solidFill>
                  <a:srgbClr val="0070C0"/>
                </a:solidFill>
                <a:latin typeface="Chiller" pitchFamily="82" charset="0"/>
              </a:rPr>
              <a:t>gov.kg</a:t>
            </a:r>
            <a:endParaRPr lang="ru-RU" sz="7000" b="1" dirty="0">
              <a:solidFill>
                <a:srgbClr val="0070C0"/>
              </a:solidFill>
            </a:endParaRPr>
          </a:p>
        </p:txBody>
      </p:sp>
      <p:pic>
        <p:nvPicPr>
          <p:cNvPr id="23" name="Рисунок 22" descr="49863069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14678" y="4956908"/>
            <a:ext cx="2286016" cy="1714512"/>
          </a:xfrm>
          <a:prstGeom prst="rect">
            <a:avLst/>
          </a:prstGeom>
        </p:spPr>
      </p:pic>
      <p:pic>
        <p:nvPicPr>
          <p:cNvPr id="17" name="Рисунок 16" descr="Бабанов подписывает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5299" y="1000108"/>
            <a:ext cx="2333627" cy="3500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Разговор двое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5" y="5272957"/>
            <a:ext cx="2070625" cy="158290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500034" y="857232"/>
            <a:ext cx="8429684" cy="4143404"/>
          </a:xfrm>
          <a:prstGeom prst="wedgeRoundRectCallout">
            <a:avLst>
              <a:gd name="adj1" fmla="val -33465"/>
              <a:gd name="adj2" fmla="val 63951"/>
              <a:gd name="adj3" fmla="val 16667"/>
            </a:avLst>
          </a:prstGeom>
          <a:gradFill>
            <a:gsLst>
              <a:gs pos="0">
                <a:srgbClr val="FFFFFF"/>
              </a:gs>
              <a:gs pos="86000">
                <a:srgbClr val="FFFF99"/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529907" y="1214422"/>
            <a:ext cx="835824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1813" algn="just"/>
            <a:r>
              <a:rPr lang="ru-RU" sz="2000" b="1" dirty="0" smtClean="0"/>
              <a:t>В целях реализации Указа Президента</a:t>
            </a:r>
            <a:r>
              <a:rPr lang="ru-RU" sz="2000" dirty="0" smtClean="0"/>
              <a:t> Кыргызской Республики от 2 февраля 2012 года № 26, а также </a:t>
            </a:r>
            <a:r>
              <a:rPr lang="ru-RU" sz="2000" b="1" dirty="0" smtClean="0"/>
              <a:t>в рамках детализации</a:t>
            </a:r>
            <a:r>
              <a:rPr lang="ru-RU" sz="2000" dirty="0" smtClean="0"/>
              <a:t> и </a:t>
            </a:r>
            <a:r>
              <a:rPr lang="ru-RU" sz="2000" b="1" dirty="0" err="1" smtClean="0"/>
              <a:t>приоритизации</a:t>
            </a:r>
            <a:r>
              <a:rPr lang="ru-RU" sz="2000" b="1" dirty="0" smtClean="0"/>
              <a:t> программных мер и индикаторов, определения механизмов мониторинга и оценки мероприятий</a:t>
            </a:r>
            <a:r>
              <a:rPr lang="ru-RU" sz="2000" dirty="0" smtClean="0"/>
              <a:t> Правительства КР по противодействию коррупции на 2012-2014 годы:</a:t>
            </a:r>
            <a:endParaRPr lang="ru-RU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-32" y="859208"/>
            <a:ext cx="5139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FF0000"/>
                </a:solidFill>
                <a:latin typeface="Cooper Std Black" pitchFamily="18" charset="0"/>
              </a:rPr>
              <a:t>!</a:t>
            </a:r>
            <a:endParaRPr lang="ru-RU" sz="96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27351" y="801812"/>
            <a:ext cx="7473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Постановление Правительства КР  № 596</a:t>
            </a:r>
            <a:endParaRPr lang="ru-RU" sz="2400" b="1" dirty="0">
              <a:solidFill>
                <a:srgbClr val="7030A0"/>
              </a:solidFill>
            </a:endParaRPr>
          </a:p>
        </p:txBody>
      </p:sp>
      <p:grpSp>
        <p:nvGrpSpPr>
          <p:cNvPr id="29" name="Группа 28"/>
          <p:cNvGrpSpPr/>
          <p:nvPr/>
        </p:nvGrpSpPr>
        <p:grpSpPr>
          <a:xfrm>
            <a:off x="1108389" y="3786188"/>
            <a:ext cx="7704000" cy="769441"/>
            <a:chOff x="1011404" y="3786188"/>
            <a:chExt cx="7704000" cy="769441"/>
          </a:xfrm>
        </p:grpSpPr>
        <p:sp>
          <p:nvSpPr>
            <p:cNvPr id="21" name="Параллелограмм 20"/>
            <p:cNvSpPr/>
            <p:nvPr/>
          </p:nvSpPr>
          <p:spPr>
            <a:xfrm>
              <a:off x="1011404" y="3814764"/>
              <a:ext cx="7704000" cy="720000"/>
            </a:xfrm>
            <a:prstGeom prst="parallelogram">
              <a:avLst>
                <a:gd name="adj" fmla="val 39189"/>
              </a:avLst>
            </a:prstGeom>
            <a:solidFill>
              <a:srgbClr val="CC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1576507" y="3786188"/>
              <a:ext cx="6495955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9388" indent="-179388"/>
              <a:r>
                <a:rPr lang="ru-RU" sz="2200" b="1" dirty="0" smtClean="0">
                  <a:solidFill>
                    <a:srgbClr val="FF0000"/>
                  </a:solidFill>
                </a:rPr>
                <a:t>Утвердить План мероприятий</a:t>
              </a:r>
              <a:r>
                <a:rPr lang="ru-RU" sz="2200" dirty="0" smtClean="0"/>
                <a:t> Правительства КР </a:t>
              </a:r>
            </a:p>
            <a:p>
              <a:pPr marL="179388" indent="-179388"/>
              <a:r>
                <a:rPr lang="ru-RU" sz="2200" dirty="0" smtClean="0"/>
                <a:t>по противодействию коррупции на 2012-2014 г</a:t>
              </a:r>
              <a:endParaRPr lang="ru-RU" sz="2200" dirty="0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1111371" y="2993084"/>
            <a:ext cx="7704000" cy="769441"/>
            <a:chOff x="1014386" y="2993084"/>
            <a:chExt cx="7704000" cy="769441"/>
          </a:xfrm>
        </p:grpSpPr>
        <p:sp>
          <p:nvSpPr>
            <p:cNvPr id="24" name="Параллелограмм 23"/>
            <p:cNvSpPr/>
            <p:nvPr/>
          </p:nvSpPr>
          <p:spPr>
            <a:xfrm flipV="1">
              <a:off x="1014386" y="3021411"/>
              <a:ext cx="7704000" cy="720000"/>
            </a:xfrm>
            <a:prstGeom prst="parallelogram">
              <a:avLst>
                <a:gd name="adj" fmla="val 37205"/>
              </a:avLst>
            </a:prstGeom>
            <a:solidFill>
              <a:srgbClr val="CC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1569441" y="2993084"/>
              <a:ext cx="6360145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9388" indent="-179388"/>
              <a:r>
                <a:rPr lang="ru-RU" sz="2200" b="1" dirty="0" smtClean="0">
                  <a:solidFill>
                    <a:srgbClr val="FF0000"/>
                  </a:solidFill>
                </a:rPr>
                <a:t>Утвердить Программу</a:t>
              </a:r>
              <a:r>
                <a:rPr lang="ru-RU" sz="2200" dirty="0" smtClean="0"/>
                <a:t> Правительства КР </a:t>
              </a:r>
            </a:p>
            <a:p>
              <a:pPr marL="179388" indent="-179388"/>
              <a:r>
                <a:rPr lang="ru-RU" sz="2200" dirty="0" smtClean="0"/>
                <a:t>по противодействию коррупции на 2012-2014 г</a:t>
              </a:r>
              <a:endParaRPr lang="ru-RU" sz="2200" dirty="0"/>
            </a:p>
          </p:txBody>
        </p:sp>
      </p:grpSp>
      <p:sp>
        <p:nvSpPr>
          <p:cNvPr id="26" name="Пятиугольник 25"/>
          <p:cNvSpPr/>
          <p:nvPr/>
        </p:nvSpPr>
        <p:spPr>
          <a:xfrm>
            <a:off x="644349" y="3035215"/>
            <a:ext cx="667049" cy="1512000"/>
          </a:xfrm>
          <a:prstGeom prst="homePlate">
            <a:avLst>
              <a:gd name="adj" fmla="val 43229"/>
            </a:avLst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1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44155" y="1269842"/>
            <a:ext cx="6480000" cy="57150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/>
            <a:r>
              <a:rPr lang="ru-RU" sz="3000" b="1" dirty="0" smtClean="0">
                <a:solidFill>
                  <a:schemeClr val="tx1"/>
                </a:solidFill>
              </a:rPr>
              <a:t>Цели  ПРОГРАММЫ:</a:t>
            </a:r>
            <a:endParaRPr lang="ru-RU" sz="30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71966" y="5150001"/>
            <a:ext cx="7272000" cy="15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 algn="just"/>
            <a:r>
              <a:rPr lang="ru-RU" sz="2400" dirty="0" smtClean="0">
                <a:solidFill>
                  <a:schemeClr val="tx1"/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объединение усилий государственных органов и гражданского общества</a:t>
            </a:r>
            <a:r>
              <a:rPr lang="ru-RU" sz="2400" dirty="0" smtClean="0"/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в деле противодействия коррупции и повышение его информированности.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14" name="Стрелка углом вверх 13"/>
          <p:cNvSpPr/>
          <p:nvPr/>
        </p:nvSpPr>
        <p:spPr>
          <a:xfrm rot="5400000">
            <a:off x="-1314734" y="3527485"/>
            <a:ext cx="4356000" cy="988048"/>
          </a:xfrm>
          <a:prstGeom prst="bentUpArrow">
            <a:avLst>
              <a:gd name="adj1" fmla="val 14962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0" y="552690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ctr"/>
            <a:r>
              <a:rPr lang="ru-RU" sz="2400" b="1" dirty="0" smtClean="0"/>
              <a:t>Программа ПКР по противодействию коррупции на 2012-2014 г</a:t>
            </a:r>
            <a:endParaRPr lang="ru-RU" sz="2400" b="1" dirty="0"/>
          </a:p>
        </p:txBody>
      </p:sp>
      <p:sp>
        <p:nvSpPr>
          <p:cNvPr id="16" name="Стрелка углом вверх 15"/>
          <p:cNvSpPr/>
          <p:nvPr/>
        </p:nvSpPr>
        <p:spPr>
          <a:xfrm rot="5400000">
            <a:off x="301116" y="1925485"/>
            <a:ext cx="1152000" cy="988048"/>
          </a:xfrm>
          <a:prstGeom prst="bentUpArrow">
            <a:avLst>
              <a:gd name="adj1" fmla="val 14962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371966" y="1971628"/>
            <a:ext cx="7272000" cy="15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/>
            <a:r>
              <a:rPr lang="ru-RU" sz="2400" b="1" dirty="0" smtClean="0">
                <a:solidFill>
                  <a:schemeClr val="tx1"/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выявление и устранение коррупционных схем</a:t>
            </a:r>
            <a:r>
              <a:rPr lang="ru-RU" sz="2400" dirty="0" smtClean="0">
                <a:solidFill>
                  <a:schemeClr val="tx1"/>
                </a:solidFill>
              </a:rPr>
              <a:t>, 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с усилением гарантий, обеспечивающих реализацию политики государства в социальной, экономической и правовой сферах;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371966" y="3554513"/>
            <a:ext cx="7272000" cy="15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 algn="just"/>
            <a:r>
              <a:rPr lang="ru-RU" sz="2400" b="1" dirty="0" smtClean="0">
                <a:solidFill>
                  <a:schemeClr val="tx1"/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защита системы</a:t>
            </a:r>
            <a:r>
              <a:rPr lang="ru-RU" sz="2400" dirty="0" smtClean="0"/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государственной службы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от деструктивного влияния</a:t>
            </a:r>
            <a:r>
              <a:rPr lang="ru-RU" sz="2400" dirty="0" smtClean="0"/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коррупционных процессов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и повышение ее прозрачности и подотчетности</a:t>
            </a:r>
            <a:r>
              <a:rPr lang="ru-RU" sz="2400" dirty="0" smtClean="0">
                <a:solidFill>
                  <a:schemeClr val="tx1"/>
                </a:solidFill>
              </a:rPr>
              <a:t>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19" name="Стрелка углом вверх 18"/>
          <p:cNvSpPr/>
          <p:nvPr/>
        </p:nvSpPr>
        <p:spPr>
          <a:xfrm rot="5400000">
            <a:off x="-499265" y="2711654"/>
            <a:ext cx="2736000" cy="972000"/>
          </a:xfrm>
          <a:prstGeom prst="bentUpArrow">
            <a:avLst>
              <a:gd name="adj1" fmla="val 14962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44155" y="1269842"/>
            <a:ext cx="6480000" cy="57150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/>
            <a:r>
              <a:rPr lang="ru-RU" sz="3000" b="1" dirty="0" smtClean="0">
                <a:solidFill>
                  <a:schemeClr val="tx1"/>
                </a:solidFill>
              </a:rPr>
              <a:t>Основные задачи ПРОГРАММЫ</a:t>
            </a:r>
            <a:endParaRPr lang="ru-RU" sz="30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71966" y="5662636"/>
            <a:ext cx="7272000" cy="100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 algn="just"/>
            <a:r>
              <a:rPr lang="ru-RU" sz="2100" dirty="0" smtClean="0">
                <a:solidFill>
                  <a:schemeClr val="tx1"/>
                </a:solidFill>
              </a:rPr>
              <a:t>-</a:t>
            </a:r>
            <a:r>
              <a:rPr lang="ru-RU" sz="2100" dirty="0" smtClean="0"/>
              <a:t> </a:t>
            </a:r>
            <a:r>
              <a:rPr lang="ru-RU" sz="2100" b="1" dirty="0" smtClean="0">
                <a:solidFill>
                  <a:srgbClr val="FF0000"/>
                </a:solidFill>
              </a:rPr>
              <a:t>выработка и установление единых принципов и правил информирования и взаимодействия государственных органов с институтами гражданского общества</a:t>
            </a:r>
            <a:r>
              <a:rPr lang="ru-RU" sz="2100" dirty="0" smtClean="0">
                <a:solidFill>
                  <a:srgbClr val="FF0000"/>
                </a:solidFill>
              </a:rPr>
              <a:t>.</a:t>
            </a:r>
            <a:endParaRPr lang="ru-RU" sz="2100" dirty="0">
              <a:solidFill>
                <a:schemeClr val="tx1"/>
              </a:solidFill>
            </a:endParaRPr>
          </a:p>
        </p:txBody>
      </p:sp>
      <p:sp>
        <p:nvSpPr>
          <p:cNvPr id="14" name="Стрелка углом вверх 13"/>
          <p:cNvSpPr/>
          <p:nvPr/>
        </p:nvSpPr>
        <p:spPr>
          <a:xfrm rot="5400000">
            <a:off x="-1378710" y="3607509"/>
            <a:ext cx="4500000" cy="972000"/>
          </a:xfrm>
          <a:prstGeom prst="bentUpArrow">
            <a:avLst>
              <a:gd name="adj1" fmla="val 14962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0" y="552690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ctr"/>
            <a:r>
              <a:rPr lang="ru-RU" sz="2400" b="1" dirty="0" smtClean="0"/>
              <a:t>Программа ПКР по противодействию коррупции на 2012-2014 г</a:t>
            </a:r>
            <a:endParaRPr lang="ru-RU" sz="2400" b="1" dirty="0"/>
          </a:p>
        </p:txBody>
      </p:sp>
      <p:sp>
        <p:nvSpPr>
          <p:cNvPr id="16" name="Стрелка углом вверх 15"/>
          <p:cNvSpPr/>
          <p:nvPr/>
        </p:nvSpPr>
        <p:spPr>
          <a:xfrm rot="5400000">
            <a:off x="121116" y="2105485"/>
            <a:ext cx="1512000" cy="988048"/>
          </a:xfrm>
          <a:prstGeom prst="bentUpArrow">
            <a:avLst>
              <a:gd name="adj1" fmla="val 14962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371966" y="1971628"/>
            <a:ext cx="7272000" cy="226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/>
            <a:r>
              <a:rPr lang="ru-RU" sz="2100" b="1" dirty="0" smtClean="0">
                <a:solidFill>
                  <a:schemeClr val="tx1"/>
                </a:solidFill>
              </a:rPr>
              <a:t>-</a:t>
            </a:r>
            <a:r>
              <a:rPr lang="ru-RU" sz="2100" dirty="0" smtClean="0"/>
              <a:t> </a:t>
            </a:r>
            <a:r>
              <a:rPr lang="ru-RU" sz="2100" b="1" dirty="0" smtClean="0">
                <a:solidFill>
                  <a:srgbClr val="FF0000"/>
                </a:solidFill>
              </a:rPr>
              <a:t>обеспечение</a:t>
            </a:r>
            <a:r>
              <a:rPr lang="ru-RU" sz="2100" dirty="0" smtClean="0"/>
              <a:t> </a:t>
            </a:r>
            <a:r>
              <a:rPr lang="ru-RU" sz="2100" dirty="0" smtClean="0">
                <a:solidFill>
                  <a:schemeClr val="tx1"/>
                </a:solidFill>
              </a:rPr>
              <a:t>комплексного</a:t>
            </a:r>
            <a:r>
              <a:rPr lang="ru-RU" sz="2100" dirty="0" smtClean="0"/>
              <a:t> </a:t>
            </a:r>
            <a:r>
              <a:rPr lang="ru-RU" sz="2100" b="1" dirty="0" smtClean="0">
                <a:solidFill>
                  <a:srgbClr val="FF0000"/>
                </a:solidFill>
              </a:rPr>
              <a:t>решения проблем, с выявлением и устранением</a:t>
            </a:r>
            <a:r>
              <a:rPr lang="ru-RU" sz="2100" dirty="0" smtClean="0"/>
              <a:t> </a:t>
            </a:r>
            <a:r>
              <a:rPr lang="ru-RU" sz="2100" dirty="0" smtClean="0">
                <a:solidFill>
                  <a:schemeClr val="tx1"/>
                </a:solidFill>
              </a:rPr>
              <a:t>коррупционных схем, порождающих и сопровождающих коррупцию,</a:t>
            </a:r>
            <a:r>
              <a:rPr lang="ru-RU" sz="2100" dirty="0" smtClean="0"/>
              <a:t> </a:t>
            </a:r>
            <a:r>
              <a:rPr lang="ru-RU" sz="2100" b="1" dirty="0" smtClean="0">
                <a:solidFill>
                  <a:srgbClr val="FF0000"/>
                </a:solidFill>
              </a:rPr>
              <a:t>вскрытие</a:t>
            </a:r>
            <a:r>
              <a:rPr lang="ru-RU" sz="2100" dirty="0" smtClean="0"/>
              <a:t> </a:t>
            </a:r>
            <a:r>
              <a:rPr lang="ru-RU" sz="2100" dirty="0" smtClean="0">
                <a:solidFill>
                  <a:schemeClr val="tx1"/>
                </a:solidFill>
              </a:rPr>
              <a:t>ее</a:t>
            </a:r>
            <a:r>
              <a:rPr lang="ru-RU" sz="2100" dirty="0" smtClean="0"/>
              <a:t> </a:t>
            </a:r>
            <a:r>
              <a:rPr lang="ru-RU" sz="2100" b="1" dirty="0" smtClean="0">
                <a:solidFill>
                  <a:srgbClr val="FF0000"/>
                </a:solidFill>
              </a:rPr>
              <a:t>подлинных</a:t>
            </a:r>
            <a:r>
              <a:rPr lang="ru-RU" sz="2100" dirty="0" smtClean="0"/>
              <a:t> </a:t>
            </a:r>
            <a:r>
              <a:rPr lang="ru-RU" sz="2100" dirty="0" smtClean="0">
                <a:solidFill>
                  <a:schemeClr val="tx1"/>
                </a:solidFill>
              </a:rPr>
              <a:t>социально-экономических</a:t>
            </a:r>
            <a:r>
              <a:rPr lang="ru-RU" sz="2100" dirty="0" smtClean="0"/>
              <a:t> </a:t>
            </a:r>
            <a:r>
              <a:rPr lang="ru-RU" sz="2100" b="1" dirty="0" smtClean="0">
                <a:solidFill>
                  <a:srgbClr val="FF0000"/>
                </a:solidFill>
              </a:rPr>
              <a:t>корней</a:t>
            </a:r>
            <a:r>
              <a:rPr lang="ru-RU" sz="2100" dirty="0" smtClean="0"/>
              <a:t>, </a:t>
            </a:r>
            <a:r>
              <a:rPr lang="ru-RU" sz="2100" b="1" dirty="0" smtClean="0">
                <a:solidFill>
                  <a:srgbClr val="FF0000"/>
                </a:solidFill>
              </a:rPr>
              <a:t>пропаганда законопослушного образа</a:t>
            </a:r>
            <a:r>
              <a:rPr lang="ru-RU" sz="2100" dirty="0" smtClean="0">
                <a:solidFill>
                  <a:srgbClr val="FF0000"/>
                </a:solidFill>
              </a:rPr>
              <a:t> </a:t>
            </a:r>
            <a:r>
              <a:rPr lang="ru-RU" sz="2100" b="1" dirty="0" smtClean="0">
                <a:solidFill>
                  <a:srgbClr val="FF0000"/>
                </a:solidFill>
              </a:rPr>
              <a:t>жизни</a:t>
            </a:r>
            <a:r>
              <a:rPr lang="ru-RU" sz="2100" dirty="0" smtClean="0"/>
              <a:t> </a:t>
            </a:r>
            <a:r>
              <a:rPr lang="ru-RU" sz="2100" dirty="0" smtClean="0">
                <a:solidFill>
                  <a:schemeClr val="tx1"/>
                </a:solidFill>
              </a:rPr>
              <a:t>и несовместимости явлений коррупции с постулатами демократического и правового государства;</a:t>
            </a:r>
            <a:endParaRPr lang="ru-RU" sz="21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371966" y="4325658"/>
            <a:ext cx="7272000" cy="1260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 algn="just"/>
            <a:r>
              <a:rPr lang="ru-RU" sz="2100" b="1" dirty="0" smtClean="0">
                <a:solidFill>
                  <a:schemeClr val="tx1"/>
                </a:solidFill>
              </a:rPr>
              <a:t>-</a:t>
            </a:r>
            <a:r>
              <a:rPr lang="ru-RU" sz="2100" dirty="0" smtClean="0"/>
              <a:t> </a:t>
            </a:r>
            <a:r>
              <a:rPr lang="ru-RU" sz="2100" b="1" dirty="0" smtClean="0">
                <a:solidFill>
                  <a:srgbClr val="FF0000"/>
                </a:solidFill>
              </a:rPr>
              <a:t>принятие единых процедур</a:t>
            </a:r>
            <a:r>
              <a:rPr lang="ru-RU" sz="2100" dirty="0" smtClean="0"/>
              <a:t> </a:t>
            </a:r>
            <a:r>
              <a:rPr lang="ru-RU" sz="2100" dirty="0" smtClean="0">
                <a:solidFill>
                  <a:schemeClr val="tx1"/>
                </a:solidFill>
              </a:rPr>
              <a:t>организации, координации и консолидации усилий и сочетание ресурсов в реализации утвержденных мероприятий государственных органов по повышению их</a:t>
            </a:r>
            <a:r>
              <a:rPr lang="ru-RU" sz="2100" dirty="0" smtClean="0"/>
              <a:t> </a:t>
            </a:r>
            <a:r>
              <a:rPr lang="ru-RU" sz="2100" b="1" dirty="0" smtClean="0">
                <a:solidFill>
                  <a:srgbClr val="FF0000"/>
                </a:solidFill>
              </a:rPr>
              <a:t>прозрачности и подотчетности</a:t>
            </a:r>
            <a:r>
              <a:rPr lang="ru-RU" sz="2100" dirty="0" smtClean="0"/>
              <a:t>;</a:t>
            </a:r>
            <a:endParaRPr lang="ru-RU" sz="2100" dirty="0">
              <a:solidFill>
                <a:schemeClr val="tx1"/>
              </a:solidFill>
            </a:endParaRPr>
          </a:p>
        </p:txBody>
      </p:sp>
      <p:sp>
        <p:nvSpPr>
          <p:cNvPr id="19" name="Стрелка углом вверх 18"/>
          <p:cNvSpPr/>
          <p:nvPr/>
        </p:nvSpPr>
        <p:spPr>
          <a:xfrm rot="5400000">
            <a:off x="-805265" y="3017654"/>
            <a:ext cx="3348000" cy="972000"/>
          </a:xfrm>
          <a:prstGeom prst="bentUpArrow">
            <a:avLst>
              <a:gd name="adj1" fmla="val 14962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44155" y="1269842"/>
            <a:ext cx="6480000" cy="57150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/>
            <a:r>
              <a:rPr lang="ru-RU" sz="3000" b="1" dirty="0" smtClean="0">
                <a:solidFill>
                  <a:schemeClr val="tx1"/>
                </a:solidFill>
              </a:rPr>
              <a:t>Политические ожидания</a:t>
            </a:r>
            <a:endParaRPr lang="ru-RU" sz="30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71966" y="4094449"/>
            <a:ext cx="7308000" cy="118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 algn="just"/>
            <a:r>
              <a:rPr lang="ru-RU" sz="2200" dirty="0" smtClean="0">
                <a:solidFill>
                  <a:schemeClr val="tx1"/>
                </a:solidFill>
              </a:rPr>
              <a:t>- снижение влияния отдельных корпоративных интересов, не соответствующих государственной политике, направленных на принятие управленческих решений;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14" name="Стрелка углом вверх 13"/>
          <p:cNvSpPr/>
          <p:nvPr/>
        </p:nvSpPr>
        <p:spPr>
          <a:xfrm rot="5400000">
            <a:off x="-658710" y="2887509"/>
            <a:ext cx="3060000" cy="972000"/>
          </a:xfrm>
          <a:prstGeom prst="bentUpArrow">
            <a:avLst>
              <a:gd name="adj1" fmla="val 14962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0" y="552690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ctr"/>
            <a:r>
              <a:rPr lang="ru-RU" sz="2400" b="1" dirty="0" smtClean="0"/>
              <a:t>Программа ПКР по противодействию коррупции на 2012-2014 г</a:t>
            </a:r>
            <a:endParaRPr lang="ru-RU" sz="2400" b="1" dirty="0"/>
          </a:p>
        </p:txBody>
      </p:sp>
      <p:sp>
        <p:nvSpPr>
          <p:cNvPr id="16" name="Стрелка углом вверх 15"/>
          <p:cNvSpPr/>
          <p:nvPr/>
        </p:nvSpPr>
        <p:spPr>
          <a:xfrm rot="5400000">
            <a:off x="555158" y="1681509"/>
            <a:ext cx="612000" cy="936000"/>
          </a:xfrm>
          <a:prstGeom prst="bentUpArrow">
            <a:avLst>
              <a:gd name="adj1" fmla="val 26281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371966" y="1971628"/>
            <a:ext cx="7272000" cy="720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/>
            <a:r>
              <a:rPr lang="ru-RU" sz="2200" b="1" dirty="0" smtClean="0">
                <a:solidFill>
                  <a:schemeClr val="tx1"/>
                </a:solidFill>
              </a:rPr>
              <a:t>-</a:t>
            </a:r>
            <a:r>
              <a:rPr lang="ru-RU" sz="2200" dirty="0" smtClean="0">
                <a:solidFill>
                  <a:schemeClr val="tx1"/>
                </a:solidFill>
              </a:rPr>
              <a:t>  укрепление доверия к государственным органам;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371966" y="2841815"/>
            <a:ext cx="7272000" cy="1080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 algn="just"/>
            <a:r>
              <a:rPr lang="ru-RU" sz="2200" b="1" dirty="0" smtClean="0">
                <a:solidFill>
                  <a:schemeClr val="tx1"/>
                </a:solidFill>
              </a:rPr>
              <a:t>-</a:t>
            </a:r>
            <a:r>
              <a:rPr lang="ru-RU" sz="2200" dirty="0" smtClean="0">
                <a:solidFill>
                  <a:schemeClr val="tx1"/>
                </a:solidFill>
              </a:rPr>
              <a:t>  укрепление престижа государственных органов системы исполнительской власти, а также поднятие престижа страны на международной арене;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19" name="Стрелка углом вверх 18"/>
          <p:cNvSpPr/>
          <p:nvPr/>
        </p:nvSpPr>
        <p:spPr>
          <a:xfrm rot="5400000">
            <a:off x="-13265" y="2225654"/>
            <a:ext cx="1764000" cy="972000"/>
          </a:xfrm>
          <a:prstGeom prst="bentUpArrow">
            <a:avLst>
              <a:gd name="adj1" fmla="val 14962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371145" y="5475015"/>
            <a:ext cx="7308000" cy="1188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 algn="just"/>
            <a:r>
              <a:rPr lang="ru-RU" sz="2200" dirty="0" smtClean="0">
                <a:solidFill>
                  <a:schemeClr val="tx1"/>
                </a:solidFill>
              </a:rPr>
              <a:t>- усиление реальной политической конкуренции, снижение угрозы ослабления демократических институтов и устойчивой работы государственных институтов.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22" name="Стрелка углом вверх 21"/>
          <p:cNvSpPr/>
          <p:nvPr/>
        </p:nvSpPr>
        <p:spPr>
          <a:xfrm rot="5400000">
            <a:off x="-1379132" y="3593654"/>
            <a:ext cx="4500000" cy="972000"/>
          </a:xfrm>
          <a:prstGeom prst="bentUpArrow">
            <a:avLst>
              <a:gd name="adj1" fmla="val 14962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44155" y="1269842"/>
            <a:ext cx="6480000" cy="57150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/>
            <a:r>
              <a:rPr lang="ru-RU" sz="3000" b="1" dirty="0" smtClean="0">
                <a:solidFill>
                  <a:schemeClr val="tx1"/>
                </a:solidFill>
              </a:rPr>
              <a:t>Экономические ожидания</a:t>
            </a:r>
            <a:endParaRPr lang="ru-RU" sz="30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71966" y="3914334"/>
            <a:ext cx="7308000" cy="1224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 algn="just"/>
            <a:r>
              <a:rPr lang="ru-RU" sz="2200" dirty="0" smtClean="0">
                <a:solidFill>
                  <a:schemeClr val="tx1"/>
                </a:solidFill>
              </a:rPr>
              <a:t>- включение в действие реальных конкурентных механизмов, укрепление реального сектора экономики, систематическое отслеживание коррупционных финансовых потоков;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14" name="Стрелка углом вверх 13"/>
          <p:cNvSpPr/>
          <p:nvPr/>
        </p:nvSpPr>
        <p:spPr>
          <a:xfrm rot="5400000">
            <a:off x="-586710" y="2815509"/>
            <a:ext cx="2916000" cy="972000"/>
          </a:xfrm>
          <a:prstGeom prst="bentUpArrow">
            <a:avLst>
              <a:gd name="adj1" fmla="val 14962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0" y="552690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ctr"/>
            <a:r>
              <a:rPr lang="ru-RU" sz="2400" b="1" dirty="0" smtClean="0"/>
              <a:t>Программа ПКР по противодействию коррупции на 2012-2014 г</a:t>
            </a:r>
            <a:endParaRPr lang="ru-RU" sz="2400" b="1" dirty="0"/>
          </a:p>
        </p:txBody>
      </p:sp>
      <p:sp>
        <p:nvSpPr>
          <p:cNvPr id="16" name="Стрелка углом вверх 15"/>
          <p:cNvSpPr/>
          <p:nvPr/>
        </p:nvSpPr>
        <p:spPr>
          <a:xfrm rot="5400000">
            <a:off x="591158" y="1645509"/>
            <a:ext cx="540000" cy="936000"/>
          </a:xfrm>
          <a:prstGeom prst="bentUpArrow">
            <a:avLst>
              <a:gd name="adj1" fmla="val 26281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371966" y="1971628"/>
            <a:ext cx="7272000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/>
            <a:r>
              <a:rPr lang="ru-RU" sz="2200" b="1" dirty="0" smtClean="0">
                <a:solidFill>
                  <a:schemeClr val="tx1"/>
                </a:solidFill>
              </a:rPr>
              <a:t>-</a:t>
            </a:r>
            <a:r>
              <a:rPr lang="ru-RU" sz="2200" dirty="0" smtClean="0">
                <a:solidFill>
                  <a:schemeClr val="tx1"/>
                </a:solidFill>
              </a:rPr>
              <a:t> устойчивое развитие и рост макроэкономических показателей;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371966" y="2631490"/>
            <a:ext cx="7272000" cy="1224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 algn="just"/>
            <a:r>
              <a:rPr lang="ru-RU" sz="2200" b="1" dirty="0" smtClean="0">
                <a:solidFill>
                  <a:schemeClr val="tx1"/>
                </a:solidFill>
              </a:rPr>
              <a:t>-</a:t>
            </a:r>
            <a:r>
              <a:rPr lang="ru-RU" sz="2200" dirty="0" smtClean="0">
                <a:solidFill>
                  <a:schemeClr val="tx1"/>
                </a:solidFill>
              </a:rPr>
              <a:t> сужение сферы действия уровня коррупции, увеличение налоговых поступлений, повышение деловой активности в сфере экономической деятельности, укрепление бюджетной сферы;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19" name="Стрелка углом вверх 18"/>
          <p:cNvSpPr/>
          <p:nvPr/>
        </p:nvSpPr>
        <p:spPr>
          <a:xfrm rot="5400000">
            <a:off x="40735" y="2171654"/>
            <a:ext cx="1656000" cy="972000"/>
          </a:xfrm>
          <a:prstGeom prst="bentUpArrow">
            <a:avLst>
              <a:gd name="adj1" fmla="val 14962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371145" y="5199831"/>
            <a:ext cx="7308000" cy="576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 algn="just"/>
            <a:r>
              <a:rPr lang="ru-RU" sz="2200" b="1" dirty="0" smtClean="0">
                <a:solidFill>
                  <a:schemeClr val="tx1"/>
                </a:solidFill>
              </a:rPr>
              <a:t>-</a:t>
            </a:r>
            <a:r>
              <a:rPr lang="ru-RU" sz="2200" dirty="0" smtClean="0">
                <a:solidFill>
                  <a:schemeClr val="tx1"/>
                </a:solidFill>
              </a:rPr>
              <a:t>  увеличение деловой и предпринимательской активности;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22" name="Стрелка углом вверх 21"/>
          <p:cNvSpPr/>
          <p:nvPr/>
        </p:nvSpPr>
        <p:spPr>
          <a:xfrm rot="5400000">
            <a:off x="-1073132" y="3287654"/>
            <a:ext cx="3888000" cy="972000"/>
          </a:xfrm>
          <a:prstGeom prst="bentUpArrow">
            <a:avLst>
              <a:gd name="adj1" fmla="val 14962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373308" y="5827849"/>
            <a:ext cx="7308000" cy="936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 algn="just"/>
            <a:r>
              <a:rPr lang="ru-RU" sz="2200" b="1" dirty="0" smtClean="0">
                <a:solidFill>
                  <a:schemeClr val="tx1"/>
                </a:solidFill>
              </a:rPr>
              <a:t>-</a:t>
            </a:r>
            <a:r>
              <a:rPr lang="ru-RU" sz="2200" dirty="0" smtClean="0">
                <a:solidFill>
                  <a:schemeClr val="tx1"/>
                </a:solidFill>
              </a:rPr>
              <a:t> укрепление доверия в предпринимательской среде к способности исполнительной власти устанавливать и соблюдать "честные правила игры".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24" name="Стрелка углом вверх 23"/>
          <p:cNvSpPr/>
          <p:nvPr/>
        </p:nvSpPr>
        <p:spPr>
          <a:xfrm rot="5400000">
            <a:off x="-1160969" y="4033382"/>
            <a:ext cx="4068000" cy="972000"/>
          </a:xfrm>
          <a:prstGeom prst="bentUpArrow">
            <a:avLst>
              <a:gd name="adj1" fmla="val 14962"/>
              <a:gd name="adj2" fmla="val 21254"/>
              <a:gd name="adj3" fmla="val 26402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Тройная стрелка влево/вправо/вверх 33"/>
          <p:cNvSpPr/>
          <p:nvPr/>
        </p:nvSpPr>
        <p:spPr>
          <a:xfrm>
            <a:off x="4270230" y="1886525"/>
            <a:ext cx="576000" cy="4320000"/>
          </a:xfrm>
          <a:prstGeom prst="leftRightUpArrow">
            <a:avLst>
              <a:gd name="adj1" fmla="val 20152"/>
              <a:gd name="adj2" fmla="val 27424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0" y="552690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ctr"/>
            <a:r>
              <a:rPr lang="ru-RU" sz="2400" b="1" dirty="0" smtClean="0"/>
              <a:t>Программа ПКР по противодействию коррупции на 2012-2014 г</a:t>
            </a:r>
            <a:endParaRPr lang="ru-RU" sz="24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56306" y="2442723"/>
            <a:ext cx="3780000" cy="720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79388"/>
            <a:r>
              <a:rPr lang="ru-RU" sz="2400" dirty="0" smtClean="0">
                <a:solidFill>
                  <a:schemeClr val="tx1"/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действенность</a:t>
            </a:r>
            <a:r>
              <a:rPr lang="ru-RU" sz="2400" dirty="0" smtClean="0">
                <a:solidFill>
                  <a:schemeClr val="tx1"/>
                </a:solidFill>
              </a:rPr>
              <a:t>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25" name="Тройная стрелка влево/вправо/вверх 24"/>
          <p:cNvSpPr/>
          <p:nvPr/>
        </p:nvSpPr>
        <p:spPr>
          <a:xfrm>
            <a:off x="4276719" y="1822288"/>
            <a:ext cx="576000" cy="1116000"/>
          </a:xfrm>
          <a:prstGeom prst="leftRightUpArrow">
            <a:avLst>
              <a:gd name="adj1" fmla="val 20152"/>
              <a:gd name="adj2" fmla="val 27424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56306" y="3566256"/>
            <a:ext cx="3780000" cy="720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79388"/>
            <a:r>
              <a:rPr lang="ru-RU" sz="2400" dirty="0" smtClean="0">
                <a:solidFill>
                  <a:schemeClr val="tx1"/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реализуемость</a:t>
            </a:r>
            <a:r>
              <a:rPr lang="ru-RU" sz="2400" dirty="0" smtClean="0">
                <a:solidFill>
                  <a:schemeClr val="tx1"/>
                </a:solidFill>
              </a:rPr>
              <a:t>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56306" y="4643446"/>
            <a:ext cx="3780000" cy="720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79388"/>
            <a:r>
              <a:rPr lang="ru-RU" sz="2400" dirty="0" smtClean="0">
                <a:solidFill>
                  <a:schemeClr val="tx1"/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преемственность</a:t>
            </a:r>
            <a:r>
              <a:rPr lang="ru-RU" sz="2400" dirty="0" smtClean="0">
                <a:solidFill>
                  <a:schemeClr val="tx1"/>
                </a:solidFill>
              </a:rPr>
              <a:t>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456306" y="5709396"/>
            <a:ext cx="3780000" cy="720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79388"/>
            <a:r>
              <a:rPr lang="ru-RU" sz="2400" b="1" dirty="0" smtClean="0">
                <a:solidFill>
                  <a:schemeClr val="tx1"/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комплексность</a:t>
            </a:r>
            <a:r>
              <a:rPr lang="ru-RU" sz="2400" dirty="0" smtClean="0">
                <a:solidFill>
                  <a:schemeClr val="tx1"/>
                </a:solidFill>
              </a:rPr>
              <a:t>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893839" y="2428868"/>
            <a:ext cx="3780000" cy="720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79388"/>
            <a:r>
              <a:rPr lang="ru-RU" sz="2400" b="1" dirty="0" smtClean="0">
                <a:solidFill>
                  <a:schemeClr val="tx1"/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результативность</a:t>
            </a:r>
            <a:r>
              <a:rPr lang="ru-RU" sz="2400" dirty="0" smtClean="0">
                <a:solidFill>
                  <a:schemeClr val="tx1"/>
                </a:solidFill>
              </a:rPr>
              <a:t>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30" name="Тройная стрелка влево/вправо/вверх 29"/>
          <p:cNvSpPr/>
          <p:nvPr/>
        </p:nvSpPr>
        <p:spPr>
          <a:xfrm>
            <a:off x="4272393" y="1941955"/>
            <a:ext cx="576000" cy="2124000"/>
          </a:xfrm>
          <a:prstGeom prst="leftRightUpArrow">
            <a:avLst>
              <a:gd name="adj1" fmla="val 20152"/>
              <a:gd name="adj2" fmla="val 27424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4887625" y="3552401"/>
            <a:ext cx="3780000" cy="720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79388"/>
            <a:r>
              <a:rPr lang="ru-RU" sz="2400" b="1" dirty="0" smtClean="0">
                <a:solidFill>
                  <a:schemeClr val="tx1"/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ответственность</a:t>
            </a:r>
            <a:r>
              <a:rPr lang="ru-RU" sz="2400" dirty="0" smtClean="0">
                <a:solidFill>
                  <a:schemeClr val="tx1"/>
                </a:solidFill>
              </a:rPr>
              <a:t>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32" name="Тройная стрелка влево/вправо/вверх 31"/>
          <p:cNvSpPr/>
          <p:nvPr/>
        </p:nvSpPr>
        <p:spPr>
          <a:xfrm>
            <a:off x="4272393" y="1941950"/>
            <a:ext cx="576000" cy="3204000"/>
          </a:xfrm>
          <a:prstGeom prst="leftRightUpArrow">
            <a:avLst>
              <a:gd name="adj1" fmla="val 20152"/>
              <a:gd name="adj2" fmla="val 27424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4887625" y="4621808"/>
            <a:ext cx="3780000" cy="720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79388"/>
            <a:r>
              <a:rPr lang="ru-RU" sz="2400" b="1" dirty="0" smtClean="0">
                <a:solidFill>
                  <a:schemeClr val="tx1"/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постоянство</a:t>
            </a:r>
            <a:r>
              <a:rPr lang="ru-RU" sz="2400" dirty="0" smtClean="0">
                <a:solidFill>
                  <a:schemeClr val="tx1"/>
                </a:solidFill>
              </a:rPr>
              <a:t>;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4154" y="1071546"/>
            <a:ext cx="8614125" cy="1044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/>
            <a:r>
              <a:rPr lang="ru-RU" sz="2200" dirty="0" smtClean="0">
                <a:solidFill>
                  <a:schemeClr val="tx1"/>
                </a:solidFill>
              </a:rPr>
              <a:t>Реализация Программы предполагает разработку и выполнение широкого комплекса организационных мероприятий с соблюдением следующих основных принципов: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887625" y="5702493"/>
            <a:ext cx="3780000" cy="720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179388"/>
            <a:r>
              <a:rPr lang="ru-RU" sz="2400" b="1" dirty="0" smtClean="0">
                <a:solidFill>
                  <a:schemeClr val="tx1"/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системность</a:t>
            </a:r>
            <a:r>
              <a:rPr lang="ru-RU" sz="2400" b="1" dirty="0" smtClean="0">
                <a:solidFill>
                  <a:schemeClr val="tx1"/>
                </a:solidFill>
              </a:rPr>
              <a:t>.</a:t>
            </a:r>
            <a:endParaRPr lang="ru-RU" sz="2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Нашивка 16"/>
          <p:cNvSpPr/>
          <p:nvPr/>
        </p:nvSpPr>
        <p:spPr>
          <a:xfrm>
            <a:off x="1785918" y="3816063"/>
            <a:ext cx="7164000" cy="1143008"/>
          </a:xfrm>
          <a:prstGeom prst="chevron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200" dirty="0" smtClean="0">
                <a:solidFill>
                  <a:schemeClr val="tx1"/>
                </a:solidFill>
              </a:rPr>
              <a:t>Реформа и модернизация государственного управления в целях повышения прозрачности и подотчетности государственных органов.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15" name="Нашивка 14"/>
          <p:cNvSpPr/>
          <p:nvPr/>
        </p:nvSpPr>
        <p:spPr>
          <a:xfrm>
            <a:off x="1785918" y="2285992"/>
            <a:ext cx="7164000" cy="1143008"/>
          </a:xfrm>
          <a:prstGeom prst="chevron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200" dirty="0" smtClean="0">
                <a:solidFill>
                  <a:schemeClr val="tx1"/>
                </a:solidFill>
              </a:rPr>
              <a:t>Устранение коррупционных схем в государственных органах.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552690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ctr"/>
            <a:r>
              <a:rPr lang="ru-RU" sz="2400" b="1" dirty="0" smtClean="0"/>
              <a:t>Программа ПКР по противодействию коррупции на 2012-2014 г</a:t>
            </a:r>
            <a:endParaRPr lang="ru-RU" sz="2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4155" y="1269842"/>
            <a:ext cx="6480000" cy="57150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/>
            <a:r>
              <a:rPr lang="ru-RU" sz="3000" b="1" dirty="0" smtClean="0">
                <a:solidFill>
                  <a:schemeClr val="tx1"/>
                </a:solidFill>
              </a:rPr>
              <a:t>Приоритеты  Программы</a:t>
            </a:r>
            <a:endParaRPr lang="ru-RU" sz="3000" b="1" dirty="0">
              <a:solidFill>
                <a:schemeClr val="tx1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>
            <a:off x="214282" y="2285992"/>
            <a:ext cx="2000264" cy="1143008"/>
          </a:xfrm>
          <a:prstGeom prst="homePlat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Приоритет 1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16" name="Пятиугольник 15"/>
          <p:cNvSpPr/>
          <p:nvPr/>
        </p:nvSpPr>
        <p:spPr>
          <a:xfrm>
            <a:off x="214282" y="3816063"/>
            <a:ext cx="2000264" cy="1143008"/>
          </a:xfrm>
          <a:prstGeom prst="homePlat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Приоритет 2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18" name="Нашивка 17"/>
          <p:cNvSpPr/>
          <p:nvPr/>
        </p:nvSpPr>
        <p:spPr>
          <a:xfrm>
            <a:off x="1785918" y="5357826"/>
            <a:ext cx="7164000" cy="1143008"/>
          </a:xfrm>
          <a:prstGeom prst="chevron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200" dirty="0" smtClean="0">
                <a:solidFill>
                  <a:schemeClr val="tx1"/>
                </a:solidFill>
              </a:rPr>
              <a:t>Взаимодействие государственных органов с гражданским обществом и его информированность.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19" name="Пятиугольник 18"/>
          <p:cNvSpPr/>
          <p:nvPr/>
        </p:nvSpPr>
        <p:spPr>
          <a:xfrm>
            <a:off x="214282" y="5357826"/>
            <a:ext cx="2000264" cy="1143008"/>
          </a:xfrm>
          <a:prstGeom prst="homePlat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Приоритет 3</a:t>
            </a:r>
            <a:endParaRPr lang="ru-RU" sz="2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552690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ctr"/>
            <a:r>
              <a:rPr lang="ru-RU" sz="2400" b="1" dirty="0" smtClean="0"/>
              <a:t>Программа ПКР по противодействию коррупции на 2012-2014 г</a:t>
            </a:r>
            <a:endParaRPr lang="ru-RU" sz="2400" b="1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10839" y="3158858"/>
          <a:ext cx="8929721" cy="354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9305"/>
                <a:gridCol w="1244305"/>
                <a:gridCol w="1171110"/>
                <a:gridCol w="1166837"/>
                <a:gridCol w="1468164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Итоговые суммы по годам (сомов)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2013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2014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всего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60363" indent="-360363"/>
                      <a:r>
                        <a:rPr lang="ru-RU" sz="1800" b="1" dirty="0" smtClean="0"/>
                        <a:t>Приоритет 1.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600" dirty="0" smtClean="0"/>
                        <a:t>Устранение коррупционных схем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2.785.449,0</a:t>
                      </a:r>
                      <a:endParaRPr lang="ru-RU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951.285,4</a:t>
                      </a:r>
                      <a:endParaRPr lang="ru-RU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697.609,3</a:t>
                      </a:r>
                      <a:endParaRPr lang="ru-RU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4.434.343,7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360363" indent="-360363"/>
                      <a:r>
                        <a:rPr lang="ru-RU" sz="1800" b="1" dirty="0" smtClean="0"/>
                        <a:t>Приоритет 2.</a:t>
                      </a:r>
                      <a:r>
                        <a:rPr lang="ru-RU" sz="1800" dirty="0" smtClean="0"/>
                        <a:t> </a:t>
                      </a:r>
                      <a:r>
                        <a:rPr lang="ru-RU" sz="1600" dirty="0" smtClean="0"/>
                        <a:t>Реформа и модернизация государственного управления в целях повышения прозрачности и подотчетности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2.216.353,0</a:t>
                      </a:r>
                      <a:endParaRPr lang="ru-RU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929.387,2</a:t>
                      </a:r>
                      <a:endParaRPr lang="ru-RU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673.521,2</a:t>
                      </a:r>
                      <a:endParaRPr lang="ru-RU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3.819.261,4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360363" indent="-360363"/>
                      <a:r>
                        <a:rPr lang="ru-RU" sz="1800" b="1" dirty="0" smtClean="0"/>
                        <a:t>Приоритет 3.</a:t>
                      </a:r>
                      <a:r>
                        <a:rPr lang="ru-RU" sz="1600" dirty="0" smtClean="0"/>
                        <a:t> Взаимодействие государственных органов с гражданским обществом и его информированность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3.170.951,0 </a:t>
                      </a:r>
                      <a:endParaRPr lang="ru-RU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2.536.761,0</a:t>
                      </a:r>
                      <a:endParaRPr lang="ru-RU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/>
                        <a:t>348.804,7</a:t>
                      </a:r>
                      <a:endParaRPr lang="ru-RU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6.056.516,7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/>
                        <a:t>Итого: (сом)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8.172.753,0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4.417.433,6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1.719.935,2</a:t>
                      </a:r>
                      <a:endParaRPr lang="ru-RU" sz="14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rgbClr val="CC0099"/>
                          </a:solidFill>
                        </a:rPr>
                        <a:t>14.310.121,8</a:t>
                      </a:r>
                      <a:endParaRPr lang="ru-RU" sz="1500" dirty="0">
                        <a:solidFill>
                          <a:srgbClr val="CC0099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70554" y="1105473"/>
            <a:ext cx="87868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363" algn="just"/>
            <a:r>
              <a:rPr lang="ru-RU" sz="2000" dirty="0" smtClean="0"/>
              <a:t>Реализация мероприятий Программы, требующих финансовых затрат, предусмотрена за счет средств государственного бюджета в пределах выделенных государственным органам сумм на соответствующий год, внешнего заимствования, а также привлеченных ресурсов международных организаций и стран-доноров по линии технической и консультативной помощи.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6" name="Прямоугольник с двумя вырезанными соседними углами 15"/>
          <p:cNvSpPr/>
          <p:nvPr/>
        </p:nvSpPr>
        <p:spPr>
          <a:xfrm flipV="1">
            <a:off x="3197832" y="4357694"/>
            <a:ext cx="2714644" cy="1143008"/>
          </a:xfrm>
          <a:prstGeom prst="snip2SameRect">
            <a:avLst>
              <a:gd name="adj1" fmla="val 34577"/>
              <a:gd name="adj2" fmla="val 0"/>
            </a:avLst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 flipV="1">
            <a:off x="6323402" y="5256515"/>
            <a:ext cx="2736000" cy="1500198"/>
          </a:xfrm>
          <a:prstGeom prst="wedgeRoundRectCallout">
            <a:avLst>
              <a:gd name="adj1" fmla="val -54689"/>
              <a:gd name="adj2" fmla="val 86153"/>
              <a:gd name="adj3" fmla="val 16667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ая прямоугольная выноска 17"/>
          <p:cNvSpPr/>
          <p:nvPr/>
        </p:nvSpPr>
        <p:spPr>
          <a:xfrm flipH="1" flipV="1">
            <a:off x="115548" y="5256515"/>
            <a:ext cx="2736000" cy="1500198"/>
          </a:xfrm>
          <a:prstGeom prst="wedgeRoundRectCallout">
            <a:avLst>
              <a:gd name="adj1" fmla="val -52195"/>
              <a:gd name="adj2" fmla="val 87062"/>
              <a:gd name="adj3" fmla="val 16667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ая прямоугольная выноска 18"/>
          <p:cNvSpPr/>
          <p:nvPr/>
        </p:nvSpPr>
        <p:spPr>
          <a:xfrm rot="5400000">
            <a:off x="7091982" y="2623797"/>
            <a:ext cx="1354124" cy="2628000"/>
          </a:xfrm>
          <a:prstGeom prst="wedgeRoundRectCallout">
            <a:avLst>
              <a:gd name="adj1" fmla="val -19930"/>
              <a:gd name="adj2" fmla="val 55018"/>
              <a:gd name="adj3" fmla="val 16667"/>
            </a:avLst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ая прямоугольная выноска 19"/>
          <p:cNvSpPr/>
          <p:nvPr/>
        </p:nvSpPr>
        <p:spPr>
          <a:xfrm rot="16200000" flipH="1">
            <a:off x="697895" y="2620599"/>
            <a:ext cx="1354124" cy="2628000"/>
          </a:xfrm>
          <a:prstGeom prst="wedgeRoundRectCallout">
            <a:avLst>
              <a:gd name="adj1" fmla="val -19930"/>
              <a:gd name="adj2" fmla="val 55018"/>
              <a:gd name="adj3" fmla="val 16667"/>
            </a:avLst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128989" y="3510812"/>
            <a:ext cx="2758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363"/>
            <a:r>
              <a:rPr lang="ru-RU" sz="1600" i="1" dirty="0" smtClean="0"/>
              <a:t>Внедряются  критерии оценки   рисков, предусматривающие </a:t>
            </a:r>
            <a:r>
              <a:rPr lang="ru-RU" sz="1600" b="1" i="1" dirty="0" smtClean="0"/>
              <a:t>…</a:t>
            </a:r>
            <a:endParaRPr lang="ru-RU" sz="1600" b="1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6464350" y="3531598"/>
            <a:ext cx="26523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363"/>
            <a:r>
              <a:rPr lang="ru-RU" sz="1600" i="1" dirty="0" smtClean="0"/>
              <a:t>Проведена  работа  по сокращению  количества государственных  услуг </a:t>
            </a:r>
            <a:r>
              <a:rPr lang="ru-RU" sz="1600" b="1" i="1" dirty="0" smtClean="0"/>
              <a:t>…</a:t>
            </a:r>
            <a:endParaRPr lang="ru-RU" sz="1600" b="1" i="1" dirty="0"/>
          </a:p>
        </p:txBody>
      </p:sp>
      <p:sp>
        <p:nvSpPr>
          <p:cNvPr id="25" name="TextBox 24"/>
          <p:cNvSpPr txBox="1"/>
          <p:nvPr/>
        </p:nvSpPr>
        <p:spPr>
          <a:xfrm>
            <a:off x="115134" y="5335205"/>
            <a:ext cx="27583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363"/>
            <a:r>
              <a:rPr lang="ru-RU" sz="1600" i="1" dirty="0" smtClean="0"/>
              <a:t>Проведена работа по созданию   эффективной системы   оценки деятельности государственных органов </a:t>
            </a:r>
            <a:r>
              <a:rPr lang="ru-RU" sz="1600" b="1" i="1" dirty="0" smtClean="0"/>
              <a:t>…</a:t>
            </a:r>
            <a:endParaRPr lang="ru-RU" sz="1600" b="1" i="1" dirty="0"/>
          </a:p>
        </p:txBody>
      </p:sp>
      <p:sp>
        <p:nvSpPr>
          <p:cNvPr id="26" name="TextBox 25"/>
          <p:cNvSpPr txBox="1"/>
          <p:nvPr/>
        </p:nvSpPr>
        <p:spPr>
          <a:xfrm>
            <a:off x="6314222" y="5333961"/>
            <a:ext cx="27583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363"/>
            <a:r>
              <a:rPr lang="ru-RU" sz="1600" i="1" dirty="0" smtClean="0"/>
              <a:t>В целях реализации Закона   Кыргызской Республики   "Об оптимизации  нормативной правовой  базы </a:t>
            </a:r>
            <a:r>
              <a:rPr lang="ru-RU" sz="1600" b="1" i="1" dirty="0" smtClean="0"/>
              <a:t>…</a:t>
            </a:r>
            <a:endParaRPr lang="ru-RU" sz="1600" b="1" i="1" dirty="0"/>
          </a:p>
        </p:txBody>
      </p:sp>
      <p:pic>
        <p:nvPicPr>
          <p:cNvPr id="27" name="Рисунок 26" descr="Дом правительств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9799" y="1785926"/>
            <a:ext cx="3216000" cy="2412000"/>
          </a:xfrm>
          <a:prstGeom prst="rect">
            <a:avLst/>
          </a:prstGeom>
        </p:spPr>
      </p:pic>
      <p:sp>
        <p:nvSpPr>
          <p:cNvPr id="28" name="Скругленная прямоугольная выноска 27"/>
          <p:cNvSpPr/>
          <p:nvPr/>
        </p:nvSpPr>
        <p:spPr>
          <a:xfrm>
            <a:off x="6323402" y="1744361"/>
            <a:ext cx="2736000" cy="1113135"/>
          </a:xfrm>
          <a:prstGeom prst="wedgeRoundRectCallout">
            <a:avLst>
              <a:gd name="adj1" fmla="val -44713"/>
              <a:gd name="adj2" fmla="val 81604"/>
              <a:gd name="adj3" fmla="val 16667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ая прямоугольная выноска 28"/>
          <p:cNvSpPr/>
          <p:nvPr/>
        </p:nvSpPr>
        <p:spPr>
          <a:xfrm flipH="1">
            <a:off x="115548" y="1744361"/>
            <a:ext cx="2736000" cy="1113135"/>
          </a:xfrm>
          <a:prstGeom prst="wedgeRoundRectCallout">
            <a:avLst>
              <a:gd name="adj1" fmla="val -44713"/>
              <a:gd name="adj2" fmla="val 81604"/>
              <a:gd name="adj3" fmla="val 16667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11084" y="1981597"/>
            <a:ext cx="25549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363"/>
            <a:r>
              <a:rPr lang="ru-RU" sz="1600" i="1" dirty="0" smtClean="0"/>
              <a:t>Правительством  уже реализован  ряд </a:t>
            </a:r>
            <a:r>
              <a:rPr lang="ru-RU" sz="1600" b="1" i="1" dirty="0" smtClean="0"/>
              <a:t>…</a:t>
            </a:r>
            <a:endParaRPr lang="ru-RU" sz="1600" b="1" i="1" dirty="0"/>
          </a:p>
        </p:txBody>
      </p:sp>
      <p:sp>
        <p:nvSpPr>
          <p:cNvPr id="31" name="TextBox 30"/>
          <p:cNvSpPr txBox="1"/>
          <p:nvPr/>
        </p:nvSpPr>
        <p:spPr>
          <a:xfrm>
            <a:off x="6412956" y="1866016"/>
            <a:ext cx="2615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363"/>
            <a:r>
              <a:rPr lang="ru-RU" sz="1600" i="1" dirty="0" smtClean="0"/>
              <a:t>В   результате проведенной   реформы сокращено   количество </a:t>
            </a:r>
            <a:r>
              <a:rPr lang="ru-RU" sz="1600" b="1" i="1" dirty="0" smtClean="0"/>
              <a:t>…</a:t>
            </a:r>
            <a:endParaRPr lang="ru-RU" sz="1600" b="1" i="1" dirty="0"/>
          </a:p>
        </p:txBody>
      </p:sp>
      <p:sp>
        <p:nvSpPr>
          <p:cNvPr id="33" name="Лента лицом вверх 32"/>
          <p:cNvSpPr/>
          <p:nvPr/>
        </p:nvSpPr>
        <p:spPr>
          <a:xfrm>
            <a:off x="357190" y="707050"/>
            <a:ext cx="8352000" cy="936000"/>
          </a:xfrm>
          <a:prstGeom prst="ribbon2">
            <a:avLst>
              <a:gd name="adj1" fmla="val 33333"/>
              <a:gd name="adj2" fmla="val 67975"/>
            </a:avLst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1891555" y="714356"/>
            <a:ext cx="53535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/>
              <a:t>Правительство  КР  рапортует:</a:t>
            </a:r>
            <a:endParaRPr lang="ru-RU" sz="30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3175276" y="4589514"/>
            <a:ext cx="27583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/>
              <a:t>И   т.д.   и   т.п.</a:t>
            </a:r>
            <a:endParaRPr lang="ru-RU" sz="30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2925886" y="5643578"/>
            <a:ext cx="3271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А ПОЧЕМУ-ЖЕ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В СТРАНЕ КОРРУПЦИЯ?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Разговор двое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5" y="5272957"/>
            <a:ext cx="2070625" cy="158290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500034" y="857232"/>
            <a:ext cx="8429684" cy="4143404"/>
          </a:xfrm>
          <a:prstGeom prst="wedgeRoundRectCallout">
            <a:avLst>
              <a:gd name="adj1" fmla="val -33465"/>
              <a:gd name="adj2" fmla="val 63951"/>
              <a:gd name="adj3" fmla="val 16667"/>
            </a:avLst>
          </a:prstGeom>
          <a:gradFill>
            <a:gsLst>
              <a:gs pos="0">
                <a:srgbClr val="FFFFFF"/>
              </a:gs>
              <a:gs pos="86000">
                <a:srgbClr val="FFFF99"/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529907" y="1214422"/>
            <a:ext cx="835824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1813" algn="just"/>
            <a:r>
              <a:rPr lang="ru-RU" sz="2000" b="1" dirty="0" smtClean="0"/>
              <a:t>В целях реализации Указа Президента</a:t>
            </a:r>
            <a:r>
              <a:rPr lang="ru-RU" sz="2000" dirty="0" smtClean="0"/>
              <a:t> Кыргызской Республики от 2 февраля 2012 года № 26, а также </a:t>
            </a:r>
            <a:r>
              <a:rPr lang="ru-RU" sz="2000" b="1" dirty="0" smtClean="0"/>
              <a:t>в рамках детализации</a:t>
            </a:r>
            <a:r>
              <a:rPr lang="ru-RU" sz="2000" dirty="0" smtClean="0"/>
              <a:t> и </a:t>
            </a:r>
            <a:r>
              <a:rPr lang="ru-RU" sz="2000" b="1" dirty="0" err="1" smtClean="0"/>
              <a:t>приоритизации</a:t>
            </a:r>
            <a:r>
              <a:rPr lang="ru-RU" sz="2000" b="1" dirty="0" smtClean="0"/>
              <a:t> программных мер и индикаторов, определения механизмов мониторинга и оценки мероприятий</a:t>
            </a:r>
            <a:r>
              <a:rPr lang="ru-RU" sz="2000" dirty="0" smtClean="0"/>
              <a:t> Правительства КР по противодействию коррупции на 2012-2014 годы:</a:t>
            </a:r>
            <a:endParaRPr lang="ru-RU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-32" y="859208"/>
            <a:ext cx="5139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FF0000"/>
                </a:solidFill>
                <a:latin typeface="Cooper Std Black" pitchFamily="18" charset="0"/>
              </a:rPr>
              <a:t>!</a:t>
            </a:r>
            <a:endParaRPr lang="ru-RU" sz="96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27351" y="801812"/>
            <a:ext cx="7473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Постановление Правительства КР  № 596</a:t>
            </a:r>
            <a:endParaRPr lang="ru-RU" sz="2400" b="1" dirty="0">
              <a:solidFill>
                <a:srgbClr val="7030A0"/>
              </a:solidFill>
            </a:endParaRPr>
          </a:p>
        </p:txBody>
      </p:sp>
      <p:grpSp>
        <p:nvGrpSpPr>
          <p:cNvPr id="2" name="Группа 28"/>
          <p:cNvGrpSpPr/>
          <p:nvPr/>
        </p:nvGrpSpPr>
        <p:grpSpPr>
          <a:xfrm>
            <a:off x="1108389" y="3786188"/>
            <a:ext cx="7704000" cy="769441"/>
            <a:chOff x="1011404" y="3786188"/>
            <a:chExt cx="7704000" cy="769441"/>
          </a:xfrm>
        </p:grpSpPr>
        <p:sp>
          <p:nvSpPr>
            <p:cNvPr id="21" name="Параллелограмм 20"/>
            <p:cNvSpPr/>
            <p:nvPr/>
          </p:nvSpPr>
          <p:spPr>
            <a:xfrm>
              <a:off x="1011404" y="3814764"/>
              <a:ext cx="7704000" cy="720000"/>
            </a:xfrm>
            <a:prstGeom prst="parallelogram">
              <a:avLst>
                <a:gd name="adj" fmla="val 39189"/>
              </a:avLst>
            </a:prstGeom>
            <a:solidFill>
              <a:srgbClr val="CC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1576507" y="3786188"/>
              <a:ext cx="6495955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9388" indent="-179388"/>
              <a:r>
                <a:rPr lang="ru-RU" sz="2200" b="1" dirty="0" smtClean="0">
                  <a:solidFill>
                    <a:srgbClr val="FF0000"/>
                  </a:solidFill>
                </a:rPr>
                <a:t>Утвердить План мероприятий</a:t>
              </a:r>
              <a:r>
                <a:rPr lang="ru-RU" sz="2200" dirty="0" smtClean="0"/>
                <a:t> Правительства КР </a:t>
              </a:r>
            </a:p>
            <a:p>
              <a:pPr marL="179388" indent="-179388"/>
              <a:r>
                <a:rPr lang="ru-RU" sz="2200" dirty="0" smtClean="0"/>
                <a:t>по противодействию коррупции на 2012-2014 г</a:t>
              </a:r>
              <a:endParaRPr lang="ru-RU" sz="2200" dirty="0"/>
            </a:p>
          </p:txBody>
        </p:sp>
      </p:grpSp>
      <p:grpSp>
        <p:nvGrpSpPr>
          <p:cNvPr id="3" name="Группа 27"/>
          <p:cNvGrpSpPr/>
          <p:nvPr/>
        </p:nvGrpSpPr>
        <p:grpSpPr>
          <a:xfrm>
            <a:off x="1111371" y="2993084"/>
            <a:ext cx="7704000" cy="769441"/>
            <a:chOff x="1014386" y="2993084"/>
            <a:chExt cx="7704000" cy="769441"/>
          </a:xfrm>
        </p:grpSpPr>
        <p:sp>
          <p:nvSpPr>
            <p:cNvPr id="24" name="Параллелограмм 23"/>
            <p:cNvSpPr/>
            <p:nvPr/>
          </p:nvSpPr>
          <p:spPr>
            <a:xfrm flipV="1">
              <a:off x="1014386" y="3021411"/>
              <a:ext cx="7704000" cy="720000"/>
            </a:xfrm>
            <a:prstGeom prst="parallelogram">
              <a:avLst>
                <a:gd name="adj" fmla="val 37205"/>
              </a:avLst>
            </a:prstGeom>
            <a:solidFill>
              <a:srgbClr val="CC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1569441" y="2993084"/>
              <a:ext cx="6360145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9388" indent="-179388"/>
              <a:r>
                <a:rPr lang="ru-RU" sz="2200" b="1" dirty="0" smtClean="0">
                  <a:solidFill>
                    <a:srgbClr val="FF0000"/>
                  </a:solidFill>
                </a:rPr>
                <a:t>Утвердить Программу</a:t>
              </a:r>
              <a:r>
                <a:rPr lang="ru-RU" sz="2200" dirty="0" smtClean="0"/>
                <a:t> Правительства КР </a:t>
              </a:r>
            </a:p>
            <a:p>
              <a:pPr marL="179388" indent="-179388"/>
              <a:r>
                <a:rPr lang="ru-RU" sz="2200" dirty="0" smtClean="0"/>
                <a:t>по противодействию коррупции на 2012-2014 г</a:t>
              </a:r>
              <a:endParaRPr lang="ru-RU" sz="2200" dirty="0"/>
            </a:p>
          </p:txBody>
        </p:sp>
      </p:grpSp>
      <p:sp>
        <p:nvSpPr>
          <p:cNvPr id="26" name="Пятиугольник 25"/>
          <p:cNvSpPr/>
          <p:nvPr/>
        </p:nvSpPr>
        <p:spPr>
          <a:xfrm>
            <a:off x="644349" y="3035215"/>
            <a:ext cx="667049" cy="1512000"/>
          </a:xfrm>
          <a:prstGeom prst="homePlate">
            <a:avLst>
              <a:gd name="adj" fmla="val 43229"/>
            </a:avLst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1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Группа 85"/>
          <p:cNvGrpSpPr/>
          <p:nvPr/>
        </p:nvGrpSpPr>
        <p:grpSpPr>
          <a:xfrm>
            <a:off x="6817900" y="2143137"/>
            <a:ext cx="2052000" cy="324000"/>
            <a:chOff x="6804045" y="2156992"/>
            <a:chExt cx="2052000" cy="351295"/>
          </a:xfrm>
        </p:grpSpPr>
        <p:sp>
          <p:nvSpPr>
            <p:cNvPr id="32" name="Нашивка 31"/>
            <p:cNvSpPr/>
            <p:nvPr/>
          </p:nvSpPr>
          <p:spPr>
            <a:xfrm>
              <a:off x="6804045" y="2194095"/>
              <a:ext cx="2052000" cy="314192"/>
            </a:xfrm>
            <a:prstGeom prst="chevron">
              <a:avLst/>
            </a:prstGeom>
            <a:solidFill>
              <a:srgbClr val="CCE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957371" y="2156992"/>
              <a:ext cx="1857388" cy="3089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700" b="1" dirty="0" smtClean="0"/>
                <a:t>10 мероприятий</a:t>
              </a:r>
              <a:endParaRPr lang="ru-RU" sz="1700" b="1" dirty="0"/>
            </a:p>
          </p:txBody>
        </p:sp>
      </p:grpSp>
      <p:grpSp>
        <p:nvGrpSpPr>
          <p:cNvPr id="85" name="Группа 84"/>
          <p:cNvGrpSpPr/>
          <p:nvPr/>
        </p:nvGrpSpPr>
        <p:grpSpPr>
          <a:xfrm>
            <a:off x="6810441" y="1797052"/>
            <a:ext cx="2052000" cy="324000"/>
            <a:chOff x="6810441" y="1797052"/>
            <a:chExt cx="2052000" cy="351295"/>
          </a:xfrm>
        </p:grpSpPr>
        <p:sp>
          <p:nvSpPr>
            <p:cNvPr id="26" name="Нашивка 25"/>
            <p:cNvSpPr/>
            <p:nvPr/>
          </p:nvSpPr>
          <p:spPr>
            <a:xfrm>
              <a:off x="6810441" y="1834155"/>
              <a:ext cx="2052000" cy="314192"/>
            </a:xfrm>
            <a:prstGeom prst="chevron">
              <a:avLst/>
            </a:prstGeom>
            <a:solidFill>
              <a:srgbClr val="CCE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963767" y="1797052"/>
              <a:ext cx="1857388" cy="3089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700" b="1" dirty="0" smtClean="0"/>
                <a:t>17 мероприятий</a:t>
              </a:r>
              <a:endParaRPr lang="ru-RU" sz="1700" b="1" dirty="0"/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552690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ctr"/>
            <a:r>
              <a:rPr lang="ru-RU" sz="2400" b="1" dirty="0" smtClean="0"/>
              <a:t>План мероприятий по противодействию коррупции на 2012-2014 г</a:t>
            </a:r>
            <a:endParaRPr lang="ru-RU" sz="2400" b="1" dirty="0"/>
          </a:p>
        </p:txBody>
      </p:sp>
      <p:grpSp>
        <p:nvGrpSpPr>
          <p:cNvPr id="82" name="Группа 81"/>
          <p:cNvGrpSpPr/>
          <p:nvPr/>
        </p:nvGrpSpPr>
        <p:grpSpPr>
          <a:xfrm>
            <a:off x="1443455" y="1040995"/>
            <a:ext cx="5328000" cy="720000"/>
            <a:chOff x="1443455" y="1110270"/>
            <a:chExt cx="5328000" cy="720000"/>
          </a:xfrm>
        </p:grpSpPr>
        <p:sp>
          <p:nvSpPr>
            <p:cNvPr id="14" name="Нашивка 13"/>
            <p:cNvSpPr/>
            <p:nvPr/>
          </p:nvSpPr>
          <p:spPr>
            <a:xfrm>
              <a:off x="1443455" y="1110270"/>
              <a:ext cx="5328000" cy="720000"/>
            </a:xfrm>
            <a:prstGeom prst="chevron">
              <a:avLst/>
            </a:prstGeom>
            <a:gradFill flip="none" rotWithShape="1">
              <a:gsLst>
                <a:gs pos="0">
                  <a:srgbClr val="3399FF"/>
                </a:gs>
                <a:gs pos="86000">
                  <a:srgbClr val="CCECFF"/>
                </a:gs>
              </a:gsLst>
              <a:lin ang="54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861889" y="1167680"/>
              <a:ext cx="4605177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57188" indent="-357188"/>
              <a:r>
                <a:rPr lang="ru-RU" sz="1700" dirty="0" smtClean="0"/>
                <a:t>Устранение коррупционных схем в государственных органах.</a:t>
              </a:r>
              <a:endParaRPr lang="ru-RU" sz="1700" dirty="0"/>
            </a:p>
          </p:txBody>
        </p:sp>
      </p:grpSp>
      <p:grpSp>
        <p:nvGrpSpPr>
          <p:cNvPr id="88" name="Группа 87"/>
          <p:cNvGrpSpPr/>
          <p:nvPr/>
        </p:nvGrpSpPr>
        <p:grpSpPr>
          <a:xfrm>
            <a:off x="1427023" y="2538831"/>
            <a:ext cx="5328000" cy="819709"/>
            <a:chOff x="1427023" y="2538831"/>
            <a:chExt cx="5328000" cy="819709"/>
          </a:xfrm>
        </p:grpSpPr>
        <p:sp>
          <p:nvSpPr>
            <p:cNvPr id="17" name="Нашивка 16"/>
            <p:cNvSpPr/>
            <p:nvPr/>
          </p:nvSpPr>
          <p:spPr>
            <a:xfrm>
              <a:off x="1427023" y="2630581"/>
              <a:ext cx="5328000" cy="727959"/>
            </a:xfrm>
            <a:prstGeom prst="chevron">
              <a:avLst/>
            </a:prstGeom>
            <a:solidFill>
              <a:srgbClr val="CC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636796" y="2538831"/>
              <a:ext cx="5082670" cy="739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7800" indent="-177800"/>
              <a:r>
                <a:rPr lang="ru-RU" sz="1700" dirty="0" smtClean="0"/>
                <a:t>Реформа и модернизация государственного управления в целях повышения прозрачности и подотчетности государственных органов</a:t>
              </a:r>
              <a:endParaRPr lang="ru-RU" sz="1700" dirty="0"/>
            </a:p>
          </p:txBody>
        </p:sp>
      </p:grpSp>
      <p:grpSp>
        <p:nvGrpSpPr>
          <p:cNvPr id="95" name="Группа 94"/>
          <p:cNvGrpSpPr/>
          <p:nvPr/>
        </p:nvGrpSpPr>
        <p:grpSpPr>
          <a:xfrm>
            <a:off x="1442583" y="4423080"/>
            <a:ext cx="5328000" cy="877163"/>
            <a:chOff x="1442583" y="4423080"/>
            <a:chExt cx="5328000" cy="877163"/>
          </a:xfrm>
        </p:grpSpPr>
        <p:sp>
          <p:nvSpPr>
            <p:cNvPr id="20" name="Нашивка 19"/>
            <p:cNvSpPr/>
            <p:nvPr/>
          </p:nvSpPr>
          <p:spPr>
            <a:xfrm>
              <a:off x="1442583" y="4500570"/>
              <a:ext cx="5328000" cy="756000"/>
            </a:xfrm>
            <a:prstGeom prst="chevron">
              <a:avLst/>
            </a:prstGeom>
            <a:solidFill>
              <a:srgbClr val="99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18909" y="4423080"/>
              <a:ext cx="4567603" cy="8771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7800" indent="-177800"/>
              <a:r>
                <a:rPr lang="ru-RU" sz="1700" dirty="0" smtClean="0"/>
                <a:t>Взаимодействие государственных органов с гражданским обществом и его информированность.</a:t>
              </a:r>
              <a:endParaRPr lang="ru-RU" sz="1700" dirty="0"/>
            </a:p>
          </p:txBody>
        </p:sp>
      </p:grpSp>
      <p:grpSp>
        <p:nvGrpSpPr>
          <p:cNvPr id="83" name="Группа 82"/>
          <p:cNvGrpSpPr/>
          <p:nvPr/>
        </p:nvGrpSpPr>
        <p:grpSpPr>
          <a:xfrm>
            <a:off x="336879" y="1797007"/>
            <a:ext cx="6553746" cy="324000"/>
            <a:chOff x="336879" y="1797007"/>
            <a:chExt cx="6553746" cy="351294"/>
          </a:xfrm>
        </p:grpSpPr>
        <p:sp>
          <p:nvSpPr>
            <p:cNvPr id="23" name="Пятиугольник 22"/>
            <p:cNvSpPr/>
            <p:nvPr/>
          </p:nvSpPr>
          <p:spPr>
            <a:xfrm>
              <a:off x="374625" y="1833441"/>
              <a:ext cx="6516000" cy="314860"/>
            </a:xfrm>
            <a:prstGeom prst="homePlate">
              <a:avLst/>
            </a:prstGeom>
            <a:solidFill>
              <a:srgbClr val="CCE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336879" y="1797007"/>
              <a:ext cx="6044934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i="1" dirty="0" smtClean="0"/>
                <a:t>Краткосрочные меры по устранению коррупционных схем</a:t>
              </a:r>
              <a:endParaRPr lang="ru-RU" sz="1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84" name="Группа 83"/>
          <p:cNvGrpSpPr/>
          <p:nvPr/>
        </p:nvGrpSpPr>
        <p:grpSpPr>
          <a:xfrm>
            <a:off x="330483" y="2143092"/>
            <a:ext cx="6553746" cy="324000"/>
            <a:chOff x="330483" y="2156947"/>
            <a:chExt cx="6553746" cy="351294"/>
          </a:xfrm>
        </p:grpSpPr>
        <p:sp>
          <p:nvSpPr>
            <p:cNvPr id="29" name="Пятиугольник 28"/>
            <p:cNvSpPr/>
            <p:nvPr/>
          </p:nvSpPr>
          <p:spPr>
            <a:xfrm>
              <a:off x="368229" y="2193381"/>
              <a:ext cx="6516000" cy="314860"/>
            </a:xfrm>
            <a:prstGeom prst="homePlate">
              <a:avLst/>
            </a:prstGeom>
            <a:solidFill>
              <a:srgbClr val="CCE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330483" y="2156947"/>
              <a:ext cx="6044934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i="1" dirty="0" smtClean="0"/>
                <a:t>Среднесрочные меры по устранению коррупционных схем</a:t>
              </a:r>
              <a:endParaRPr lang="ru-RU" sz="1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0" name="Группа 89"/>
          <p:cNvGrpSpPr/>
          <p:nvPr/>
        </p:nvGrpSpPr>
        <p:grpSpPr>
          <a:xfrm>
            <a:off x="370050" y="3329611"/>
            <a:ext cx="6588000" cy="600164"/>
            <a:chOff x="323466" y="3762764"/>
            <a:chExt cx="6588000" cy="600164"/>
          </a:xfrm>
        </p:grpSpPr>
        <p:sp>
          <p:nvSpPr>
            <p:cNvPr id="35" name="Пятиугольник 34"/>
            <p:cNvSpPr/>
            <p:nvPr/>
          </p:nvSpPr>
          <p:spPr>
            <a:xfrm>
              <a:off x="323466" y="3845721"/>
              <a:ext cx="6588000" cy="468000"/>
            </a:xfrm>
            <a:prstGeom prst="homePlate">
              <a:avLst/>
            </a:prstGeom>
            <a:solidFill>
              <a:srgbClr val="CC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368850" y="3762764"/>
              <a:ext cx="6044934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55600" indent="-355600"/>
              <a:r>
                <a:rPr lang="ru-RU" sz="1700" i="1" dirty="0" smtClean="0"/>
                <a:t>Краткосрочные меры по устранению коррупционных </a:t>
              </a:r>
              <a:r>
                <a:rPr lang="ru-RU" sz="1600" i="1" dirty="0" smtClean="0"/>
                <a:t>проявлений в системе государственного управления</a:t>
              </a:r>
              <a:endParaRPr lang="ru-RU" sz="17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2" name="Группа 91"/>
          <p:cNvGrpSpPr/>
          <p:nvPr/>
        </p:nvGrpSpPr>
        <p:grpSpPr>
          <a:xfrm>
            <a:off x="6820135" y="3411832"/>
            <a:ext cx="2052000" cy="468000"/>
            <a:chOff x="6773551" y="3844985"/>
            <a:chExt cx="2052000" cy="468000"/>
          </a:xfrm>
        </p:grpSpPr>
        <p:sp>
          <p:nvSpPr>
            <p:cNvPr id="38" name="Нашивка 37"/>
            <p:cNvSpPr/>
            <p:nvPr/>
          </p:nvSpPr>
          <p:spPr>
            <a:xfrm>
              <a:off x="6773551" y="3844985"/>
              <a:ext cx="2052000" cy="468000"/>
            </a:xfrm>
            <a:prstGeom prst="chevron">
              <a:avLst/>
            </a:prstGeom>
            <a:solidFill>
              <a:srgbClr val="CC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926256" y="3892903"/>
              <a:ext cx="1857388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700" b="1" dirty="0" smtClean="0"/>
                <a:t>10 мероприятий</a:t>
              </a:r>
              <a:endParaRPr lang="ru-RU" sz="1700" b="1" dirty="0"/>
            </a:p>
          </p:txBody>
        </p:sp>
      </p:grpSp>
      <p:grpSp>
        <p:nvGrpSpPr>
          <p:cNvPr id="91" name="Группа 90"/>
          <p:cNvGrpSpPr/>
          <p:nvPr/>
        </p:nvGrpSpPr>
        <p:grpSpPr>
          <a:xfrm>
            <a:off x="370050" y="3844986"/>
            <a:ext cx="6588000" cy="600164"/>
            <a:chOff x="323466" y="4319704"/>
            <a:chExt cx="6588000" cy="600164"/>
          </a:xfrm>
        </p:grpSpPr>
        <p:sp>
          <p:nvSpPr>
            <p:cNvPr id="41" name="Пятиугольник 40"/>
            <p:cNvSpPr/>
            <p:nvPr/>
          </p:nvSpPr>
          <p:spPr>
            <a:xfrm>
              <a:off x="323466" y="4402661"/>
              <a:ext cx="6588000" cy="468000"/>
            </a:xfrm>
            <a:prstGeom prst="homePlate">
              <a:avLst/>
            </a:prstGeom>
            <a:solidFill>
              <a:srgbClr val="CC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Прямоугольник 41"/>
            <p:cNvSpPr/>
            <p:nvPr/>
          </p:nvSpPr>
          <p:spPr>
            <a:xfrm>
              <a:off x="368850" y="4319704"/>
              <a:ext cx="6044934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55600" indent="-355600"/>
              <a:r>
                <a:rPr lang="ru-RU" sz="1700" i="1" dirty="0" smtClean="0"/>
                <a:t>Среднесрочные меры по устранению коррупционных </a:t>
              </a:r>
              <a:r>
                <a:rPr lang="ru-RU" sz="1600" i="1" dirty="0" smtClean="0"/>
                <a:t>проявлений в системе государственного управления</a:t>
              </a:r>
              <a:endParaRPr lang="ru-RU" sz="17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3" name="Группа 92"/>
          <p:cNvGrpSpPr/>
          <p:nvPr/>
        </p:nvGrpSpPr>
        <p:grpSpPr>
          <a:xfrm>
            <a:off x="6820135" y="3927207"/>
            <a:ext cx="2052000" cy="468000"/>
            <a:chOff x="6773551" y="4401925"/>
            <a:chExt cx="2052000" cy="468000"/>
          </a:xfrm>
        </p:grpSpPr>
        <p:sp>
          <p:nvSpPr>
            <p:cNvPr id="44" name="Нашивка 43"/>
            <p:cNvSpPr/>
            <p:nvPr/>
          </p:nvSpPr>
          <p:spPr>
            <a:xfrm>
              <a:off x="6773551" y="4401925"/>
              <a:ext cx="2052000" cy="468000"/>
            </a:xfrm>
            <a:prstGeom prst="chevron">
              <a:avLst/>
            </a:prstGeom>
            <a:solidFill>
              <a:srgbClr val="CC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6926256" y="4449843"/>
              <a:ext cx="1857388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700" b="1" dirty="0" smtClean="0"/>
                <a:t>12 мероприятий</a:t>
              </a:r>
              <a:endParaRPr lang="ru-RU" sz="1700" b="1" dirty="0"/>
            </a:p>
          </p:txBody>
        </p:sp>
      </p:grpSp>
      <p:grpSp>
        <p:nvGrpSpPr>
          <p:cNvPr id="97" name="Группа 96"/>
          <p:cNvGrpSpPr/>
          <p:nvPr/>
        </p:nvGrpSpPr>
        <p:grpSpPr>
          <a:xfrm>
            <a:off x="320603" y="5245407"/>
            <a:ext cx="6638724" cy="584775"/>
            <a:chOff x="164065" y="5401554"/>
            <a:chExt cx="6638724" cy="584775"/>
          </a:xfrm>
        </p:grpSpPr>
        <p:sp>
          <p:nvSpPr>
            <p:cNvPr id="47" name="Пятиугольник 46"/>
            <p:cNvSpPr/>
            <p:nvPr/>
          </p:nvSpPr>
          <p:spPr>
            <a:xfrm>
              <a:off x="214789" y="5477173"/>
              <a:ext cx="6588000" cy="432000"/>
            </a:xfrm>
            <a:prstGeom prst="homePlate">
              <a:avLst/>
            </a:prstGeom>
            <a:solidFill>
              <a:srgbClr val="99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164065" y="5401554"/>
              <a:ext cx="657229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82550" indent="-82550"/>
              <a:r>
                <a:rPr lang="ru-RU" sz="1600" i="1" dirty="0" smtClean="0"/>
                <a:t>Краткосрочные меры по взаимодействию с ГО и повышению информированности населения в сфере противодействия коррупции</a:t>
              </a:r>
              <a:endParaRPr lang="ru-RU" sz="17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8" name="Группа 97"/>
          <p:cNvGrpSpPr/>
          <p:nvPr/>
        </p:nvGrpSpPr>
        <p:grpSpPr>
          <a:xfrm>
            <a:off x="6828971" y="5314098"/>
            <a:ext cx="2052000" cy="432000"/>
            <a:chOff x="6828971" y="5314098"/>
            <a:chExt cx="2052000" cy="432000"/>
          </a:xfrm>
        </p:grpSpPr>
        <p:sp>
          <p:nvSpPr>
            <p:cNvPr id="50" name="Нашивка 49"/>
            <p:cNvSpPr/>
            <p:nvPr/>
          </p:nvSpPr>
          <p:spPr>
            <a:xfrm>
              <a:off x="6828971" y="5314098"/>
              <a:ext cx="2052000" cy="432000"/>
            </a:xfrm>
            <a:prstGeom prst="chevron">
              <a:avLst/>
            </a:prstGeom>
            <a:solidFill>
              <a:srgbClr val="99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953966" y="5343971"/>
              <a:ext cx="1857388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700" b="1" dirty="0" smtClean="0"/>
                <a:t>10 мероприятий</a:t>
              </a:r>
              <a:endParaRPr lang="ru-RU" sz="1700" b="1" dirty="0"/>
            </a:p>
          </p:txBody>
        </p:sp>
      </p:grpSp>
      <p:grpSp>
        <p:nvGrpSpPr>
          <p:cNvPr id="99" name="Группа 98"/>
          <p:cNvGrpSpPr/>
          <p:nvPr/>
        </p:nvGrpSpPr>
        <p:grpSpPr>
          <a:xfrm>
            <a:off x="309104" y="5711976"/>
            <a:ext cx="6649909" cy="584775"/>
            <a:chOff x="309104" y="5711976"/>
            <a:chExt cx="6649909" cy="584775"/>
          </a:xfrm>
        </p:grpSpPr>
        <p:sp>
          <p:nvSpPr>
            <p:cNvPr id="53" name="Пятиугольник 52"/>
            <p:cNvSpPr/>
            <p:nvPr/>
          </p:nvSpPr>
          <p:spPr>
            <a:xfrm>
              <a:off x="371013" y="5798538"/>
              <a:ext cx="6588000" cy="432000"/>
            </a:xfrm>
            <a:prstGeom prst="homePlate">
              <a:avLst/>
            </a:prstGeom>
            <a:solidFill>
              <a:srgbClr val="99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Прямоугольник 53"/>
            <p:cNvSpPr/>
            <p:nvPr/>
          </p:nvSpPr>
          <p:spPr>
            <a:xfrm>
              <a:off x="309104" y="5711976"/>
              <a:ext cx="657229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7800" indent="-177800"/>
              <a:r>
                <a:rPr lang="ru-RU" sz="1600" i="1" dirty="0" smtClean="0"/>
                <a:t>Краткосрочные меры по взаимодействию с ГО и повышению информированности населения в сфере противодействия коррупции</a:t>
              </a:r>
              <a:endParaRPr lang="ru-RU" sz="17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00" name="Группа 99"/>
          <p:cNvGrpSpPr/>
          <p:nvPr/>
        </p:nvGrpSpPr>
        <p:grpSpPr>
          <a:xfrm>
            <a:off x="6833990" y="5800309"/>
            <a:ext cx="2052000" cy="432000"/>
            <a:chOff x="6833990" y="5800309"/>
            <a:chExt cx="2052000" cy="432000"/>
          </a:xfrm>
        </p:grpSpPr>
        <p:sp>
          <p:nvSpPr>
            <p:cNvPr id="56" name="Нашивка 55"/>
            <p:cNvSpPr/>
            <p:nvPr/>
          </p:nvSpPr>
          <p:spPr>
            <a:xfrm>
              <a:off x="6833990" y="5800309"/>
              <a:ext cx="2052000" cy="432000"/>
            </a:xfrm>
            <a:prstGeom prst="chevron">
              <a:avLst/>
            </a:prstGeom>
            <a:solidFill>
              <a:srgbClr val="99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6967821" y="5828019"/>
              <a:ext cx="1857388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700" b="1" dirty="0" smtClean="0"/>
                <a:t>14 мероприятий</a:t>
              </a:r>
              <a:endParaRPr lang="ru-RU" sz="1700" b="1" dirty="0"/>
            </a:p>
          </p:txBody>
        </p:sp>
      </p:grpSp>
      <p:grpSp>
        <p:nvGrpSpPr>
          <p:cNvPr id="101" name="Группа 100"/>
          <p:cNvGrpSpPr/>
          <p:nvPr/>
        </p:nvGrpSpPr>
        <p:grpSpPr>
          <a:xfrm>
            <a:off x="316628" y="6207716"/>
            <a:ext cx="6642699" cy="584775"/>
            <a:chOff x="316628" y="6207716"/>
            <a:chExt cx="6642699" cy="584775"/>
          </a:xfrm>
        </p:grpSpPr>
        <p:sp>
          <p:nvSpPr>
            <p:cNvPr id="59" name="Пятиугольник 58"/>
            <p:cNvSpPr/>
            <p:nvPr/>
          </p:nvSpPr>
          <p:spPr>
            <a:xfrm>
              <a:off x="371327" y="6284749"/>
              <a:ext cx="6588000" cy="432000"/>
            </a:xfrm>
            <a:prstGeom prst="homePlate">
              <a:avLst/>
            </a:prstGeom>
            <a:solidFill>
              <a:srgbClr val="99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Прямоугольник 59"/>
            <p:cNvSpPr/>
            <p:nvPr/>
          </p:nvSpPr>
          <p:spPr>
            <a:xfrm>
              <a:off x="316628" y="6207716"/>
              <a:ext cx="604493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55600" indent="-355600"/>
              <a:r>
                <a:rPr lang="ru-RU" sz="1600" i="1" dirty="0" smtClean="0"/>
                <a:t>Краткосрочные меры по устранению причин  политической и системной коррупции в органах власти</a:t>
              </a:r>
              <a:endParaRPr lang="ru-RU" sz="17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02" name="Группа 101"/>
          <p:cNvGrpSpPr/>
          <p:nvPr/>
        </p:nvGrpSpPr>
        <p:grpSpPr>
          <a:xfrm>
            <a:off x="6832169" y="6286520"/>
            <a:ext cx="2052000" cy="432000"/>
            <a:chOff x="6832169" y="6286520"/>
            <a:chExt cx="2052000" cy="432000"/>
          </a:xfrm>
        </p:grpSpPr>
        <p:sp>
          <p:nvSpPr>
            <p:cNvPr id="62" name="Нашивка 61"/>
            <p:cNvSpPr/>
            <p:nvPr/>
          </p:nvSpPr>
          <p:spPr>
            <a:xfrm>
              <a:off x="6832169" y="6286520"/>
              <a:ext cx="2052000" cy="432000"/>
            </a:xfrm>
            <a:prstGeom prst="chevron">
              <a:avLst/>
            </a:prstGeom>
            <a:solidFill>
              <a:srgbClr val="99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6984874" y="6314230"/>
              <a:ext cx="1857388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700" b="1" dirty="0" smtClean="0"/>
                <a:t>26 мероприятий</a:t>
              </a:r>
              <a:endParaRPr lang="ru-RU" sz="1700" b="1" dirty="0"/>
            </a:p>
          </p:txBody>
        </p:sp>
      </p:grpSp>
      <p:grpSp>
        <p:nvGrpSpPr>
          <p:cNvPr id="104" name="Группа 103"/>
          <p:cNvGrpSpPr/>
          <p:nvPr/>
        </p:nvGrpSpPr>
        <p:grpSpPr>
          <a:xfrm>
            <a:off x="6504880" y="4500570"/>
            <a:ext cx="2639120" cy="756000"/>
            <a:chOff x="6504880" y="4500570"/>
            <a:chExt cx="2639120" cy="756000"/>
          </a:xfrm>
        </p:grpSpPr>
        <p:sp>
          <p:nvSpPr>
            <p:cNvPr id="65" name="Нашивка 64"/>
            <p:cNvSpPr/>
            <p:nvPr/>
          </p:nvSpPr>
          <p:spPr>
            <a:xfrm>
              <a:off x="6504880" y="4500570"/>
              <a:ext cx="2556000" cy="756000"/>
            </a:xfrm>
            <a:prstGeom prst="chevron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937278" y="4671156"/>
              <a:ext cx="220672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/>
                <a:t>49 мероприятий</a:t>
              </a:r>
              <a:endParaRPr lang="ru-RU" sz="2000" b="1" dirty="0"/>
            </a:p>
          </p:txBody>
        </p:sp>
      </p:grpSp>
      <p:grpSp>
        <p:nvGrpSpPr>
          <p:cNvPr id="94" name="Группа 93"/>
          <p:cNvGrpSpPr/>
          <p:nvPr/>
        </p:nvGrpSpPr>
        <p:grpSpPr>
          <a:xfrm>
            <a:off x="57759" y="4500515"/>
            <a:ext cx="1658162" cy="756000"/>
            <a:chOff x="57759" y="4500515"/>
            <a:chExt cx="1658162" cy="756000"/>
          </a:xfrm>
        </p:grpSpPr>
        <p:sp>
          <p:nvSpPr>
            <p:cNvPr id="68" name="Пятиугольник 67"/>
            <p:cNvSpPr/>
            <p:nvPr/>
          </p:nvSpPr>
          <p:spPr>
            <a:xfrm>
              <a:off x="59921" y="4500515"/>
              <a:ext cx="1656000" cy="756000"/>
            </a:xfrm>
            <a:prstGeom prst="homePlate">
              <a:avLst/>
            </a:prstGeom>
            <a:gradFill flip="none" rotWithShape="1">
              <a:gsLst>
                <a:gs pos="0">
                  <a:srgbClr val="3399FF">
                    <a:tint val="66000"/>
                    <a:satMod val="160000"/>
                  </a:srgbClr>
                </a:gs>
                <a:gs pos="50000">
                  <a:srgbClr val="3399FF">
                    <a:tint val="44500"/>
                    <a:satMod val="160000"/>
                  </a:srgbClr>
                </a:gs>
                <a:gs pos="100000">
                  <a:srgbClr val="3399FF">
                    <a:tint val="23500"/>
                    <a:satMod val="160000"/>
                  </a:srgbClr>
                </a:gs>
              </a:gsLst>
              <a:lin ang="189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9" name="Прямоугольник 68"/>
            <p:cNvSpPr/>
            <p:nvPr/>
          </p:nvSpPr>
          <p:spPr>
            <a:xfrm>
              <a:off x="57759" y="4643446"/>
              <a:ext cx="1656722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000" b="1" dirty="0" smtClean="0">
                  <a:solidFill>
                    <a:srgbClr val="FF0000"/>
                  </a:solidFill>
                </a:rPr>
                <a:t>Приоритет 3.</a:t>
              </a:r>
              <a:endParaRPr lang="ru-RU" sz="2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03" name="Группа 102"/>
          <p:cNvGrpSpPr/>
          <p:nvPr/>
        </p:nvGrpSpPr>
        <p:grpSpPr>
          <a:xfrm>
            <a:off x="6505087" y="2636875"/>
            <a:ext cx="2592000" cy="720000"/>
            <a:chOff x="6505087" y="2636875"/>
            <a:chExt cx="2592000" cy="720000"/>
          </a:xfrm>
        </p:grpSpPr>
        <p:sp>
          <p:nvSpPr>
            <p:cNvPr id="71" name="Нашивка 70"/>
            <p:cNvSpPr/>
            <p:nvPr/>
          </p:nvSpPr>
          <p:spPr>
            <a:xfrm>
              <a:off x="6505087" y="2636875"/>
              <a:ext cx="2527059" cy="720000"/>
            </a:xfrm>
            <a:prstGeom prst="chevron">
              <a:avLst/>
            </a:prstGeom>
            <a:gradFill flip="none" rotWithShape="1">
              <a:gsLst>
                <a:gs pos="0">
                  <a:srgbClr val="CCCCFF">
                    <a:shade val="30000"/>
                    <a:satMod val="115000"/>
                  </a:srgbClr>
                </a:gs>
                <a:gs pos="50000">
                  <a:srgbClr val="CCCCFF">
                    <a:shade val="67500"/>
                    <a:satMod val="115000"/>
                  </a:srgbClr>
                </a:gs>
                <a:gs pos="100000">
                  <a:srgbClr val="CCCCFF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6931975" y="2811012"/>
              <a:ext cx="2165112" cy="2963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/>
                <a:t>2</a:t>
              </a:r>
              <a:r>
                <a:rPr lang="en-US" sz="2000" b="1" dirty="0" smtClean="0"/>
                <a:t>2</a:t>
              </a:r>
              <a:r>
                <a:rPr lang="ru-RU" sz="2000" b="1" dirty="0" smtClean="0"/>
                <a:t> мероприятия</a:t>
              </a:r>
              <a:endParaRPr lang="ru-RU" sz="2000" b="1" dirty="0"/>
            </a:p>
          </p:txBody>
        </p:sp>
      </p:grpSp>
      <p:grpSp>
        <p:nvGrpSpPr>
          <p:cNvPr id="87" name="Группа 86"/>
          <p:cNvGrpSpPr/>
          <p:nvPr/>
        </p:nvGrpSpPr>
        <p:grpSpPr>
          <a:xfrm>
            <a:off x="57758" y="2637562"/>
            <a:ext cx="1692000" cy="720000"/>
            <a:chOff x="57758" y="2637562"/>
            <a:chExt cx="1692000" cy="720000"/>
          </a:xfrm>
        </p:grpSpPr>
        <p:sp>
          <p:nvSpPr>
            <p:cNvPr id="74" name="Пятиугольник 73"/>
            <p:cNvSpPr/>
            <p:nvPr/>
          </p:nvSpPr>
          <p:spPr>
            <a:xfrm>
              <a:off x="59643" y="2637562"/>
              <a:ext cx="1631488" cy="720000"/>
            </a:xfrm>
            <a:prstGeom prst="homePlate">
              <a:avLst/>
            </a:prstGeom>
            <a:gradFill flip="none" rotWithShape="1">
              <a:gsLst>
                <a:gs pos="0">
                  <a:srgbClr val="CCCCFF">
                    <a:shade val="30000"/>
                    <a:satMod val="115000"/>
                  </a:srgbClr>
                </a:gs>
                <a:gs pos="50000">
                  <a:srgbClr val="CCCCFF">
                    <a:shade val="67500"/>
                    <a:satMod val="115000"/>
                  </a:srgbClr>
                </a:gs>
                <a:gs pos="100000">
                  <a:srgbClr val="CCCC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5" name="Прямоугольник 74"/>
            <p:cNvSpPr/>
            <p:nvPr/>
          </p:nvSpPr>
          <p:spPr>
            <a:xfrm>
              <a:off x="57758" y="2783415"/>
              <a:ext cx="16920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b="1" dirty="0" smtClean="0">
                  <a:solidFill>
                    <a:srgbClr val="FF0000"/>
                  </a:solidFill>
                </a:rPr>
                <a:t>Приоритет </a:t>
              </a:r>
              <a:r>
                <a:rPr lang="en-US" sz="2000" b="1" dirty="0" smtClean="0">
                  <a:solidFill>
                    <a:srgbClr val="FF0000"/>
                  </a:solidFill>
                </a:rPr>
                <a:t>2</a:t>
              </a:r>
              <a:r>
                <a:rPr lang="ru-RU" sz="2000" b="1" dirty="0" smtClean="0">
                  <a:solidFill>
                    <a:srgbClr val="FF0000"/>
                  </a:solidFill>
                </a:rPr>
                <a:t>.</a:t>
              </a:r>
              <a:endParaRPr lang="ru-RU" sz="2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6" name="Группа 75"/>
          <p:cNvGrpSpPr/>
          <p:nvPr/>
        </p:nvGrpSpPr>
        <p:grpSpPr>
          <a:xfrm>
            <a:off x="6508236" y="1043267"/>
            <a:ext cx="2624932" cy="720000"/>
            <a:chOff x="6549594" y="859504"/>
            <a:chExt cx="2624932" cy="9720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grpSpPr>
        <p:sp>
          <p:nvSpPr>
            <p:cNvPr id="77" name="Нашивка 76"/>
            <p:cNvSpPr/>
            <p:nvPr/>
          </p:nvSpPr>
          <p:spPr>
            <a:xfrm>
              <a:off x="6549594" y="859504"/>
              <a:ext cx="2556000" cy="972000"/>
            </a:xfrm>
            <a:prstGeom prst="chevron">
              <a:avLst/>
            </a:prstGeom>
            <a:gradFill flip="none" rotWithShape="1">
              <a:gsLst>
                <a:gs pos="0">
                  <a:srgbClr val="CCECFF"/>
                </a:gs>
                <a:gs pos="50000">
                  <a:srgbClr val="3399FF"/>
                </a:gs>
              </a:gsLst>
              <a:lin ang="189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6984618" y="1092882"/>
              <a:ext cx="218990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b="1" dirty="0" smtClean="0"/>
                <a:t>27 мероприятий</a:t>
              </a:r>
              <a:endParaRPr lang="ru-RU" sz="2000" b="1" dirty="0"/>
            </a:p>
          </p:txBody>
        </p:sp>
      </p:grpSp>
      <p:grpSp>
        <p:nvGrpSpPr>
          <p:cNvPr id="79" name="Группа 78"/>
          <p:cNvGrpSpPr/>
          <p:nvPr/>
        </p:nvGrpSpPr>
        <p:grpSpPr>
          <a:xfrm>
            <a:off x="46687" y="1040995"/>
            <a:ext cx="1941433" cy="720000"/>
            <a:chOff x="60335" y="857232"/>
            <a:chExt cx="1941433" cy="9720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grpSpPr>
        <p:sp>
          <p:nvSpPr>
            <p:cNvPr id="80" name="Пятиугольник 79"/>
            <p:cNvSpPr/>
            <p:nvPr/>
          </p:nvSpPr>
          <p:spPr>
            <a:xfrm>
              <a:off x="62498" y="857232"/>
              <a:ext cx="1656000" cy="972000"/>
            </a:xfrm>
            <a:prstGeom prst="homePlate">
              <a:avLst/>
            </a:prstGeom>
            <a:gradFill flip="none" rotWithShape="1">
              <a:gsLst>
                <a:gs pos="0">
                  <a:srgbClr val="CCECFF"/>
                </a:gs>
                <a:gs pos="50000">
                  <a:srgbClr val="3399FF"/>
                </a:gs>
              </a:gsLst>
              <a:lin ang="135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1" name="Прямоугольник 80"/>
            <p:cNvSpPr/>
            <p:nvPr/>
          </p:nvSpPr>
          <p:spPr>
            <a:xfrm>
              <a:off x="60335" y="1071194"/>
              <a:ext cx="1941433" cy="5401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000" b="1" dirty="0" smtClean="0">
                  <a:solidFill>
                    <a:srgbClr val="FF0000"/>
                  </a:solidFill>
                </a:rPr>
                <a:t>Приоритет 1.</a:t>
              </a:r>
              <a:endParaRPr lang="ru-RU" sz="2000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44154" y="1071546"/>
            <a:ext cx="8614125" cy="150019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0363"/>
            <a:r>
              <a:rPr lang="ru-RU" sz="2400" b="1" dirty="0" smtClean="0">
                <a:solidFill>
                  <a:srgbClr val="FF0000"/>
                </a:solidFill>
              </a:rPr>
              <a:t>Регулярный мониторинг и оценка</a:t>
            </a:r>
            <a:r>
              <a:rPr lang="ru-RU" sz="2400" dirty="0" smtClean="0"/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выполнения мероприятий Программы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должны стать ключевым компонентом</a:t>
            </a:r>
            <a:r>
              <a:rPr lang="ru-RU" sz="2400" dirty="0" smtClean="0"/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на стадии ее реализации, поскольку конечные результаты Программы отслеживаются через индикаторы результативных показателей.</a:t>
            </a:r>
            <a:endParaRPr lang="ru-RU" sz="2200" b="1" dirty="0">
              <a:solidFill>
                <a:schemeClr val="tx1"/>
              </a:solidFill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3558220" y="4807080"/>
            <a:ext cx="5500726" cy="1571636"/>
            <a:chOff x="3558220" y="4807080"/>
            <a:chExt cx="5500726" cy="1571636"/>
          </a:xfrm>
        </p:grpSpPr>
        <p:sp>
          <p:nvSpPr>
            <p:cNvPr id="14" name="Параллелограмм 13"/>
            <p:cNvSpPr/>
            <p:nvPr/>
          </p:nvSpPr>
          <p:spPr>
            <a:xfrm>
              <a:off x="3558220" y="4807080"/>
              <a:ext cx="5500726" cy="1571636"/>
            </a:xfrm>
            <a:prstGeom prst="parallelogram">
              <a:avLst>
                <a:gd name="adj" fmla="val 99681"/>
              </a:avLst>
            </a:prstGeom>
            <a:solidFill>
              <a:srgbClr val="99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544736" y="5123326"/>
              <a:ext cx="350043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177800" algn="just"/>
              <a:r>
                <a:rPr lang="ru-RU" sz="2400" dirty="0" smtClean="0"/>
                <a:t>-   </a:t>
              </a:r>
              <a:r>
                <a:rPr lang="ru-RU" sz="2400" b="1" dirty="0" smtClean="0">
                  <a:solidFill>
                    <a:srgbClr val="FF0000"/>
                  </a:solidFill>
                </a:rPr>
                <a:t>негосударственного</a:t>
              </a:r>
              <a:r>
                <a:rPr lang="ru-RU" sz="2400" dirty="0" smtClean="0"/>
                <a:t> </a:t>
              </a:r>
            </a:p>
            <a:p>
              <a:pPr indent="360363" algn="just"/>
              <a:r>
                <a:rPr lang="ru-RU" sz="2400" dirty="0" smtClean="0"/>
                <a:t>  (общественного).</a:t>
              </a:r>
              <a:endParaRPr lang="ru-RU" sz="2400" dirty="0"/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3571868" y="3106216"/>
            <a:ext cx="5500726" cy="1571636"/>
            <a:chOff x="3571868" y="3106216"/>
            <a:chExt cx="5500726" cy="1571636"/>
          </a:xfrm>
        </p:grpSpPr>
        <p:sp>
          <p:nvSpPr>
            <p:cNvPr id="17" name="Параллелограмм 16"/>
            <p:cNvSpPr/>
            <p:nvPr/>
          </p:nvSpPr>
          <p:spPr>
            <a:xfrm flipV="1">
              <a:off x="3571868" y="3106216"/>
              <a:ext cx="5500726" cy="1571636"/>
            </a:xfrm>
            <a:prstGeom prst="parallelogram">
              <a:avLst>
                <a:gd name="adj" fmla="val 99681"/>
              </a:avLst>
            </a:prstGeom>
            <a:solidFill>
              <a:srgbClr val="FF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725358" y="3453054"/>
              <a:ext cx="292892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60363" algn="just">
                <a:buFontTx/>
                <a:buChar char="-"/>
              </a:pPr>
              <a:r>
                <a:rPr lang="ru-RU" sz="2400" b="1" dirty="0" smtClean="0">
                  <a:solidFill>
                    <a:srgbClr val="FF0000"/>
                  </a:solidFill>
                </a:rPr>
                <a:t>государственного</a:t>
              </a:r>
              <a:r>
                <a:rPr lang="ru-RU" sz="2400" dirty="0" smtClean="0"/>
                <a:t> </a:t>
              </a:r>
            </a:p>
            <a:p>
              <a:pPr indent="360363" algn="just"/>
              <a:r>
                <a:rPr lang="ru-RU" sz="2400" dirty="0" smtClean="0"/>
                <a:t>(официального)</a:t>
              </a:r>
              <a:endParaRPr lang="ru-RU" sz="2400" dirty="0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214282" y="3103470"/>
            <a:ext cx="4786346" cy="3286148"/>
            <a:chOff x="214282" y="3269730"/>
            <a:chExt cx="4786346" cy="3286148"/>
          </a:xfrm>
        </p:grpSpPr>
        <p:sp>
          <p:nvSpPr>
            <p:cNvPr id="20" name="Пятиугольник 19"/>
            <p:cNvSpPr/>
            <p:nvPr/>
          </p:nvSpPr>
          <p:spPr>
            <a:xfrm>
              <a:off x="214282" y="3269730"/>
              <a:ext cx="4786346" cy="3286148"/>
            </a:xfrm>
            <a:prstGeom prst="homePlate">
              <a:avLst/>
            </a:prstGeom>
            <a:solidFill>
              <a:srgbClr val="CC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85099" y="3541834"/>
              <a:ext cx="3327713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60363"/>
              <a:r>
                <a:rPr lang="ru-RU" sz="2400" dirty="0" smtClean="0"/>
                <a:t>Систему </a:t>
              </a:r>
              <a:r>
                <a:rPr lang="ru-RU" sz="2400" b="1" dirty="0" smtClean="0">
                  <a:solidFill>
                    <a:srgbClr val="FF0000"/>
                  </a:solidFill>
                </a:rPr>
                <a:t>мониторинга и оценки</a:t>
              </a:r>
              <a:r>
                <a:rPr lang="ru-RU" sz="2400" dirty="0" smtClean="0"/>
                <a:t> Плана  и  Программы намечено построить через создание двух альтернативных каналов информации:</a:t>
              </a:r>
              <a:endParaRPr lang="ru-RU" sz="2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7710" y="531457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Постановление Правительства КР  № 596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7710" y="883491"/>
            <a:ext cx="9072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«Программа Правительства КР по противодействию коррупции на 2012-2014 годы»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23" name="Выноска со стрелкой вниз 22"/>
          <p:cNvSpPr/>
          <p:nvPr/>
        </p:nvSpPr>
        <p:spPr>
          <a:xfrm>
            <a:off x="272072" y="1256409"/>
            <a:ext cx="8586208" cy="972000"/>
          </a:xfrm>
          <a:prstGeom prst="downArrowCallou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Calibri" pitchFamily="34" charset="0"/>
              </a:rPr>
              <a:t>Государственные органы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24" name="Выноска со стрелкой вниз 23"/>
          <p:cNvSpPr/>
          <p:nvPr/>
        </p:nvSpPr>
        <p:spPr>
          <a:xfrm>
            <a:off x="502400" y="2247004"/>
            <a:ext cx="8136000" cy="1188000"/>
          </a:xfrm>
          <a:prstGeom prst="downArrowCallou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Calibri" pitchFamily="34" charset="0"/>
              </a:rPr>
              <a:t>Создают</a:t>
            </a:r>
            <a:r>
              <a:rPr lang="ru-RU" sz="2600" dirty="0" smtClean="0">
                <a:solidFill>
                  <a:schemeClr val="tx1"/>
                </a:solidFill>
                <a:latin typeface="Calibri" pitchFamily="34" charset="0"/>
              </a:rPr>
              <a:t> ведомственную </a:t>
            </a:r>
            <a:r>
              <a:rPr lang="ru-RU" sz="2600" b="1" dirty="0" smtClean="0">
                <a:solidFill>
                  <a:srgbClr val="FF0000"/>
                </a:solidFill>
                <a:latin typeface="Calibri" pitchFamily="34" charset="0"/>
              </a:rPr>
              <a:t>Программу и План</a:t>
            </a:r>
            <a:r>
              <a:rPr lang="ru-RU" sz="2600" dirty="0" smtClean="0">
                <a:solidFill>
                  <a:schemeClr val="tx1"/>
                </a:solidFill>
                <a:latin typeface="Calibri" pitchFamily="34" charset="0"/>
              </a:rPr>
              <a:t> мероприятий по противодействию коррупции</a:t>
            </a:r>
            <a:endParaRPr lang="ru-RU" sz="2600" dirty="0">
              <a:solidFill>
                <a:schemeClr val="tx1"/>
              </a:solidFill>
            </a:endParaRPr>
          </a:p>
        </p:txBody>
      </p:sp>
      <p:sp>
        <p:nvSpPr>
          <p:cNvPr id="25" name="Выноска со стрелкой вниз 24"/>
          <p:cNvSpPr/>
          <p:nvPr/>
        </p:nvSpPr>
        <p:spPr>
          <a:xfrm>
            <a:off x="710294" y="3440343"/>
            <a:ext cx="7704000" cy="1188000"/>
          </a:xfrm>
          <a:prstGeom prst="downArrowCallou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Calibri" pitchFamily="34" charset="0"/>
              </a:rPr>
              <a:t>Проводят мероприятия</a:t>
            </a:r>
            <a:r>
              <a:rPr lang="ru-RU" sz="26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</a:p>
          <a:p>
            <a:pPr algn="ctr"/>
            <a:r>
              <a:rPr lang="ru-RU" sz="2600" dirty="0" smtClean="0">
                <a:solidFill>
                  <a:schemeClr val="tx1"/>
                </a:solidFill>
                <a:latin typeface="Calibri" pitchFamily="34" charset="0"/>
              </a:rPr>
              <a:t>по противодействию коррупции</a:t>
            </a:r>
            <a:endParaRPr lang="ru-RU" sz="2600" dirty="0">
              <a:solidFill>
                <a:schemeClr val="tx1"/>
              </a:solidFill>
            </a:endParaRPr>
          </a:p>
        </p:txBody>
      </p:sp>
      <p:sp>
        <p:nvSpPr>
          <p:cNvPr id="26" name="Пятиугольник 25"/>
          <p:cNvSpPr/>
          <p:nvPr/>
        </p:nvSpPr>
        <p:spPr>
          <a:xfrm flipH="1">
            <a:off x="342016" y="5858813"/>
            <a:ext cx="6516000" cy="756000"/>
          </a:xfrm>
          <a:prstGeom prst="homePlate">
            <a:avLst/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Правительство Кыргызской Республики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7" name="Пятиугольник 26"/>
          <p:cNvSpPr/>
          <p:nvPr/>
        </p:nvSpPr>
        <p:spPr>
          <a:xfrm>
            <a:off x="7526280" y="5858813"/>
            <a:ext cx="1332000" cy="756000"/>
          </a:xfrm>
          <a:prstGeom prst="homePlat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СМИ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929690" y="4633862"/>
            <a:ext cx="7272000" cy="756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Calibri" pitchFamily="34" charset="0"/>
              </a:rPr>
              <a:t>Предоставляют отчет</a:t>
            </a:r>
            <a:r>
              <a:rPr lang="ru-RU" sz="2600" dirty="0" smtClean="0">
                <a:solidFill>
                  <a:schemeClr val="tx1"/>
                </a:solidFill>
                <a:latin typeface="Calibri" pitchFamily="34" charset="0"/>
              </a:rPr>
              <a:t> об исполнении мероприятии по противодействию коррупции</a:t>
            </a:r>
            <a:endParaRPr lang="ru-RU" sz="2600" dirty="0">
              <a:solidFill>
                <a:schemeClr val="tx1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3497218" y="5389241"/>
            <a:ext cx="2160000" cy="428628"/>
          </a:xfrm>
          <a:prstGeom prst="down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низ 29"/>
          <p:cNvSpPr/>
          <p:nvPr/>
        </p:nvSpPr>
        <p:spPr>
          <a:xfrm>
            <a:off x="7674328" y="5399391"/>
            <a:ext cx="396000" cy="428628"/>
          </a:xfrm>
          <a:prstGeom prst="downArrow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4371334" y="5263211"/>
            <a:ext cx="412292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500" b="1" dirty="0" smtClean="0">
                <a:solidFill>
                  <a:srgbClr val="FF0000"/>
                </a:solidFill>
              </a:rPr>
              <a:t>?</a:t>
            </a:r>
            <a:endParaRPr lang="ru-RU" sz="3500" b="1" dirty="0">
              <a:solidFill>
                <a:srgbClr val="FF0000"/>
              </a:solidFill>
            </a:endParaRPr>
          </a:p>
        </p:txBody>
      </p:sp>
      <p:sp>
        <p:nvSpPr>
          <p:cNvPr id="32" name="Стрелка вниз 31"/>
          <p:cNvSpPr/>
          <p:nvPr/>
        </p:nvSpPr>
        <p:spPr>
          <a:xfrm rot="16200000">
            <a:off x="7002016" y="5905976"/>
            <a:ext cx="324000" cy="612000"/>
          </a:xfrm>
          <a:prstGeom prst="downArrow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7" name="Выноска со стрелкой вниз 6"/>
          <p:cNvSpPr/>
          <p:nvPr/>
        </p:nvSpPr>
        <p:spPr>
          <a:xfrm>
            <a:off x="74604" y="1253824"/>
            <a:ext cx="3960000" cy="900000"/>
          </a:xfrm>
          <a:prstGeom prst="downArrowCallou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Calibri" pitchFamily="34" charset="0"/>
              </a:rPr>
              <a:t>Государственные органы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71406" y="2177729"/>
            <a:ext cx="3960000" cy="1188000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4977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Calibri" pitchFamily="34" charset="0"/>
              </a:rPr>
              <a:t>Создают</a:t>
            </a:r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 ведомственную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Calibri" pitchFamily="34" charset="0"/>
              </a:rPr>
              <a:t>Программу и План</a:t>
            </a:r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 мероприятий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по противодействию коррупции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Выноска со стрелкой вниз 13"/>
          <p:cNvSpPr/>
          <p:nvPr/>
        </p:nvSpPr>
        <p:spPr>
          <a:xfrm>
            <a:off x="71406" y="3371068"/>
            <a:ext cx="3960000" cy="1188000"/>
          </a:xfrm>
          <a:prstGeom prst="downArrowCallou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Calibri" pitchFamily="34" charset="0"/>
              </a:rPr>
              <a:t>Проводят мероприятия</a:t>
            </a:r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по противодействию коррупции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Пятиугольник 14"/>
          <p:cNvSpPr/>
          <p:nvPr/>
        </p:nvSpPr>
        <p:spPr>
          <a:xfrm>
            <a:off x="7772855" y="6011218"/>
            <a:ext cx="1332000" cy="756000"/>
          </a:xfrm>
          <a:prstGeom prst="homePlat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СМИ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1406" y="4558153"/>
            <a:ext cx="3960000" cy="756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Calibri" pitchFamily="34" charset="0"/>
              </a:rPr>
              <a:t>Готовят отчет</a:t>
            </a:r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 об исполнении мероприятии по противодействию коррупции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2129253" y="5330116"/>
            <a:ext cx="1260000" cy="428628"/>
          </a:xfrm>
          <a:prstGeom prst="down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5400000">
            <a:off x="1393290" y="6077712"/>
            <a:ext cx="324000" cy="252000"/>
          </a:xfrm>
          <a:prstGeom prst="down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 rot="16200000">
            <a:off x="7440919" y="6447600"/>
            <a:ext cx="324000" cy="252000"/>
          </a:xfrm>
          <a:prstGeom prst="downArrow">
            <a:avLst/>
          </a:prstGeom>
          <a:solidFill>
            <a:srgbClr val="00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Выноска со стрелкой вниз 19"/>
          <p:cNvSpPr/>
          <p:nvPr/>
        </p:nvSpPr>
        <p:spPr>
          <a:xfrm>
            <a:off x="5099504" y="1253824"/>
            <a:ext cx="3960000" cy="900000"/>
          </a:xfrm>
          <a:prstGeom prst="downArrowCallou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Calibri" pitchFamily="34" charset="0"/>
              </a:rPr>
              <a:t>Общественные Советы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2" name="Выноска со стрелкой вниз 21"/>
          <p:cNvSpPr/>
          <p:nvPr/>
        </p:nvSpPr>
        <p:spPr>
          <a:xfrm>
            <a:off x="5096071" y="2163874"/>
            <a:ext cx="3960000" cy="1188000"/>
          </a:xfrm>
          <a:prstGeom prst="downArrowCallou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Calibri" pitchFamily="34" charset="0"/>
              </a:rPr>
              <a:t>Помогают создавать</a:t>
            </a:r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 ведомственную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Calibri" pitchFamily="34" charset="0"/>
              </a:rPr>
              <a:t>Программу и План</a:t>
            </a:r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 мероприятий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по противодействию коррупции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" name="Выноска со стрелкой вниз 23"/>
          <p:cNvSpPr/>
          <p:nvPr/>
        </p:nvSpPr>
        <p:spPr>
          <a:xfrm>
            <a:off x="5098739" y="3371417"/>
            <a:ext cx="3960000" cy="1188000"/>
          </a:xfrm>
          <a:prstGeom prst="downArrowCallou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Calibri" pitchFamily="34" charset="0"/>
              </a:rPr>
              <a:t>Проводят наблюдение, анализ и оценку исполнения мероприятий</a:t>
            </a:r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по противодействию коррупции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099776" y="4585863"/>
            <a:ext cx="3960000" cy="756000"/>
          </a:xfrm>
          <a:prstGeom prst="rect">
            <a:avLst/>
          </a:prstGeom>
          <a:solidFill>
            <a:srgbClr val="33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Calibri" pitchFamily="34" charset="0"/>
              </a:rPr>
              <a:t>Готовят альтернативный отчет</a:t>
            </a:r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 об исполнении мероприятий, а также </a:t>
            </a:r>
            <a:r>
              <a:rPr lang="ru-RU" b="1" dirty="0" smtClean="0">
                <a:solidFill>
                  <a:srgbClr val="FF0000"/>
                </a:solidFill>
                <a:latin typeface="Calibri" pitchFamily="34" charset="0"/>
              </a:rPr>
              <a:t>рекомендации и прогноз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5742897" y="5332279"/>
            <a:ext cx="1260000" cy="428628"/>
          </a:xfrm>
          <a:prstGeom prst="downArrow">
            <a:avLst/>
          </a:prstGeom>
          <a:solidFill>
            <a:srgbClr val="33CC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 rot="5400000">
            <a:off x="1379080" y="6454444"/>
            <a:ext cx="324000" cy="252000"/>
          </a:xfrm>
          <a:prstGeom prst="downArrow">
            <a:avLst/>
          </a:prstGeom>
          <a:solidFill>
            <a:srgbClr val="00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низ 29"/>
          <p:cNvSpPr/>
          <p:nvPr/>
        </p:nvSpPr>
        <p:spPr>
          <a:xfrm rot="16200000">
            <a:off x="7437662" y="6053112"/>
            <a:ext cx="324000" cy="252000"/>
          </a:xfrm>
          <a:prstGeom prst="down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ятиугольник 30"/>
          <p:cNvSpPr/>
          <p:nvPr/>
        </p:nvSpPr>
        <p:spPr>
          <a:xfrm flipH="1">
            <a:off x="38938" y="6011218"/>
            <a:ext cx="1332000" cy="756000"/>
          </a:xfrm>
          <a:prstGeom prst="homePlate">
            <a:avLst/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ПКР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32" name="Стрелка вниз 31"/>
          <p:cNvSpPr/>
          <p:nvPr/>
        </p:nvSpPr>
        <p:spPr>
          <a:xfrm>
            <a:off x="285720" y="5316261"/>
            <a:ext cx="1188000" cy="684000"/>
          </a:xfrm>
          <a:prstGeom prst="down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 rot="10800000" flipV="1">
            <a:off x="449562" y="5500702"/>
            <a:ext cx="864000" cy="35719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10800000" flipH="1" flipV="1">
            <a:off x="424538" y="5500702"/>
            <a:ext cx="864000" cy="35719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7710" y="531457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Постановление Правительства КР  № 596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7710" y="883491"/>
            <a:ext cx="9072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«Программа Правительства КР по противодействию коррупции на 2012-2014 годы»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1" name="Рисунок 40" descr="Рукопожатие-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28206" y="1168532"/>
            <a:ext cx="1080000" cy="971305"/>
          </a:xfrm>
          <a:prstGeom prst="rect">
            <a:avLst/>
          </a:prstGeom>
        </p:spPr>
      </p:pic>
      <p:sp>
        <p:nvSpPr>
          <p:cNvPr id="43" name="Пятиугольник 42"/>
          <p:cNvSpPr/>
          <p:nvPr/>
        </p:nvSpPr>
        <p:spPr>
          <a:xfrm>
            <a:off x="2799905" y="6011218"/>
            <a:ext cx="1332000" cy="756000"/>
          </a:xfrm>
          <a:prstGeom prst="homePlat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СМИ</a:t>
            </a:r>
            <a:endParaRPr lang="ru-RU" sz="2200" b="1" dirty="0">
              <a:solidFill>
                <a:schemeClr val="tx1"/>
              </a:solidFill>
            </a:endParaRPr>
          </a:p>
        </p:txBody>
      </p:sp>
      <p:pic>
        <p:nvPicPr>
          <p:cNvPr id="45" name="Рисунок 44" descr="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08084" y="2096404"/>
            <a:ext cx="1152000" cy="1153668"/>
          </a:xfrm>
          <a:prstGeom prst="rect">
            <a:avLst/>
          </a:prstGeom>
        </p:spPr>
      </p:pic>
      <p:pic>
        <p:nvPicPr>
          <p:cNvPr id="48" name="Рисунок 47" descr="Аудит-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27504" y="3231269"/>
            <a:ext cx="1116000" cy="1124262"/>
          </a:xfrm>
          <a:prstGeom prst="rect">
            <a:avLst/>
          </a:prstGeom>
        </p:spPr>
      </p:pic>
      <p:pic>
        <p:nvPicPr>
          <p:cNvPr id="49" name="Рисунок 48" descr="Транспорант-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69359" y="4455626"/>
            <a:ext cx="1188000" cy="791360"/>
          </a:xfrm>
          <a:prstGeom prst="rect">
            <a:avLst/>
          </a:prstGeom>
        </p:spPr>
      </p:pic>
      <p:sp>
        <p:nvSpPr>
          <p:cNvPr id="50" name="Прямоугольник 49"/>
          <p:cNvSpPr/>
          <p:nvPr/>
        </p:nvSpPr>
        <p:spPr>
          <a:xfrm>
            <a:off x="1686770" y="5786454"/>
            <a:ext cx="5760000" cy="1008000"/>
          </a:xfrm>
          <a:prstGeom prst="rect">
            <a:avLst/>
          </a:prstGeom>
          <a:solidFill>
            <a:srgbClr val="99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51" name="Рисунок 50" descr="Совещание-1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846610" y="5246987"/>
            <a:ext cx="1440000" cy="968095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2158341" y="5885152"/>
            <a:ext cx="48025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Заслушивание   </a:t>
            </a:r>
            <a:r>
              <a:rPr lang="ru-RU" dirty="0" smtClean="0"/>
              <a:t>                             и </a:t>
            </a:r>
            <a:r>
              <a:rPr lang="ru-RU" b="1" dirty="0" smtClean="0">
                <a:solidFill>
                  <a:srgbClr val="FF0000"/>
                </a:solidFill>
              </a:rPr>
              <a:t>обсуждение</a:t>
            </a:r>
            <a:r>
              <a:rPr lang="ru-RU" dirty="0" smtClean="0"/>
              <a:t> </a:t>
            </a:r>
          </a:p>
          <a:p>
            <a:pPr algn="ctr"/>
            <a:r>
              <a:rPr lang="ru-RU" dirty="0" smtClean="0"/>
              <a:t>отчетов по исполнению мероприятий </a:t>
            </a:r>
          </a:p>
          <a:p>
            <a:pPr algn="ctr"/>
            <a:r>
              <a:rPr lang="ru-RU" dirty="0" smtClean="0"/>
              <a:t>по противодействию коррупции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7" name="Выноска со стрелкой вниз 6"/>
          <p:cNvSpPr/>
          <p:nvPr/>
        </p:nvSpPr>
        <p:spPr>
          <a:xfrm>
            <a:off x="74604" y="1253824"/>
            <a:ext cx="3960000" cy="900000"/>
          </a:xfrm>
          <a:prstGeom prst="downArrowCallou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Calibri" pitchFamily="34" charset="0"/>
              </a:rPr>
              <a:t>Государственные органы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5" name="Пятиугольник 14"/>
          <p:cNvSpPr/>
          <p:nvPr/>
        </p:nvSpPr>
        <p:spPr>
          <a:xfrm>
            <a:off x="7772855" y="6011218"/>
            <a:ext cx="1332000" cy="756000"/>
          </a:xfrm>
          <a:prstGeom prst="homePlat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СМИ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2129253" y="5330116"/>
            <a:ext cx="1260000" cy="428628"/>
          </a:xfrm>
          <a:prstGeom prst="down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5400000">
            <a:off x="1393290" y="6077712"/>
            <a:ext cx="324000" cy="252000"/>
          </a:xfrm>
          <a:prstGeom prst="down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 rot="16200000">
            <a:off x="7440919" y="6447600"/>
            <a:ext cx="324000" cy="252000"/>
          </a:xfrm>
          <a:prstGeom prst="downArrow">
            <a:avLst/>
          </a:prstGeom>
          <a:solidFill>
            <a:srgbClr val="00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Выноска со стрелкой вниз 19"/>
          <p:cNvSpPr/>
          <p:nvPr/>
        </p:nvSpPr>
        <p:spPr>
          <a:xfrm>
            <a:off x="5099504" y="1253824"/>
            <a:ext cx="3960000" cy="900000"/>
          </a:xfrm>
          <a:prstGeom prst="downArrowCallou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Calibri" pitchFamily="34" charset="0"/>
              </a:rPr>
              <a:t>Общественные Советы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5742897" y="5332279"/>
            <a:ext cx="1260000" cy="428628"/>
          </a:xfrm>
          <a:prstGeom prst="downArrow">
            <a:avLst/>
          </a:prstGeom>
          <a:solidFill>
            <a:srgbClr val="33CC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 rot="5400000">
            <a:off x="1379080" y="6454444"/>
            <a:ext cx="324000" cy="252000"/>
          </a:xfrm>
          <a:prstGeom prst="downArrow">
            <a:avLst/>
          </a:prstGeom>
          <a:solidFill>
            <a:srgbClr val="00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низ 29"/>
          <p:cNvSpPr/>
          <p:nvPr/>
        </p:nvSpPr>
        <p:spPr>
          <a:xfrm rot="16200000">
            <a:off x="7437662" y="6053112"/>
            <a:ext cx="324000" cy="252000"/>
          </a:xfrm>
          <a:prstGeom prst="down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ятиугольник 30"/>
          <p:cNvSpPr/>
          <p:nvPr/>
        </p:nvSpPr>
        <p:spPr>
          <a:xfrm flipH="1">
            <a:off x="38938" y="6011218"/>
            <a:ext cx="1332000" cy="756000"/>
          </a:xfrm>
          <a:prstGeom prst="homePlate">
            <a:avLst/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ПКР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7710" y="531457"/>
            <a:ext cx="9072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Постановление Правительства КР  № 596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7710" y="883491"/>
            <a:ext cx="9072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«Программа Правительства КР по противодействию коррупции на 2012-2014 годы»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1" name="Рисунок 40" descr="Рукопожатие-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28206" y="1168532"/>
            <a:ext cx="1080000" cy="971305"/>
          </a:xfrm>
          <a:prstGeom prst="rect">
            <a:avLst/>
          </a:prstGeom>
        </p:spPr>
      </p:pic>
      <p:sp>
        <p:nvSpPr>
          <p:cNvPr id="43" name="Пятиугольник 42"/>
          <p:cNvSpPr/>
          <p:nvPr/>
        </p:nvSpPr>
        <p:spPr>
          <a:xfrm>
            <a:off x="2799905" y="6011218"/>
            <a:ext cx="1332000" cy="756000"/>
          </a:xfrm>
          <a:prstGeom prst="homePlat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СМИ</a:t>
            </a: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1686770" y="5786454"/>
            <a:ext cx="5760000" cy="1008000"/>
          </a:xfrm>
          <a:prstGeom prst="rect">
            <a:avLst/>
          </a:prstGeom>
          <a:solidFill>
            <a:srgbClr val="99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51" name="Рисунок 50" descr="Совещание-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46610" y="5246987"/>
            <a:ext cx="1440000" cy="968095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2158341" y="5885152"/>
            <a:ext cx="48025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Заслушивание   </a:t>
            </a:r>
            <a:r>
              <a:rPr lang="ru-RU" dirty="0" smtClean="0"/>
              <a:t>                             и </a:t>
            </a:r>
            <a:r>
              <a:rPr lang="ru-RU" b="1" dirty="0" smtClean="0">
                <a:solidFill>
                  <a:srgbClr val="FF0000"/>
                </a:solidFill>
              </a:rPr>
              <a:t>обсуждение</a:t>
            </a:r>
            <a:r>
              <a:rPr lang="ru-RU" dirty="0" smtClean="0"/>
              <a:t> </a:t>
            </a:r>
          </a:p>
          <a:p>
            <a:pPr algn="ctr"/>
            <a:r>
              <a:rPr lang="ru-RU" dirty="0" smtClean="0"/>
              <a:t>отчетов по исполнению мероприятий </a:t>
            </a:r>
          </a:p>
          <a:p>
            <a:pPr algn="ctr"/>
            <a:r>
              <a:rPr lang="ru-RU" dirty="0" smtClean="0"/>
              <a:t>по противодействию коррупции</a:t>
            </a:r>
            <a:endParaRPr lang="ru-RU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561022" y="2189514"/>
            <a:ext cx="7992000" cy="302543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</a:rPr>
              <a:t>ИСПОЛНЕНИЕ  ТРЕБОВАНИЙ</a:t>
            </a:r>
          </a:p>
          <a:p>
            <a:pPr algn="ctr"/>
            <a:endParaRPr lang="en-US" sz="8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500" b="1" dirty="0" smtClean="0">
                <a:solidFill>
                  <a:schemeClr val="tx1"/>
                </a:solidFill>
              </a:rPr>
              <a:t>ЗАКОНОВ  КЫРГЫЗСКОЙ  РЕСПУБЛИКИ</a:t>
            </a:r>
          </a:p>
          <a:p>
            <a:pPr algn="ctr"/>
            <a:endParaRPr lang="ru-RU" sz="1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500" b="1" dirty="0" smtClean="0">
                <a:solidFill>
                  <a:schemeClr val="tx1"/>
                </a:solidFill>
              </a:rPr>
              <a:t>УКАЗА  ПРЕЗИДЕНТА  КЫРГЫЗСКОЙ  РЕСПУБЛИКИ</a:t>
            </a:r>
          </a:p>
          <a:p>
            <a:pPr algn="ctr"/>
            <a:endParaRPr lang="ru-RU" sz="1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500" b="1" dirty="0" smtClean="0">
                <a:solidFill>
                  <a:schemeClr val="tx1"/>
                </a:solidFill>
              </a:rPr>
              <a:t>и  ПОСТАНОВЛЕНИЯ  ПРАВИТЕЛЬСТВА  КР</a:t>
            </a:r>
          </a:p>
          <a:p>
            <a:pPr algn="ctr"/>
            <a:r>
              <a:rPr lang="ru-RU" sz="1000" b="1" dirty="0" smtClean="0">
                <a:solidFill>
                  <a:schemeClr val="tx1"/>
                </a:solidFill>
              </a:rPr>
              <a:t/>
            </a:r>
            <a:br>
              <a:rPr lang="ru-RU" sz="1000" b="1" dirty="0" smtClean="0">
                <a:solidFill>
                  <a:schemeClr val="tx1"/>
                </a:solidFill>
              </a:rPr>
            </a:br>
            <a:r>
              <a:rPr lang="ru-RU" sz="2500" b="1" dirty="0" smtClean="0">
                <a:solidFill>
                  <a:schemeClr val="tx1"/>
                </a:solidFill>
              </a:rPr>
              <a:t>ПО  ПРОТИВОДЕЙСТВИЮ  КОРРУПЦИИ</a:t>
            </a:r>
            <a:endParaRPr lang="ru-RU" sz="25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Разговор двое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5" y="5272957"/>
            <a:ext cx="2070625" cy="158290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500034" y="1357298"/>
            <a:ext cx="8429684" cy="3314248"/>
          </a:xfrm>
          <a:prstGeom prst="wedgeRoundRectCallout">
            <a:avLst>
              <a:gd name="adj1" fmla="val -33629"/>
              <a:gd name="adj2" fmla="val 77660"/>
              <a:gd name="adj3" fmla="val 16667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-32" y="859208"/>
            <a:ext cx="5139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FF0000"/>
                </a:solidFill>
                <a:latin typeface="Cooper Std Black" pitchFamily="18" charset="0"/>
              </a:rPr>
              <a:t>!</a:t>
            </a:r>
            <a:endParaRPr lang="ru-RU" sz="9600" b="1" dirty="0">
              <a:solidFill>
                <a:srgbClr val="FF0000"/>
              </a:solidFill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3668853" y="3085665"/>
            <a:ext cx="5000660" cy="1228301"/>
            <a:chOff x="3558220" y="4807080"/>
            <a:chExt cx="5500726" cy="1571636"/>
          </a:xfrm>
        </p:grpSpPr>
        <p:sp>
          <p:nvSpPr>
            <p:cNvPr id="21" name="Параллелограмм 20"/>
            <p:cNvSpPr/>
            <p:nvPr/>
          </p:nvSpPr>
          <p:spPr>
            <a:xfrm>
              <a:off x="3558220" y="4807080"/>
              <a:ext cx="5500726" cy="1571636"/>
            </a:xfrm>
            <a:prstGeom prst="parallelogram">
              <a:avLst>
                <a:gd name="adj" fmla="val 99681"/>
              </a:avLst>
            </a:prstGeom>
            <a:solidFill>
              <a:srgbClr val="99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544736" y="5123326"/>
              <a:ext cx="3500430" cy="984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177800" algn="just"/>
              <a:r>
                <a:rPr lang="ru-RU" sz="2200" dirty="0" smtClean="0"/>
                <a:t>-   </a:t>
              </a:r>
              <a:r>
                <a:rPr lang="ru-RU" sz="2200" b="1" dirty="0" smtClean="0">
                  <a:solidFill>
                    <a:srgbClr val="FF0000"/>
                  </a:solidFill>
                </a:rPr>
                <a:t>негосударственного</a:t>
              </a:r>
              <a:r>
                <a:rPr lang="ru-RU" sz="2200" dirty="0" smtClean="0"/>
                <a:t> </a:t>
              </a:r>
            </a:p>
            <a:p>
              <a:pPr indent="360363" algn="just"/>
              <a:r>
                <a:rPr lang="ru-RU" sz="2200" dirty="0" smtClean="0"/>
                <a:t>  (общественного).</a:t>
              </a:r>
              <a:endParaRPr lang="ru-RU" sz="2200" dirty="0"/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3668853" y="1733252"/>
            <a:ext cx="5000660" cy="1195682"/>
            <a:chOff x="3571868" y="3193672"/>
            <a:chExt cx="5500726" cy="1195682"/>
          </a:xfrm>
        </p:grpSpPr>
        <p:sp>
          <p:nvSpPr>
            <p:cNvPr id="24" name="Параллелограмм 23"/>
            <p:cNvSpPr/>
            <p:nvPr/>
          </p:nvSpPr>
          <p:spPr>
            <a:xfrm flipV="1">
              <a:off x="3571868" y="3193672"/>
              <a:ext cx="5500726" cy="1195682"/>
            </a:xfrm>
            <a:prstGeom prst="parallelogram">
              <a:avLst>
                <a:gd name="adj" fmla="val 99681"/>
              </a:avLst>
            </a:prstGeom>
            <a:solidFill>
              <a:srgbClr val="FF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725357" y="3453054"/>
              <a:ext cx="324709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60363" algn="just">
                <a:buFontTx/>
                <a:buChar char="-"/>
              </a:pPr>
              <a:r>
                <a:rPr lang="ru-RU" sz="2000" b="1" dirty="0" smtClean="0">
                  <a:solidFill>
                    <a:srgbClr val="FF0000"/>
                  </a:solidFill>
                </a:rPr>
                <a:t>государственного</a:t>
              </a:r>
              <a:r>
                <a:rPr lang="ru-RU" sz="2000" dirty="0" smtClean="0"/>
                <a:t> </a:t>
              </a:r>
            </a:p>
            <a:p>
              <a:pPr indent="360363" algn="just"/>
              <a:r>
                <a:rPr lang="ru-RU" sz="2000" dirty="0" smtClean="0"/>
                <a:t>(официального)</a:t>
              </a:r>
              <a:endParaRPr lang="ru-RU" sz="2000" dirty="0"/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739896" y="1730506"/>
            <a:ext cx="4000527" cy="2571768"/>
            <a:chOff x="727105" y="3269730"/>
            <a:chExt cx="4786347" cy="3286148"/>
          </a:xfrm>
        </p:grpSpPr>
        <p:sp>
          <p:nvSpPr>
            <p:cNvPr id="27" name="Пятиугольник 26"/>
            <p:cNvSpPr/>
            <p:nvPr/>
          </p:nvSpPr>
          <p:spPr>
            <a:xfrm>
              <a:off x="727105" y="3269730"/>
              <a:ext cx="4786347" cy="3286148"/>
            </a:xfrm>
            <a:prstGeom prst="homePlate">
              <a:avLst/>
            </a:prstGeom>
            <a:solidFill>
              <a:srgbClr val="CCCC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903680" y="3541833"/>
              <a:ext cx="3327714" cy="28708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60363"/>
              <a:r>
                <a:rPr lang="ru-RU" sz="2000" dirty="0" smtClean="0"/>
                <a:t>Систему </a:t>
              </a:r>
              <a:r>
                <a:rPr lang="ru-RU" sz="2000" b="1" dirty="0" smtClean="0">
                  <a:solidFill>
                    <a:srgbClr val="FF0000"/>
                  </a:solidFill>
                </a:rPr>
                <a:t>мониторинга и оценки</a:t>
              </a:r>
              <a:r>
                <a:rPr lang="ru-RU" sz="2000" dirty="0" smtClean="0"/>
                <a:t> Плана  и  Программы намечено построить через создание двух альтернативных каналов информации:</a:t>
              </a:r>
              <a:endParaRPr lang="ru-RU" sz="20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5822301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696" y="4810118"/>
            <a:ext cx="2027974" cy="202797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214282" y="857232"/>
            <a:ext cx="8715436" cy="3814314"/>
          </a:xfrm>
          <a:prstGeom prst="wedgeRoundRectCallout">
            <a:avLst>
              <a:gd name="adj1" fmla="val -43100"/>
              <a:gd name="adj2" fmla="val 77455"/>
              <a:gd name="adj3" fmla="val 16667"/>
            </a:avLst>
          </a:prstGeom>
          <a:gradFill flip="none" rotWithShape="1">
            <a:gsLst>
              <a:gs pos="0">
                <a:srgbClr val="99CCFF">
                  <a:shade val="30000"/>
                  <a:satMod val="115000"/>
                </a:srgbClr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3357554" y="946380"/>
            <a:ext cx="550072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12 ФЕВРАЛЯ 2014 года</a:t>
            </a:r>
          </a:p>
          <a:p>
            <a:r>
              <a:rPr lang="ru-RU" sz="1900" b="1" dirty="0" smtClean="0"/>
              <a:t>№ 44-Р</a:t>
            </a:r>
          </a:p>
          <a:p>
            <a:pPr algn="ctr"/>
            <a:r>
              <a:rPr lang="ru-RU" sz="2800" b="1" dirty="0" smtClean="0"/>
              <a:t>Распоряжение Правительства </a:t>
            </a:r>
          </a:p>
          <a:p>
            <a:pPr algn="ctr"/>
            <a:r>
              <a:rPr lang="ru-RU" sz="2800" b="1" dirty="0" smtClean="0"/>
              <a:t>Кыргызской Республики</a:t>
            </a:r>
            <a:endParaRPr lang="ru-RU" sz="2800" dirty="0" smtClean="0"/>
          </a:p>
          <a:p>
            <a:endParaRPr lang="ru-RU" sz="800" dirty="0" smtClean="0"/>
          </a:p>
          <a:p>
            <a:pPr algn="ctr"/>
            <a:r>
              <a:rPr lang="ru-RU" sz="1900" b="1" dirty="0" smtClean="0"/>
              <a:t>об  утверждении</a:t>
            </a:r>
          </a:p>
          <a:p>
            <a:pPr algn="ctr"/>
            <a:endParaRPr lang="ru-RU" sz="800" dirty="0" smtClean="0"/>
          </a:p>
          <a:p>
            <a:pPr algn="ctr"/>
            <a:r>
              <a:rPr lang="ru-RU" sz="2400" b="1" dirty="0" smtClean="0"/>
              <a:t>«Методологии </a:t>
            </a:r>
            <a:r>
              <a:rPr lang="ru-RU" sz="2400" b="1" dirty="0" err="1" smtClean="0"/>
              <a:t>антикоррупционного</a:t>
            </a:r>
            <a:r>
              <a:rPr lang="ru-RU" sz="2400" b="1" dirty="0" smtClean="0"/>
              <a:t> мониторинга и оценки»</a:t>
            </a:r>
            <a:endParaRPr lang="ru-RU" sz="1900" dirty="0"/>
          </a:p>
        </p:txBody>
      </p:sp>
      <p:sp>
        <p:nvSpPr>
          <p:cNvPr id="20" name="TextBox 19"/>
          <p:cNvSpPr txBox="1"/>
          <p:nvPr/>
        </p:nvSpPr>
        <p:spPr>
          <a:xfrm>
            <a:off x="2714612" y="5288364"/>
            <a:ext cx="5139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FF0000"/>
                </a:solidFill>
                <a:latin typeface="Cooper Std Black" pitchFamily="18" charset="0"/>
              </a:rPr>
              <a:t>!</a:t>
            </a:r>
            <a:endParaRPr lang="ru-RU" sz="96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00694" y="5286388"/>
            <a:ext cx="177965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0" b="1" dirty="0" smtClean="0">
                <a:solidFill>
                  <a:srgbClr val="0070C0"/>
                </a:solidFill>
                <a:latin typeface="Chiller" pitchFamily="82" charset="0"/>
              </a:rPr>
              <a:t>gov.kg</a:t>
            </a:r>
            <a:endParaRPr lang="ru-RU" sz="7000" b="1" dirty="0">
              <a:solidFill>
                <a:srgbClr val="0070C0"/>
              </a:solidFill>
            </a:endParaRPr>
          </a:p>
        </p:txBody>
      </p:sp>
      <p:pic>
        <p:nvPicPr>
          <p:cNvPr id="23" name="Рисунок 22" descr="49863069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14678" y="4956908"/>
            <a:ext cx="2286016" cy="1714512"/>
          </a:xfrm>
          <a:prstGeom prst="rect">
            <a:avLst/>
          </a:prstGeom>
        </p:spPr>
      </p:pic>
      <p:pic>
        <p:nvPicPr>
          <p:cNvPr id="18" name="Рисунок 17" descr="Сатыбалдыев--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1001" y="1000108"/>
            <a:ext cx="2528920" cy="3499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-32" y="403081"/>
            <a:ext cx="9144000" cy="2142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2935" y="142852"/>
            <a:ext cx="79742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/>
              <a:t>Мониторинг  исполнения «Плана мероприятий Правительства КР по противодействию коррупции»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927555" y="0"/>
            <a:ext cx="214314" cy="612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1548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4269" y="27687"/>
            <a:ext cx="832370" cy="576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31122" y="3143248"/>
            <a:ext cx="646234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 smtClean="0"/>
              <a:t>НО,  ЭТО  УЖЕ  ДРУГАЯ  ПРЕЗЕНТАЦИЯ</a:t>
            </a:r>
            <a:endParaRPr lang="ru-RU" sz="3000" b="1" dirty="0"/>
          </a:p>
        </p:txBody>
      </p:sp>
      <p:pic>
        <p:nvPicPr>
          <p:cNvPr id="8" name="Picture 2" descr="D:\5 - Библиотека\9-Картинки\3-Человечки\Носилк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60285" y="3704302"/>
            <a:ext cx="4224361" cy="2715661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0" y="552690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 algn="ctr"/>
            <a:r>
              <a:rPr lang="ru-RU" sz="2400" b="1" dirty="0" smtClean="0"/>
              <a:t>Методология </a:t>
            </a:r>
            <a:r>
              <a:rPr lang="ru-RU" sz="2400" b="1" dirty="0" err="1" smtClean="0"/>
              <a:t>антикоррупционного</a:t>
            </a:r>
            <a:r>
              <a:rPr lang="ru-RU" sz="2400" b="1" dirty="0" smtClean="0"/>
              <a:t> мониторинга и оценки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1983</Words>
  <Application>Microsoft Office PowerPoint</Application>
  <PresentationFormat>Экран (4:3)</PresentationFormat>
  <Paragraphs>290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 Координационный совет ОНС  Проект Программы развития ООН в Кыргызской Республике «Механизмы по наращиванию потенциала», со-финансируемый Фондами Открытого общества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</dc:creator>
  <cp:lastModifiedBy>123</cp:lastModifiedBy>
  <cp:revision>246</cp:revision>
  <dcterms:created xsi:type="dcterms:W3CDTF">2014-11-02T17:57:39Z</dcterms:created>
  <dcterms:modified xsi:type="dcterms:W3CDTF">2015-01-16T08:27:19Z</dcterms:modified>
</cp:coreProperties>
</file>