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3" r:id="rId2"/>
    <p:sldId id="275" r:id="rId3"/>
    <p:sldId id="278" r:id="rId4"/>
    <p:sldId id="280" r:id="rId5"/>
    <p:sldId id="292" r:id="rId6"/>
    <p:sldId id="289" r:id="rId7"/>
    <p:sldId id="290" r:id="rId8"/>
    <p:sldId id="291" r:id="rId9"/>
    <p:sldId id="293" r:id="rId10"/>
    <p:sldId id="294" r:id="rId11"/>
    <p:sldId id="295" r:id="rId12"/>
  </p:sldIdLst>
  <p:sldSz cx="9144000" cy="6858000" type="screen4x3"/>
  <p:notesSz cx="6754813" cy="98425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0087C7"/>
    <a:srgbClr val="D6D6D6"/>
    <a:srgbClr val="C8E7FF"/>
    <a:srgbClr val="85A9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37" autoAdjust="0"/>
    <p:restoredTop sz="94610" autoAdjust="0"/>
  </p:normalViewPr>
  <p:slideViewPr>
    <p:cSldViewPr>
      <p:cViewPr>
        <p:scale>
          <a:sx n="81" d="100"/>
          <a:sy n="81" d="100"/>
        </p:scale>
        <p:origin x="-1692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73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7463" y="0"/>
            <a:ext cx="29273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50375"/>
            <a:ext cx="29273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7463" y="9350375"/>
            <a:ext cx="29273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D467607-04B5-45F5-B63C-2C6369CBB7FB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814581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7350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25875" y="0"/>
            <a:ext cx="2927350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D0FACDF-92D3-4B4F-A558-C4737D7F858A}" type="datetimeFigureOut">
              <a:rPr lang="de-DE"/>
              <a:pPr>
                <a:defRPr/>
              </a:pPr>
              <a:t>17.04.2014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38188"/>
            <a:ext cx="4919663" cy="3690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dirty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6275" y="4675188"/>
            <a:ext cx="5403850" cy="4429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48788"/>
            <a:ext cx="2927350" cy="492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25875" y="9348788"/>
            <a:ext cx="2927350" cy="492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525A747-76CE-46C9-BD36-0B35CC912A1D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837041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93043-7007-4709-942F-C110D920C3BC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079864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216B9-DAF9-4002-AA23-C168CEDE5492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9009248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4BC6B-6F6B-4F7F-80BE-80848EC83FAC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8991338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395DCD-3CE5-4D81-AE2B-E01D081FD7C1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7363935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B7D39-0234-473F-9721-EC342916E751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18434916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C03A3-F12E-4092-946A-659F19349ED1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6343790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5716A-C10A-429A-8B88-ED30842FA286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4152821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BB8E0-34A3-49AF-8C67-92E79652B988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3862641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ECB48-A22A-4ECC-8F26-5B2F7BBF2D95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593836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0AB38-48D9-4FB0-AA2B-6E60CE2DEBFE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76683070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4F299-0225-4D94-BE14-61F9AFE6E884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70837368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C33BB-B8CE-48C0-AFE5-A8B02444D589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3642565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9C00133-94E0-4802-9792-BB1E80D82062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1651000"/>
            <a:ext cx="8534400" cy="4225925"/>
          </a:xfrm>
        </p:spPr>
        <p:txBody>
          <a:bodyPr/>
          <a:lstStyle/>
          <a:p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b="1" smtClean="0"/>
              <a:t>Международная конференция ОНС</a:t>
            </a: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b="1" smtClean="0"/>
              <a:t>«Подотчетность государства перед обществом и участие граждан в добросовестном управлении»</a:t>
            </a:r>
            <a:r>
              <a:rPr lang="en-US" altLang="de-DE" sz="2000" b="1" smtClean="0">
                <a:cs typeface="Times New Roman" pitchFamily="18" charset="0"/>
              </a:rPr>
              <a:t/>
            </a:r>
            <a:br>
              <a:rPr lang="en-US" altLang="de-DE" sz="2000" b="1" smtClean="0">
                <a:cs typeface="Times New Roman" pitchFamily="18" charset="0"/>
              </a:rPr>
            </a:br>
            <a:r>
              <a:rPr lang="en-US" altLang="de-DE" sz="2000" b="1" smtClean="0">
                <a:cs typeface="Times New Roman" pitchFamily="18" charset="0"/>
              </a:rPr>
              <a:t/>
            </a:r>
            <a:br>
              <a:rPr lang="en-US" altLang="de-DE" sz="2000" b="1" smtClean="0">
                <a:cs typeface="Times New Roman" pitchFamily="18" charset="0"/>
              </a:rPr>
            </a:br>
            <a:r>
              <a:rPr lang="en-US" altLang="de-DE" sz="2000" b="1" smtClean="0">
                <a:cs typeface="Times New Roman" pitchFamily="18" charset="0"/>
              </a:rPr>
              <a:t/>
            </a:r>
            <a:br>
              <a:rPr lang="en-US" altLang="de-DE" sz="2000" b="1" smtClean="0">
                <a:cs typeface="Times New Roman" pitchFamily="18" charset="0"/>
              </a:rPr>
            </a:br>
            <a:r>
              <a:rPr lang="ru-RU" altLang="de-DE" sz="2800" b="1" smtClean="0">
                <a:cs typeface="Times New Roman" pitchFamily="18" charset="0"/>
              </a:rPr>
              <a:t> </a:t>
            </a:r>
            <a:r>
              <a:rPr lang="ru-RU" sz="3200" b="1" smtClean="0"/>
              <a:t>Гражданское общество и борьба с коррупцией в Германии</a:t>
            </a:r>
            <a:r>
              <a:rPr lang="en-US" altLang="de-DE" sz="2000" b="1" smtClean="0">
                <a:cs typeface="Times New Roman" pitchFamily="18" charset="0"/>
              </a:rPr>
              <a:t/>
            </a:r>
            <a:br>
              <a:rPr lang="en-US" altLang="de-DE" sz="2000" b="1" smtClean="0">
                <a:cs typeface="Times New Roman" pitchFamily="18" charset="0"/>
              </a:rPr>
            </a:br>
            <a:r>
              <a:rPr lang="en-US" altLang="de-DE" sz="2000" b="1" smtClean="0">
                <a:cs typeface="Times New Roman" pitchFamily="18" charset="0"/>
              </a:rPr>
              <a:t/>
            </a:r>
            <a:br>
              <a:rPr lang="en-US" altLang="de-DE" sz="2000" b="1" smtClean="0">
                <a:cs typeface="Times New Roman" pitchFamily="18" charset="0"/>
              </a:rPr>
            </a:br>
            <a:r>
              <a:rPr lang="ky-KG" altLang="de-DE" sz="2000" smtClean="0">
                <a:cs typeface="Times New Roman" pitchFamily="18" charset="0"/>
              </a:rPr>
              <a:t>Д-р Себастьян Вольф, Университет Констанца</a:t>
            </a:r>
            <a:r>
              <a:rPr lang="en-US" altLang="de-DE" sz="2000" smtClean="0">
                <a:cs typeface="Times New Roman" pitchFamily="18" charset="0"/>
              </a:rPr>
              <a:t/>
            </a:r>
            <a:br>
              <a:rPr lang="en-US" altLang="de-DE" sz="2000" smtClean="0">
                <a:cs typeface="Times New Roman" pitchFamily="18" charset="0"/>
              </a:rPr>
            </a:br>
            <a:r>
              <a:rPr lang="en-US" altLang="de-DE" sz="2000" smtClean="0">
                <a:latin typeface="Arial" charset="0"/>
                <a:cs typeface="Times New Roman" pitchFamily="18" charset="0"/>
              </a:rPr>
              <a:t/>
            </a:r>
            <a:br>
              <a:rPr lang="en-US" altLang="de-DE" sz="2000" smtClean="0">
                <a:latin typeface="Arial" charset="0"/>
                <a:cs typeface="Times New Roman" pitchFamily="18" charset="0"/>
              </a:rPr>
            </a:br>
            <a:r>
              <a:rPr lang="en-US" altLang="de-DE" sz="2000" smtClean="0">
                <a:latin typeface="Arial" charset="0"/>
                <a:cs typeface="Times New Roman" pitchFamily="18" charset="0"/>
              </a:rPr>
              <a:t/>
            </a:r>
            <a:br>
              <a:rPr lang="en-US" altLang="de-DE" sz="2000" smtClean="0">
                <a:latin typeface="Arial" charset="0"/>
                <a:cs typeface="Times New Roman" pitchFamily="18" charset="0"/>
              </a:rPr>
            </a:br>
            <a:r>
              <a:rPr lang="en-US" altLang="de-DE" sz="2000" smtClean="0">
                <a:latin typeface="Arial" charset="0"/>
                <a:cs typeface="Times New Roman" pitchFamily="18" charset="0"/>
              </a:rPr>
              <a:t/>
            </a:r>
            <a:br>
              <a:rPr lang="en-US" altLang="de-DE" sz="2000" smtClean="0">
                <a:latin typeface="Arial" charset="0"/>
                <a:cs typeface="Times New Roman" pitchFamily="18" charset="0"/>
              </a:rPr>
            </a:br>
            <a:r>
              <a:rPr lang="en-US" altLang="de-DE" sz="2000" smtClean="0">
                <a:latin typeface="Arial" charset="0"/>
                <a:cs typeface="Times New Roman" pitchFamily="18" charset="0"/>
              </a:rPr>
              <a:t>                                                          </a:t>
            </a:r>
            <a:br>
              <a:rPr lang="en-US" altLang="de-DE" sz="2000" smtClean="0">
                <a:latin typeface="Arial" charset="0"/>
                <a:cs typeface="Times New Roman" pitchFamily="18" charset="0"/>
              </a:rPr>
            </a:br>
            <a:r>
              <a:rPr lang="en-US" altLang="de-DE" sz="2000" smtClean="0">
                <a:latin typeface="Arial" charset="0"/>
                <a:cs typeface="Times New Roman" pitchFamily="18" charset="0"/>
              </a:rPr>
              <a:t/>
            </a:r>
            <a:br>
              <a:rPr lang="en-US" altLang="de-DE" sz="2000" smtClean="0">
                <a:latin typeface="Arial" charset="0"/>
                <a:cs typeface="Times New Roman" pitchFamily="18" charset="0"/>
              </a:rPr>
            </a:br>
            <a:r>
              <a:rPr lang="ru-RU" sz="2000" smtClean="0"/>
              <a:t> </a:t>
            </a:r>
            <a:r>
              <a:rPr lang="ru-RU" sz="1200" smtClean="0"/>
              <a:t>23-24 января 2014 г., Государственная Резиденция №1, КР</a:t>
            </a:r>
            <a:r>
              <a:rPr lang="ru-RU" sz="2000" smtClean="0"/>
              <a:t/>
            </a:r>
            <a:br>
              <a:rPr lang="ru-RU" sz="2000" smtClean="0"/>
            </a:br>
            <a:endParaRPr lang="en-US" altLang="de-DE" sz="1200" smtClean="0">
              <a:latin typeface="Arial" charset="0"/>
              <a:cs typeface="Times New Roman" pitchFamily="18" charset="0"/>
            </a:endParaRPr>
          </a:p>
        </p:txBody>
      </p:sp>
      <p:pic>
        <p:nvPicPr>
          <p:cNvPr id="2051" name="Picture 8" descr="Header_Uni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Rectangle 9"/>
          <p:cNvSpPr>
            <a:spLocks noChangeArrowheads="1"/>
          </p:cNvSpPr>
          <p:nvPr/>
        </p:nvSpPr>
        <p:spPr bwMode="auto">
          <a:xfrm>
            <a:off x="304800" y="2362200"/>
            <a:ext cx="853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20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053" name="Rectangle 11"/>
          <p:cNvSpPr>
            <a:spLocks noChangeArrowheads="1"/>
          </p:cNvSpPr>
          <p:nvPr/>
        </p:nvSpPr>
        <p:spPr bwMode="auto">
          <a:xfrm>
            <a:off x="342900" y="2286000"/>
            <a:ext cx="84582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838200" indent="-838200">
              <a:buFont typeface="Wingdings" pitchFamily="2" charset="2"/>
              <a:buNone/>
              <a:tabLst>
                <a:tab pos="307975" algn="l"/>
              </a:tabLst>
            </a:pPr>
            <a:r>
              <a:rPr lang="en-US" altLang="de-DE" sz="2000">
                <a:solidFill>
                  <a:schemeClr val="tx2"/>
                </a:solidFill>
                <a:latin typeface="Arial" charset="0"/>
                <a:cs typeface="Times New Roman" pitchFamily="18" charset="0"/>
              </a:rPr>
              <a:t>		</a:t>
            </a:r>
          </a:p>
        </p:txBody>
      </p:sp>
      <p:sp>
        <p:nvSpPr>
          <p:cNvPr id="2054" name="Rectangle 12"/>
          <p:cNvSpPr>
            <a:spLocks noChangeArrowheads="1"/>
          </p:cNvSpPr>
          <p:nvPr/>
        </p:nvSpPr>
        <p:spPr bwMode="auto">
          <a:xfrm>
            <a:off x="2133600" y="857250"/>
            <a:ext cx="6819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16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055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226FF36-CF3D-4C84-B348-1A8140F8F0AE}" type="slidenum">
              <a:rPr lang="de-DE" altLang="de-DE" sz="1400" smtClean="0"/>
              <a:pPr eaLnBrk="1" hangingPunct="1"/>
              <a:t>1</a:t>
            </a:fld>
            <a:endParaRPr lang="de-DE" altLang="de-DE" sz="1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341438"/>
            <a:ext cx="8534400" cy="914400"/>
          </a:xfrm>
        </p:spPr>
        <p:txBody>
          <a:bodyPr/>
          <a:lstStyle/>
          <a:p>
            <a:pPr eaLnBrk="1" hangingPunct="1"/>
            <a:r>
              <a:rPr lang="ky-KG" altLang="de-DE" sz="2000" b="1" smtClean="0">
                <a:latin typeface="Arial" charset="0"/>
                <a:cs typeface="Times New Roman" pitchFamily="18" charset="0"/>
              </a:rPr>
              <a:t>Содержание </a:t>
            </a:r>
            <a:endParaRPr lang="en-US" altLang="de-DE" sz="1800" smtClean="0">
              <a:latin typeface="Arial" charset="0"/>
              <a:cs typeface="Times New Roman" pitchFamily="18" charset="0"/>
            </a:endParaRPr>
          </a:p>
        </p:txBody>
      </p:sp>
      <p:pic>
        <p:nvPicPr>
          <p:cNvPr id="3075" name="Picture 3" descr="Header_Uni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2362200"/>
            <a:ext cx="853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20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23850" y="2133600"/>
            <a:ext cx="8458200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457200" indent="-457200">
              <a:lnSpc>
                <a:spcPct val="110000"/>
              </a:lnSpc>
              <a:buFontTx/>
              <a:buAutoNum type="arabicPeriod"/>
              <a:tabLst>
                <a:tab pos="307975" algn="l"/>
              </a:tabLst>
            </a:pPr>
            <a:r>
              <a:rPr lang="ru-RU" sz="2000">
                <a:solidFill>
                  <a:schemeClr val="tx2"/>
                </a:solidFill>
                <a:latin typeface="Arial" charset="0"/>
                <a:cs typeface="Times New Roman" pitchFamily="18" charset="0"/>
              </a:rPr>
              <a:t>Политика по противодействию коррупции в Германии: обзор деятельности</a:t>
            </a:r>
          </a:p>
          <a:p>
            <a:pPr marL="457200" indent="-457200">
              <a:lnSpc>
                <a:spcPct val="110000"/>
              </a:lnSpc>
              <a:buFontTx/>
              <a:buAutoNum type="arabicPeriod"/>
              <a:tabLst>
                <a:tab pos="307975" algn="l"/>
              </a:tabLst>
            </a:pPr>
            <a:endParaRPr lang="ru-RU" sz="2000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  <a:p>
            <a:pPr marL="457200" indent="-457200">
              <a:lnSpc>
                <a:spcPct val="110000"/>
              </a:lnSpc>
              <a:buFontTx/>
              <a:buAutoNum type="arabicPeriod"/>
              <a:tabLst>
                <a:tab pos="307975" algn="l"/>
              </a:tabLst>
            </a:pPr>
            <a:r>
              <a:rPr lang="ru-RU" sz="2000">
                <a:solidFill>
                  <a:schemeClr val="tx2"/>
                </a:solidFill>
                <a:latin typeface="Arial" charset="0"/>
                <a:cs typeface="Times New Roman" pitchFamily="18" charset="0"/>
              </a:rPr>
              <a:t>Общественные организации в борьбе с коррупцией </a:t>
            </a:r>
          </a:p>
          <a:p>
            <a:pPr marL="457200" indent="-457200">
              <a:lnSpc>
                <a:spcPct val="110000"/>
              </a:lnSpc>
              <a:buFontTx/>
              <a:buAutoNum type="arabicPeriod"/>
              <a:tabLst>
                <a:tab pos="307975" algn="l"/>
              </a:tabLst>
            </a:pPr>
            <a:endParaRPr lang="ru-RU" sz="2000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  <a:p>
            <a:pPr marL="457200" indent="-457200">
              <a:lnSpc>
                <a:spcPct val="110000"/>
              </a:lnSpc>
              <a:buFontTx/>
              <a:buAutoNum type="arabicPeriod"/>
              <a:tabLst>
                <a:tab pos="307975" algn="l"/>
              </a:tabLst>
            </a:pPr>
            <a:r>
              <a:rPr lang="ru-RU" sz="2000">
                <a:solidFill>
                  <a:schemeClr val="tx2"/>
                </a:solidFill>
                <a:latin typeface="Arial" charset="0"/>
                <a:cs typeface="Times New Roman" pitchFamily="18" charset="0"/>
              </a:rPr>
              <a:t>Сравнительные комментарии по работе Общественных Наблюдательных Советов в Кыргызстане</a:t>
            </a:r>
            <a:endParaRPr lang="en-US" sz="2000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133600" y="857250"/>
            <a:ext cx="6819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16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3079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FB35282-42F7-438D-B191-3C6135ABF4EB}" type="slidenum">
              <a:rPr lang="en-US" altLang="de-DE" sz="1400" smtClean="0"/>
              <a:pPr eaLnBrk="1" hangingPunct="1"/>
              <a:t>2</a:t>
            </a:fld>
            <a:endParaRPr lang="en-US" altLang="de-DE" sz="1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341438"/>
            <a:ext cx="8534400" cy="914400"/>
          </a:xfrm>
        </p:spPr>
        <p:txBody>
          <a:bodyPr/>
          <a:lstStyle/>
          <a:p>
            <a:pPr marL="457200" indent="-457200">
              <a:lnSpc>
                <a:spcPct val="110000"/>
              </a:lnSpc>
              <a:tabLst>
                <a:tab pos="307975" algn="l"/>
              </a:tabLst>
            </a:pPr>
            <a:r>
              <a:rPr lang="en-US" altLang="de-DE" sz="2000" b="1" smtClean="0">
                <a:latin typeface="Arial" charset="0"/>
              </a:rPr>
              <a:t>1. </a:t>
            </a:r>
            <a:r>
              <a:rPr lang="ru-RU" sz="2000" b="1" smtClean="0">
                <a:latin typeface="Arial" charset="0"/>
                <a:cs typeface="Times New Roman" pitchFamily="18" charset="0"/>
              </a:rPr>
              <a:t>Политика по противодействию коррупции в Германии: обзор деятельности</a:t>
            </a:r>
          </a:p>
        </p:txBody>
      </p:sp>
      <p:pic>
        <p:nvPicPr>
          <p:cNvPr id="4099" name="Picture 3" descr="Header_Uni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04800" y="2362200"/>
            <a:ext cx="853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20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323850" y="2133600"/>
            <a:ext cx="8458200" cy="41052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>
              <a:lnSpc>
                <a:spcPct val="110000"/>
              </a:lnSpc>
              <a:tabLst>
                <a:tab pos="307975" algn="l"/>
              </a:tabLst>
              <a:defRPr/>
            </a:pPr>
            <a:endParaRPr lang="ru-RU" sz="2000" i="1" dirty="0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  <a:defRPr/>
            </a:pPr>
            <a:r>
              <a:rPr lang="ru-RU" sz="2000" i="1" dirty="0">
                <a:solidFill>
                  <a:schemeClr val="tx2"/>
                </a:solidFill>
                <a:latin typeface="Arial" charset="0"/>
              </a:rPr>
              <a:t>По уровню коррупции в Германии</a:t>
            </a:r>
          </a:p>
          <a:p>
            <a:pPr>
              <a:lnSpc>
                <a:spcPct val="110000"/>
              </a:lnSpc>
              <a:tabLst>
                <a:tab pos="307975" algn="l"/>
              </a:tabLst>
              <a:defRPr/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  <a:defRPr/>
            </a:pPr>
            <a:r>
              <a:rPr lang="ru-RU" sz="1600" dirty="0">
                <a:solidFill>
                  <a:schemeClr val="tx2"/>
                </a:solidFill>
                <a:latin typeface="Arial" charset="0"/>
              </a:rPr>
              <a:t>Граждане Германии: 65% считают, что коррупция является серьезной проблемой в государственном секторе, 57% говорят, что уровень коррупции вырос за последние два года (TI GCB 2013)</a:t>
            </a: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  <a:defRPr/>
            </a:pPr>
            <a:r>
              <a:rPr lang="ru-RU" sz="1600" dirty="0">
                <a:solidFill>
                  <a:schemeClr val="tx2"/>
                </a:solidFill>
                <a:latin typeface="Arial" charset="0"/>
              </a:rPr>
              <a:t>Различные взгляды: представление экспертов касательно политической и административной коррупции в Германии (TI CPI) 2013: 78/100 баллов (шкала 12/177)</a:t>
            </a: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  <a:defRPr/>
            </a:pPr>
            <a:r>
              <a:rPr lang="ru-RU" sz="1600" dirty="0" err="1">
                <a:solidFill>
                  <a:schemeClr val="tx2"/>
                </a:solidFill>
                <a:latin typeface="Arial" charset="0"/>
              </a:rPr>
              <a:t>Виктимизация</a:t>
            </a:r>
            <a:r>
              <a:rPr lang="ru-RU" sz="1600" dirty="0">
                <a:solidFill>
                  <a:schemeClr val="tx2"/>
                </a:solidFill>
                <a:latin typeface="Arial" charset="0"/>
              </a:rPr>
              <a:t>/участие - процент людей, дававших взятки за последние 12 месяцев: 2% (TI GCB 2010)</a:t>
            </a: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  <a:defRPr/>
            </a:pPr>
            <a:r>
              <a:rPr lang="ru-RU" sz="1600" dirty="0">
                <a:solidFill>
                  <a:schemeClr val="tx2"/>
                </a:solidFill>
                <a:latin typeface="Arial" charset="0"/>
              </a:rPr>
              <a:t>Предполагаемые действия коррупции, зарегистрированные полицией в 2012 году: 8,175</a:t>
            </a: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  <a:defRPr/>
            </a:pPr>
            <a:r>
              <a:rPr lang="ru-RU" sz="1600" dirty="0">
                <a:solidFill>
                  <a:schemeClr val="tx2"/>
                </a:solidFill>
                <a:latin typeface="Arial" charset="0"/>
              </a:rPr>
              <a:t>Вынесение обвинительных приговоров немецкими уголовными судами из-за взяточничества в качестве основного преступления в 2009 году: 485</a:t>
            </a:r>
            <a:endParaRPr lang="en-US" sz="16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2133600" y="857250"/>
            <a:ext cx="6819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16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4103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E270B77-0BEE-4D2D-971B-9578F97F1FBB}" type="slidenum">
              <a:rPr lang="en-US" altLang="de-DE" sz="1400" smtClean="0"/>
              <a:pPr eaLnBrk="1" hangingPunct="1"/>
              <a:t>3</a:t>
            </a:fld>
            <a:endParaRPr lang="en-US" altLang="de-DE" sz="1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341438"/>
            <a:ext cx="8534400" cy="914400"/>
          </a:xfrm>
        </p:spPr>
        <p:txBody>
          <a:bodyPr/>
          <a:lstStyle/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en-US" altLang="de-DE" sz="2000" b="1" smtClean="0">
                <a:latin typeface="Arial" charset="0"/>
              </a:rPr>
              <a:t>1. </a:t>
            </a:r>
            <a:r>
              <a:rPr lang="ru-RU" sz="2000" b="1" smtClean="0">
                <a:latin typeface="Arial" charset="0"/>
                <a:cs typeface="Times New Roman" pitchFamily="18" charset="0"/>
              </a:rPr>
              <a:t>Политика по противодействию коррупции в Германии: обзор деятельности</a:t>
            </a:r>
            <a:endParaRPr lang="en-US" altLang="de-DE" sz="2000" b="1" smtClean="0">
              <a:latin typeface="Arial" charset="0"/>
            </a:endParaRPr>
          </a:p>
        </p:txBody>
      </p:sp>
      <p:pic>
        <p:nvPicPr>
          <p:cNvPr id="5123" name="Picture 3" descr="Header_Uni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04800" y="2362200"/>
            <a:ext cx="853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20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23850" y="2133600"/>
            <a:ext cx="8458200" cy="41052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>
              <a:lnSpc>
                <a:spcPct val="110000"/>
              </a:lnSpc>
              <a:tabLst>
                <a:tab pos="307975" algn="l"/>
              </a:tabLst>
              <a:defRPr/>
            </a:pPr>
            <a:endParaRPr lang="ru-RU" sz="2000" i="1" dirty="0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  <a:defRPr/>
            </a:pPr>
            <a:endParaRPr lang="ru-RU" sz="2000" i="1" dirty="0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  <a:defRPr/>
            </a:pPr>
            <a:r>
              <a:rPr lang="ru-RU" sz="1600" i="1" dirty="0">
                <a:solidFill>
                  <a:schemeClr val="tx2"/>
                </a:solidFill>
                <a:latin typeface="Arial" charset="0"/>
              </a:rPr>
              <a:t>Основы немецкой  политики по противодействию коррупции</a:t>
            </a:r>
          </a:p>
          <a:p>
            <a:pPr>
              <a:lnSpc>
                <a:spcPct val="110000"/>
              </a:lnSpc>
              <a:tabLst>
                <a:tab pos="307975" algn="l"/>
              </a:tabLst>
              <a:defRPr/>
            </a:pPr>
            <a:endParaRPr lang="en-US" sz="1600" dirty="0">
              <a:solidFill>
                <a:schemeClr val="tx2"/>
              </a:solidFill>
              <a:latin typeface="Arial" charset="0"/>
            </a:endParaRP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  <a:defRPr/>
            </a:pPr>
            <a:r>
              <a:rPr lang="ru-RU" sz="1600" dirty="0">
                <a:latin typeface="Arial" charset="0"/>
              </a:rPr>
              <a:t>В связи с федеральной политической системой нет единой политики по борьбе с коррупцией</a:t>
            </a: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  <a:defRPr/>
            </a:pPr>
            <a:r>
              <a:rPr lang="ru-RU" sz="1600" dirty="0">
                <a:latin typeface="Arial" charset="0"/>
                <a:sym typeface="Wingdings" panose="05000000000000000000" pitchFamily="2" charset="2"/>
              </a:rPr>
              <a:t>Нет </a:t>
            </a:r>
            <a:r>
              <a:rPr lang="ru-RU" sz="1600" dirty="0" err="1">
                <a:latin typeface="Arial" charset="0"/>
                <a:sym typeface="Wingdings" panose="05000000000000000000" pitchFamily="2" charset="2"/>
              </a:rPr>
              <a:t>антикоррупционного</a:t>
            </a:r>
            <a:r>
              <a:rPr lang="ru-RU" sz="1600" dirty="0">
                <a:latin typeface="Arial" charset="0"/>
                <a:sym typeface="Wingdings" panose="05000000000000000000" pitchFamily="2" charset="2"/>
              </a:rPr>
              <a:t> агентства  децентрализованный подход </a:t>
            </a:r>
            <a:endParaRPr lang="ky-KG" sz="1600" dirty="0">
              <a:latin typeface="Arial" charset="0"/>
              <a:sym typeface="Wingdings" panose="05000000000000000000" pitchFamily="2" charset="2"/>
            </a:endParaRPr>
          </a:p>
          <a:p>
            <a:pPr marL="342900" indent="-342900">
              <a:lnSpc>
                <a:spcPct val="110000"/>
              </a:lnSpc>
              <a:tabLst>
                <a:tab pos="307975" algn="l"/>
              </a:tabLst>
              <a:defRPr/>
            </a:pPr>
            <a:r>
              <a:rPr lang="ky-KG" sz="1600" dirty="0">
                <a:latin typeface="Arial" charset="0"/>
                <a:sym typeface="Wingdings" panose="05000000000000000000" pitchFamily="2" charset="2"/>
              </a:rPr>
              <a:t>                 - </a:t>
            </a:r>
            <a:r>
              <a:rPr lang="ru-RU" sz="1600" dirty="0">
                <a:latin typeface="Arial" charset="0"/>
                <a:sym typeface="Wingdings" panose="05000000000000000000" pitchFamily="2" charset="2"/>
              </a:rPr>
              <a:t>В некоторых правоохранительных органах имеются специализированные </a:t>
            </a:r>
            <a:r>
              <a:rPr lang="ru-RU" sz="1600" dirty="0" err="1">
                <a:latin typeface="Arial" charset="0"/>
                <a:sym typeface="Wingdings" panose="05000000000000000000" pitchFamily="2" charset="2"/>
              </a:rPr>
              <a:t>антикоррупционные</a:t>
            </a:r>
            <a:r>
              <a:rPr lang="ru-RU" sz="1600" dirty="0">
                <a:latin typeface="Arial" charset="0"/>
                <a:sym typeface="Wingdings" panose="05000000000000000000" pitchFamily="2" charset="2"/>
              </a:rPr>
              <a:t> подразделения; во многих административных органах имеются подразделения внутреннего аудита, омбудсмены и/или контактные лица по вопросам борьбы с коррупцией</a:t>
            </a: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  <a:defRPr/>
            </a:pPr>
            <a:r>
              <a:rPr lang="ru-RU" sz="1600" dirty="0">
                <a:latin typeface="Arial" charset="0"/>
              </a:rPr>
              <a:t>Нормативно-правовая база, в основном, правительств и парламентов на федеральном и страновом уровнях </a:t>
            </a: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  <a:defRPr/>
            </a:pPr>
            <a:r>
              <a:rPr lang="ru-RU" sz="1600" dirty="0">
                <a:latin typeface="Arial" charset="0"/>
              </a:rPr>
              <a:t>Вертикальная подотчетность/механизмы контроля в рамках министерств и административных органов (внутри организации, иерархии в системе исполнительной власти и надзор со стороны вышестоящих уровней власти</a:t>
            </a:r>
            <a:r>
              <a:rPr lang="ru-RU" sz="1800" dirty="0">
                <a:latin typeface="Arial" charset="0"/>
              </a:rPr>
              <a:t>)</a:t>
            </a:r>
            <a:endParaRPr lang="en-US" sz="1800" dirty="0">
              <a:latin typeface="Arial" charset="0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2133600" y="857250"/>
            <a:ext cx="6819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16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5127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A30EAB7-B466-41BF-93CC-744FED327702}" type="slidenum">
              <a:rPr lang="en-US" altLang="de-DE" sz="1400" smtClean="0"/>
              <a:pPr eaLnBrk="1" hangingPunct="1"/>
              <a:t>4</a:t>
            </a:fld>
            <a:endParaRPr lang="en-US" altLang="de-DE" sz="1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341438"/>
            <a:ext cx="8534400" cy="914400"/>
          </a:xfrm>
        </p:spPr>
        <p:txBody>
          <a:bodyPr/>
          <a:lstStyle/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en-US" altLang="de-DE" sz="2000" b="1" smtClean="0">
                <a:latin typeface="Arial" charset="0"/>
              </a:rPr>
              <a:t>1. </a:t>
            </a:r>
            <a:r>
              <a:rPr lang="ru-RU" sz="2000" b="1" smtClean="0">
                <a:latin typeface="Arial" charset="0"/>
                <a:cs typeface="Times New Roman" pitchFamily="18" charset="0"/>
              </a:rPr>
              <a:t>Политика по противодействию коррупции в Германии: обзор деятельности</a:t>
            </a:r>
            <a:endParaRPr lang="en-US" altLang="de-DE" sz="2000" b="1" smtClean="0">
              <a:latin typeface="Arial" charset="0"/>
            </a:endParaRPr>
          </a:p>
        </p:txBody>
      </p:sp>
      <p:pic>
        <p:nvPicPr>
          <p:cNvPr id="6147" name="Picture 3" descr="Header_Uni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04800" y="2362200"/>
            <a:ext cx="853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20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323850" y="2133600"/>
            <a:ext cx="8458200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lnSpc>
                <a:spcPct val="110000"/>
              </a:lnSpc>
              <a:tabLst>
                <a:tab pos="307975" algn="l"/>
              </a:tabLst>
            </a:pPr>
            <a:endParaRPr lang="ru-RU" sz="2000" i="1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2000" i="1">
                <a:solidFill>
                  <a:schemeClr val="tx2"/>
                </a:solidFill>
                <a:latin typeface="Arial" charset="0"/>
              </a:rPr>
              <a:t>Основы немецкой  политики по противодействию коррупции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endParaRPr lang="ru-RU" sz="2000" i="1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800">
                <a:solidFill>
                  <a:schemeClr val="tx2"/>
                </a:solidFill>
                <a:latin typeface="Arial" charset="0"/>
              </a:rPr>
              <a:t>- Механизмы горизонтальной подотчетности/контроля в системе исполнительной власти и контроля со стороны соответствующего парламента 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800">
                <a:solidFill>
                  <a:schemeClr val="tx2"/>
                </a:solidFill>
                <a:latin typeface="Arial" charset="0"/>
              </a:rPr>
              <a:t>- Независимые суды аудиторов на федеральном и страновом уровнях 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800">
                <a:solidFill>
                  <a:schemeClr val="tx2"/>
                </a:solidFill>
                <a:latin typeface="Arial" charset="0"/>
              </a:rPr>
              <a:t>- Правоохранительные органы: полиция и прокуратура независимы, но осуществляют деятельность при исполнительной ветви </a:t>
            </a:r>
            <a:r>
              <a:rPr lang="ru-RU" sz="1800">
                <a:latin typeface="Arial" charset="0"/>
              </a:rPr>
              <a:t>власти 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800">
                <a:latin typeface="Arial" charset="0"/>
              </a:rPr>
              <a:t>- В наиболее крупных компаниях работают специалисты/отделы по внутреннему контролю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800">
                <a:solidFill>
                  <a:schemeClr val="tx2"/>
                </a:solidFill>
                <a:latin typeface="Arial" charset="0"/>
              </a:rPr>
              <a:t>- СМИ опубликовывают случаи коррупции (к сожалению, они редко выявляют подобные случаи)</a:t>
            </a:r>
            <a:endParaRPr lang="en-US" sz="18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2133600" y="857250"/>
            <a:ext cx="6819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16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6151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EEA9B2B-DE6A-4892-9971-4E982E3EA22B}" type="slidenum">
              <a:rPr lang="en-US" altLang="de-DE" sz="1400" smtClean="0"/>
              <a:pPr eaLnBrk="1" hangingPunct="1"/>
              <a:t>5</a:t>
            </a:fld>
            <a:endParaRPr lang="en-US" altLang="de-DE" sz="1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506538"/>
            <a:ext cx="8534400" cy="914400"/>
          </a:xfrm>
        </p:spPr>
        <p:txBody>
          <a:bodyPr/>
          <a:lstStyle/>
          <a:p>
            <a:pPr marL="457200" indent="-457200">
              <a:lnSpc>
                <a:spcPct val="110000"/>
              </a:lnSpc>
              <a:tabLst>
                <a:tab pos="307975" algn="l"/>
              </a:tabLst>
            </a:pPr>
            <a:r>
              <a:rPr lang="en-US" altLang="de-DE" sz="2000" b="1" smtClean="0">
                <a:latin typeface="Arial" charset="0"/>
                <a:cs typeface="Times New Roman" pitchFamily="18" charset="0"/>
              </a:rPr>
              <a:t>2. </a:t>
            </a:r>
            <a:r>
              <a:rPr lang="ru-RU" sz="2000" b="1" smtClean="0">
                <a:latin typeface="Arial" charset="0"/>
                <a:cs typeface="Times New Roman" pitchFamily="18" charset="0"/>
              </a:rPr>
              <a:t>Общественные организации в борьбе с коррупцией </a:t>
            </a:r>
            <a:r>
              <a:rPr lang="ru-RU" sz="2000" smtClean="0">
                <a:latin typeface="Arial" charset="0"/>
                <a:cs typeface="Times New Roman" pitchFamily="18" charset="0"/>
              </a:rPr>
              <a:t/>
            </a:r>
            <a:br>
              <a:rPr lang="ru-RU" sz="2000" smtClean="0">
                <a:latin typeface="Arial" charset="0"/>
                <a:cs typeface="Times New Roman" pitchFamily="18" charset="0"/>
              </a:rPr>
            </a:br>
            <a:endParaRPr lang="en-US" altLang="de-DE" sz="2000" b="1" smtClean="0">
              <a:latin typeface="Arial" charset="0"/>
              <a:cs typeface="Times New Roman" pitchFamily="18" charset="0"/>
            </a:endParaRPr>
          </a:p>
        </p:txBody>
      </p:sp>
      <p:pic>
        <p:nvPicPr>
          <p:cNvPr id="7171" name="Picture 3" descr="Header_Uni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304800" y="2362200"/>
            <a:ext cx="853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20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23850" y="2133600"/>
            <a:ext cx="8458200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2000" i="1">
                <a:solidFill>
                  <a:schemeClr val="tx2"/>
                </a:solidFill>
                <a:latin typeface="Arial" charset="0"/>
              </a:rPr>
              <a:t>Плюрализм НПО по борьбе с коррупцией в Германии 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endParaRPr lang="ru-RU" sz="2000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2000">
                <a:solidFill>
                  <a:schemeClr val="tx2"/>
                </a:solidFill>
                <a:latin typeface="Arial" charset="0"/>
              </a:rPr>
              <a:t>- Штаб-квартира </a:t>
            </a:r>
            <a:r>
              <a:rPr lang="en-US" sz="2000">
                <a:solidFill>
                  <a:schemeClr val="tx2"/>
                </a:solidFill>
                <a:latin typeface="Arial" charset="0"/>
              </a:rPr>
              <a:t>Transparency International </a:t>
            </a:r>
            <a:r>
              <a:rPr lang="ky-KG" sz="2000">
                <a:solidFill>
                  <a:schemeClr val="tx2"/>
                </a:solidFill>
                <a:latin typeface="Arial" charset="0"/>
              </a:rPr>
              <a:t>(Международная прозрачность) </a:t>
            </a:r>
            <a:r>
              <a:rPr lang="en-US" sz="2000">
                <a:solidFill>
                  <a:schemeClr val="tx2"/>
                </a:solidFill>
                <a:latin typeface="Arial" charset="0"/>
              </a:rPr>
              <a:t>(</a:t>
            </a:r>
            <a:r>
              <a:rPr lang="ru-RU" sz="2000">
                <a:solidFill>
                  <a:schemeClr val="tx2"/>
                </a:solidFill>
                <a:latin typeface="Arial" charset="0"/>
              </a:rPr>
              <a:t>Секретариат </a:t>
            </a:r>
            <a:r>
              <a:rPr lang="en-US" sz="2000">
                <a:solidFill>
                  <a:schemeClr val="tx2"/>
                </a:solidFill>
                <a:latin typeface="Arial" charset="0"/>
              </a:rPr>
              <a:t>TI)</a:t>
            </a:r>
            <a:endParaRPr lang="ru-RU" sz="2000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ky-KG" sz="2000">
                <a:solidFill>
                  <a:schemeClr val="tx2"/>
                </a:solidFill>
                <a:latin typeface="Arial" charset="0"/>
              </a:rPr>
              <a:t>- </a:t>
            </a:r>
            <a:r>
              <a:rPr lang="en-US" sz="2000">
                <a:solidFill>
                  <a:schemeClr val="tx2"/>
                </a:solidFill>
                <a:latin typeface="Arial" charset="0"/>
              </a:rPr>
              <a:t>Transparency International </a:t>
            </a:r>
            <a:r>
              <a:rPr lang="ru-RU" sz="2000">
                <a:solidFill>
                  <a:schemeClr val="tx2"/>
                </a:solidFill>
                <a:latin typeface="Arial" charset="0"/>
              </a:rPr>
              <a:t>Германия (Национальная фаза) 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2000">
                <a:solidFill>
                  <a:schemeClr val="tx2"/>
                </a:solidFill>
                <a:latin typeface="Arial" charset="0"/>
              </a:rPr>
              <a:t>- Несколько более мелких организаций, например, </a:t>
            </a:r>
            <a:r>
              <a:rPr lang="en-US" sz="2000">
                <a:solidFill>
                  <a:schemeClr val="tx2"/>
                </a:solidFill>
                <a:latin typeface="Arial" charset="0"/>
              </a:rPr>
              <a:t>LobbyControl, Abgeordnetenwatch,</a:t>
            </a:r>
            <a:r>
              <a:rPr lang="ky-KG" sz="2000">
                <a:solidFill>
                  <a:schemeClr val="tx2"/>
                </a:solidFill>
                <a:latin typeface="Arial" charset="0"/>
              </a:rPr>
              <a:t> </a:t>
            </a:r>
            <a:r>
              <a:rPr lang="de-DE" sz="2000">
                <a:solidFill>
                  <a:schemeClr val="tx2"/>
                </a:solidFill>
                <a:latin typeface="Arial" charset="0"/>
              </a:rPr>
              <a:t>Business Crime Control</a:t>
            </a:r>
            <a:r>
              <a:rPr lang="ky-KG" sz="2000">
                <a:solidFill>
                  <a:schemeClr val="tx2"/>
                </a:solidFill>
                <a:latin typeface="Arial" charset="0"/>
              </a:rPr>
              <a:t> (предупреждение преступности в сфере бизнеса)</a:t>
            </a:r>
            <a:r>
              <a:rPr lang="ru-RU" sz="2000">
                <a:solidFill>
                  <a:schemeClr val="tx2"/>
                </a:solidFill>
                <a:latin typeface="Arial" charset="0"/>
              </a:rPr>
              <a:t>, </a:t>
            </a:r>
            <a:r>
              <a:rPr lang="en-US" sz="2000">
                <a:solidFill>
                  <a:schemeClr val="tx2"/>
                </a:solidFill>
                <a:latin typeface="Arial" charset="0"/>
              </a:rPr>
              <a:t>Pro Honore, Sport Transparency, MEZIS </a:t>
            </a:r>
            <a:r>
              <a:rPr lang="ky-KG" sz="2000">
                <a:solidFill>
                  <a:schemeClr val="tx2"/>
                </a:solidFill>
                <a:latin typeface="Arial" charset="0"/>
              </a:rPr>
              <a:t>и</a:t>
            </a:r>
            <a:r>
              <a:rPr lang="en-US" sz="2000">
                <a:solidFill>
                  <a:schemeClr val="tx2"/>
                </a:solidFill>
                <a:latin typeface="Arial" charset="0"/>
              </a:rPr>
              <a:t> Whistleblower-Netzwerk</a:t>
            </a: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133600" y="857250"/>
            <a:ext cx="6819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16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7175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4F0A711-EFC2-4DB3-B4B6-350EB5032B21}" type="slidenum">
              <a:rPr lang="en-US" altLang="de-DE" sz="1400" smtClean="0"/>
              <a:pPr eaLnBrk="1" hangingPunct="1"/>
              <a:t>6</a:t>
            </a:fld>
            <a:endParaRPr lang="en-US" altLang="de-DE" sz="1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506538"/>
            <a:ext cx="8534400" cy="914400"/>
          </a:xfrm>
        </p:spPr>
        <p:txBody>
          <a:bodyPr/>
          <a:lstStyle/>
          <a:p>
            <a:pPr marL="457200" indent="-457200">
              <a:lnSpc>
                <a:spcPct val="110000"/>
              </a:lnSpc>
              <a:tabLst>
                <a:tab pos="307975" algn="l"/>
              </a:tabLst>
            </a:pPr>
            <a:r>
              <a:rPr lang="en-US" altLang="de-DE" sz="2000" b="1" smtClean="0">
                <a:latin typeface="Arial" charset="0"/>
                <a:cs typeface="Times New Roman" pitchFamily="18" charset="0"/>
              </a:rPr>
              <a:t>2. </a:t>
            </a:r>
            <a:r>
              <a:rPr lang="ru-RU" sz="2000" b="1" smtClean="0">
                <a:latin typeface="Arial" charset="0"/>
                <a:cs typeface="Times New Roman" pitchFamily="18" charset="0"/>
              </a:rPr>
              <a:t>Общественные организации в борьбе с коррупцией </a:t>
            </a:r>
            <a:endParaRPr lang="en-US" altLang="de-DE" sz="2000" b="1" smtClean="0">
              <a:latin typeface="Arial" charset="0"/>
              <a:cs typeface="Times New Roman" pitchFamily="18" charset="0"/>
            </a:endParaRPr>
          </a:p>
        </p:txBody>
      </p:sp>
      <p:pic>
        <p:nvPicPr>
          <p:cNvPr id="8195" name="Picture 3" descr="Header_Uni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304800" y="2362200"/>
            <a:ext cx="853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20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23850" y="2133600"/>
            <a:ext cx="8458200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600" i="1">
                <a:solidFill>
                  <a:schemeClr val="tx2"/>
                </a:solidFill>
                <a:latin typeface="Arial" charset="0"/>
              </a:rPr>
              <a:t>Немецкие НПО в той или иной степени правоспособны осуществлять следующие действия по борьбе с коррупцией:</a:t>
            </a:r>
            <a:endParaRPr lang="ru-RU" sz="1600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</a:rPr>
              <a:t>- повышение осведомленности 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</a:rPr>
              <a:t>- Обвинение и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</a:rPr>
              <a:t>- определение повестки дня, настаивание на реформах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endParaRPr lang="ru-RU" sz="1600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600" i="1">
                <a:solidFill>
                  <a:schemeClr val="tx2"/>
                </a:solidFill>
                <a:latin typeface="Arial" charset="0"/>
              </a:rPr>
              <a:t>Немецкие НПО практически неправоспособны осуществлять следующие действия по борьбе с коррупцией:</a:t>
            </a:r>
            <a:endParaRPr lang="ru-RU" sz="1600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</a:rPr>
              <a:t>- выявление случаев коррупции 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</a:rPr>
              <a:t>- контроль/мониторинг (комплексный) над частными или государственными субъектами 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</a:rPr>
              <a:t>- принятие правил 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</a:rPr>
              <a:t>- Оказание сильного давления на нарушителей закона или неактивных политиков</a:t>
            </a:r>
            <a:endParaRPr lang="en-US" sz="16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2133600" y="857250"/>
            <a:ext cx="6819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16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8199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215A811-9268-4A6D-8368-195C93472612}" type="slidenum">
              <a:rPr lang="en-US" altLang="de-DE" sz="1400" smtClean="0"/>
              <a:pPr eaLnBrk="1" hangingPunct="1"/>
              <a:t>7</a:t>
            </a:fld>
            <a:endParaRPr lang="en-US" altLang="de-DE" sz="1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506538"/>
            <a:ext cx="8534400" cy="914400"/>
          </a:xfrm>
        </p:spPr>
        <p:txBody>
          <a:bodyPr/>
          <a:lstStyle/>
          <a:p>
            <a:pPr marL="457200" indent="-457200">
              <a:lnSpc>
                <a:spcPct val="110000"/>
              </a:lnSpc>
              <a:tabLst>
                <a:tab pos="307975" algn="l"/>
              </a:tabLst>
            </a:pPr>
            <a:r>
              <a:rPr lang="en-US" altLang="de-DE" sz="2000" b="1" smtClean="0">
                <a:latin typeface="Arial" charset="0"/>
                <a:cs typeface="Times New Roman" pitchFamily="18" charset="0"/>
              </a:rPr>
              <a:t>2. </a:t>
            </a:r>
            <a:r>
              <a:rPr lang="ru-RU" sz="2000" b="1" smtClean="0">
                <a:latin typeface="Arial" charset="0"/>
                <a:cs typeface="Times New Roman" pitchFamily="18" charset="0"/>
              </a:rPr>
              <a:t>Общественные организации в борьбе с коррупцией </a:t>
            </a:r>
            <a:endParaRPr lang="en-US" altLang="de-DE" sz="2000" b="1" smtClean="0">
              <a:latin typeface="Arial" charset="0"/>
              <a:cs typeface="Times New Roman" pitchFamily="18" charset="0"/>
            </a:endParaRPr>
          </a:p>
        </p:txBody>
      </p:sp>
      <p:pic>
        <p:nvPicPr>
          <p:cNvPr id="9219" name="Picture 3" descr="Header_Uni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04800" y="2362200"/>
            <a:ext cx="853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20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323850" y="2133600"/>
            <a:ext cx="8458200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800" i="1">
                <a:solidFill>
                  <a:schemeClr val="tx2"/>
                </a:solidFill>
                <a:latin typeface="Arial" charset="0"/>
              </a:rPr>
              <a:t>Различные стратегии НПО по </a:t>
            </a:r>
            <a:r>
              <a:rPr lang="ky-KG" sz="1800" i="1">
                <a:solidFill>
                  <a:schemeClr val="tx2"/>
                </a:solidFill>
                <a:latin typeface="Arial" charset="0"/>
              </a:rPr>
              <a:t>противодействию коррупции</a:t>
            </a:r>
            <a:endParaRPr lang="ru-RU" sz="1800" i="1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endParaRPr lang="ru-RU" sz="1800" i="1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en-US" sz="1800">
                <a:solidFill>
                  <a:schemeClr val="tx2"/>
                </a:solidFill>
                <a:latin typeface="Arial" charset="0"/>
              </a:rPr>
              <a:t>TI </a:t>
            </a:r>
            <a:r>
              <a:rPr lang="ru-RU" sz="1800">
                <a:solidFill>
                  <a:schemeClr val="tx2"/>
                </a:solidFill>
                <a:latin typeface="Arial" charset="0"/>
              </a:rPr>
              <a:t>Германия в качестве примера: 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800">
                <a:solidFill>
                  <a:schemeClr val="tx2"/>
                </a:solidFill>
                <a:latin typeface="Arial" charset="0"/>
              </a:rPr>
              <a:t>- Са. 1000 членов, пропагандистская работа со стороны100-150 активных волонтеров, организованных в ряд региональных групп и в секторальные рабочие группы, состав: 5 (только административная работа) 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800">
                <a:solidFill>
                  <a:schemeClr val="tx2"/>
                </a:solidFill>
                <a:latin typeface="Arial" charset="0"/>
              </a:rPr>
              <a:t>- Подход коалиции (цель - создать коалиции для реформ хорошего управления): скорее коалиционный, чем конфронтационный</a:t>
            </a:r>
          </a:p>
          <a:p>
            <a:pPr>
              <a:lnSpc>
                <a:spcPct val="110000"/>
              </a:lnSpc>
              <a:tabLst>
                <a:tab pos="307975" algn="l"/>
              </a:tabLst>
            </a:pPr>
            <a:r>
              <a:rPr lang="ru-RU" sz="1800">
                <a:solidFill>
                  <a:schemeClr val="tx2"/>
                </a:solidFill>
                <a:latin typeface="Arial" charset="0"/>
              </a:rPr>
              <a:t>- Некоторые компании, административные органы и муниципалитеты являются корпоративными членами (кодекс поведения, обмен мнениями по вопросам борьбы с коррупцией)</a:t>
            </a:r>
            <a:endParaRPr lang="en-US" sz="18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133600" y="857250"/>
            <a:ext cx="6819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16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9223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28C1807-06B5-418A-A8EE-D3B9F3734537}" type="slidenum">
              <a:rPr lang="en-US" altLang="de-DE" sz="1400" smtClean="0"/>
              <a:pPr eaLnBrk="1" hangingPunct="1"/>
              <a:t>8</a:t>
            </a:fld>
            <a:endParaRPr lang="en-US" altLang="de-DE" sz="1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506538"/>
            <a:ext cx="8534400" cy="914400"/>
          </a:xfrm>
        </p:spPr>
        <p:txBody>
          <a:bodyPr/>
          <a:lstStyle/>
          <a:p>
            <a:pPr marL="457200" indent="-457200">
              <a:lnSpc>
                <a:spcPct val="110000"/>
              </a:lnSpc>
              <a:tabLst>
                <a:tab pos="307975" algn="l"/>
              </a:tabLst>
            </a:pPr>
            <a:r>
              <a:rPr lang="en-US" altLang="de-DE" sz="2000" b="1" smtClean="0">
                <a:latin typeface="Arial" charset="0"/>
                <a:cs typeface="Times New Roman" pitchFamily="18" charset="0"/>
              </a:rPr>
              <a:t>3. </a:t>
            </a:r>
            <a:r>
              <a:rPr lang="ru-RU" sz="2000" b="1" smtClean="0">
                <a:latin typeface="Arial" charset="0"/>
                <a:cs typeface="Times New Roman" pitchFamily="18" charset="0"/>
              </a:rPr>
              <a:t>Сравнительные комментарии по работе Общественных Наблюдательных Советов в Кыргызстане</a:t>
            </a:r>
            <a:r>
              <a:rPr lang="en-US" sz="2000" smtClean="0">
                <a:latin typeface="Arial" charset="0"/>
                <a:cs typeface="Times New Roman" pitchFamily="18" charset="0"/>
              </a:rPr>
              <a:t/>
            </a:r>
            <a:br>
              <a:rPr lang="en-US" sz="2000" smtClean="0">
                <a:latin typeface="Arial" charset="0"/>
                <a:cs typeface="Times New Roman" pitchFamily="18" charset="0"/>
              </a:rPr>
            </a:br>
            <a:endParaRPr lang="en-US" altLang="de-DE" sz="2000" b="1" smtClean="0">
              <a:latin typeface="Arial" charset="0"/>
              <a:cs typeface="Times New Roman" pitchFamily="18" charset="0"/>
            </a:endParaRPr>
          </a:p>
        </p:txBody>
      </p:sp>
      <p:pic>
        <p:nvPicPr>
          <p:cNvPr id="10243" name="Picture 3" descr="Header_Uni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04800" y="2362200"/>
            <a:ext cx="853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20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23850" y="2133600"/>
            <a:ext cx="8458200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Только предварительные рекомендации</a:t>
            </a: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Гражданское общество в Германии: нет  хорошего управления / мониторинга по борьбе с коррупцией таких государственных учреждений, как ОНС</a:t>
            </a: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В Германии, субъекты гражданского общества </a:t>
            </a:r>
          </a:p>
          <a:p>
            <a:pPr marL="800100" lvl="1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К примеру, являются членами наблюдательных советов государственных вещательных корпораций и государственных учреждений социального страхования </a:t>
            </a:r>
          </a:p>
          <a:p>
            <a:pPr marL="800100" lvl="1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Принимают участие в круглых столах или дискуссиях, созванных правительством</a:t>
            </a:r>
          </a:p>
          <a:p>
            <a:pPr marL="800100" lvl="1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Являются членами (в основном временными) экспертных органов, назначенных правительством или парламентом для политических рекомендациий</a:t>
            </a:r>
          </a:p>
          <a:p>
            <a:pPr marL="800100" lvl="1" indent="-342900">
              <a:lnSpc>
                <a:spcPct val="110000"/>
              </a:lnSpc>
              <a:tabLst>
                <a:tab pos="307975" algn="l"/>
              </a:tabLst>
            </a:pPr>
            <a:r>
              <a:rPr lang="ru-RU" sz="16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 В большинстве случаев влияние гражданского общества/НПО весьма ограничено</a:t>
            </a:r>
            <a:endParaRPr lang="en-US" sz="16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133600" y="857250"/>
            <a:ext cx="6819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16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0247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665CCE8-10F1-4D42-8CF8-9CA61B1B5795}" type="slidenum">
              <a:rPr lang="en-US" altLang="de-DE" sz="1400" smtClean="0"/>
              <a:pPr eaLnBrk="1" hangingPunct="1"/>
              <a:t>9</a:t>
            </a:fld>
            <a:endParaRPr lang="en-US" altLang="de-DE" sz="1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506538"/>
            <a:ext cx="8534400" cy="914400"/>
          </a:xfrm>
        </p:spPr>
        <p:txBody>
          <a:bodyPr/>
          <a:lstStyle/>
          <a:p>
            <a:pPr marL="457200" indent="-457200">
              <a:lnSpc>
                <a:spcPct val="110000"/>
              </a:lnSpc>
              <a:tabLst>
                <a:tab pos="307975" algn="l"/>
              </a:tabLst>
            </a:pPr>
            <a:r>
              <a:rPr lang="en-US" altLang="de-DE" sz="2000" b="1" smtClean="0">
                <a:latin typeface="Arial" charset="0"/>
                <a:cs typeface="Times New Roman" pitchFamily="18" charset="0"/>
              </a:rPr>
              <a:t>3. </a:t>
            </a:r>
            <a:r>
              <a:rPr lang="ru-RU" sz="2000" b="1" smtClean="0">
                <a:latin typeface="Arial" charset="0"/>
                <a:cs typeface="Times New Roman" pitchFamily="18" charset="0"/>
              </a:rPr>
              <a:t>Сравнительные комментарии по работе Общественных Наблюдательных Советов в Кыргызстане</a:t>
            </a:r>
            <a:endParaRPr lang="en-US" altLang="de-DE" sz="2000" b="1" smtClean="0">
              <a:latin typeface="Arial" charset="0"/>
              <a:cs typeface="Times New Roman" pitchFamily="18" charset="0"/>
            </a:endParaRPr>
          </a:p>
        </p:txBody>
      </p:sp>
      <p:pic>
        <p:nvPicPr>
          <p:cNvPr id="11267" name="Picture 3" descr="Header_Uni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362200"/>
            <a:ext cx="853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20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23850" y="2133600"/>
            <a:ext cx="8458200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Представители немецких НПО/гражданского общества по борьбе с коррупцией, как правило, пытаются влиять на политические и административные институты извне </a:t>
            </a: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Несмотря на законодательство о свободе информации и другие источники: Немецкое гражданское общество часто зависит от правительства и государственного управления в получении документов, информации, инициатив и другой информации (в то время как они мало что могут предложить) </a:t>
            </a:r>
          </a:p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В Германии модель  ОНС, вероятно, будет отклонена в нескольких НПО, которые не хотят находиться слишком близко к государству. Т</a:t>
            </a:r>
            <a:r>
              <a:rPr lang="en-US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I </a:t>
            </a:r>
            <a:r>
              <a:rPr lang="ru-RU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Германия  иногда</a:t>
            </a:r>
            <a:r>
              <a:rPr lang="en-US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 </a:t>
            </a:r>
            <a:r>
              <a:rPr lang="ky-KG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подвергается критике</a:t>
            </a:r>
            <a:r>
              <a:rPr lang="ru-RU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 (сотрудничество с компаниями, нежели конфронтационный подход)</a:t>
            </a:r>
            <a:endParaRPr lang="en-US" sz="1700">
              <a:solidFill>
                <a:schemeClr val="tx2"/>
              </a:solidFill>
              <a:latin typeface="Arial" charset="0"/>
              <a:sym typeface="Wingdings" pitchFamily="2" charset="2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2133600" y="857250"/>
            <a:ext cx="6819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16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1271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649BAEF-D917-47F5-B4D1-F72AAD94F364}" type="slidenum">
              <a:rPr lang="en-US" altLang="de-DE" sz="1400" smtClean="0"/>
              <a:pPr eaLnBrk="1" hangingPunct="1"/>
              <a:t>10</a:t>
            </a:fld>
            <a:endParaRPr lang="en-US" altLang="de-DE" sz="1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506538"/>
            <a:ext cx="8534400" cy="914400"/>
          </a:xfrm>
        </p:spPr>
        <p:txBody>
          <a:bodyPr/>
          <a:lstStyle/>
          <a:p>
            <a:pPr marL="457200" indent="-457200">
              <a:lnSpc>
                <a:spcPct val="110000"/>
              </a:lnSpc>
              <a:tabLst>
                <a:tab pos="307975" algn="l"/>
              </a:tabLst>
            </a:pPr>
            <a:r>
              <a:rPr lang="en-US" altLang="de-DE" sz="2000" b="1" smtClean="0">
                <a:latin typeface="Arial" charset="0"/>
                <a:cs typeface="Times New Roman" pitchFamily="18" charset="0"/>
              </a:rPr>
              <a:t>3. </a:t>
            </a:r>
            <a:r>
              <a:rPr lang="ru-RU" sz="2000" b="1" smtClean="0">
                <a:latin typeface="Arial" charset="0"/>
                <a:cs typeface="Times New Roman" pitchFamily="18" charset="0"/>
              </a:rPr>
              <a:t>Сравнительные комментарии по работе Общественных Наблюдательных Советов в Кыргызстане</a:t>
            </a:r>
            <a:endParaRPr lang="en-US" altLang="de-DE" sz="2000" b="1" smtClean="0">
              <a:latin typeface="Arial" charset="0"/>
              <a:cs typeface="Times New Roman" pitchFamily="18" charset="0"/>
            </a:endParaRPr>
          </a:p>
        </p:txBody>
      </p:sp>
      <p:pic>
        <p:nvPicPr>
          <p:cNvPr id="12291" name="Picture 3" descr="Header_Uni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04800" y="2362200"/>
            <a:ext cx="853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20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23850" y="2133600"/>
            <a:ext cx="8458200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342900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Исходя из опыта Германии, модель ОНС кажется наиболее полезной, когда </a:t>
            </a:r>
          </a:p>
          <a:p>
            <a:pPr marL="800100" lvl="1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представители гражданского общества и НПО по борьбе с коррупцией, а также независимые СМИ являются довольно слабыми и/или </a:t>
            </a:r>
          </a:p>
          <a:p>
            <a:pPr marL="800100" lvl="1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политические и административные учреждения испытывают недостаток экспертизы, которую могут предложить частные субъекты и/или </a:t>
            </a:r>
          </a:p>
          <a:p>
            <a:pPr marL="800100" lvl="1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вертикальные и горизонтальные механизмы подотчетности/контроля слабо функционируют или не функционируют должным образом в государственном секторе и/или </a:t>
            </a:r>
          </a:p>
          <a:p>
            <a:pPr marL="800100" lvl="1" indent="-342900">
              <a:lnSpc>
                <a:spcPct val="110000"/>
              </a:lnSpc>
              <a:buFontTx/>
              <a:buChar char="-"/>
              <a:tabLst>
                <a:tab pos="307975" algn="l"/>
              </a:tabLst>
            </a:pPr>
            <a:r>
              <a:rPr lang="ru-RU" sz="170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ОНС располагают достаточными средствами для выполнения своих задач и могут избежать их политизации</a:t>
            </a:r>
            <a:endParaRPr lang="en-US" sz="1700">
              <a:solidFill>
                <a:schemeClr val="tx2"/>
              </a:solidFill>
              <a:latin typeface="Arial" charset="0"/>
              <a:sym typeface="Wingdings" pitchFamily="2" charset="2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2133600" y="857250"/>
            <a:ext cx="6819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Wingdings" pitchFamily="2" charset="2"/>
              <a:buNone/>
              <a:tabLst>
                <a:tab pos="307975" algn="l"/>
              </a:tabLst>
            </a:pPr>
            <a:endParaRPr lang="de-DE" altLang="de-DE" sz="1600" b="1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2295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D44007F-0EF2-4CE9-BBE4-31DDC189C2AB}" type="slidenum">
              <a:rPr lang="en-US" altLang="de-DE" sz="1400" smtClean="0"/>
              <a:pPr eaLnBrk="1" hangingPunct="1"/>
              <a:t>11</a:t>
            </a:fld>
            <a:endParaRPr lang="en-US" altLang="de-DE" sz="1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</TotalTime>
  <Words>864</Words>
  <Application>Microsoft Office PowerPoint</Application>
  <PresentationFormat>Экран (4:3)</PresentationFormat>
  <Paragraphs>89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Times New Roman</vt:lpstr>
      <vt:lpstr>Arial</vt:lpstr>
      <vt:lpstr>Calibri</vt:lpstr>
      <vt:lpstr>Wingdings</vt:lpstr>
      <vt:lpstr>Standarddesign</vt:lpstr>
      <vt:lpstr>  Международная конференция ОНС «Подотчетность государства перед обществом и участие граждан в добросовестном управлении»    Гражданское общество и борьба с коррупцией в Германии  Д-р Себастьян Вольф, Университет Констанца                                                                 23-24 января 2014 г., Государственная Резиденция №1, КР </vt:lpstr>
      <vt:lpstr>Содержание </vt:lpstr>
      <vt:lpstr>1. Политика по противодействию коррупции в Германии: обзор деятельности</vt:lpstr>
      <vt:lpstr>1. Политика по противодействию коррупции в Германии: обзор деятельности</vt:lpstr>
      <vt:lpstr>1. Политика по противодействию коррупции в Германии: обзор деятельности</vt:lpstr>
      <vt:lpstr>2. Общественные организации в борьбе с коррупцией  </vt:lpstr>
      <vt:lpstr>2. Общественные организации в борьбе с коррупцией </vt:lpstr>
      <vt:lpstr>2. Общественные организации в борьбе с коррупцией </vt:lpstr>
      <vt:lpstr>3. Сравнительные комментарии по работе Общественных Наблюдательных Советов в Кыргызстане </vt:lpstr>
      <vt:lpstr>3. Сравнительные комментарии по работе Общественных Наблюдательных Советов в Кыргызстане</vt:lpstr>
      <vt:lpstr>3. Сравнительные комментарии по работе Общественных Наблюдательных Советов в Кыргызстане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Sebastian Wolf</dc:creator>
  <cp:lastModifiedBy>AK</cp:lastModifiedBy>
  <cp:revision>358</cp:revision>
  <dcterms:created xsi:type="dcterms:W3CDTF">1601-01-01T00:00:00Z</dcterms:created>
  <dcterms:modified xsi:type="dcterms:W3CDTF">2014-04-17T05:35:26Z</dcterms:modified>
</cp:coreProperties>
</file>