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340" r:id="rId3"/>
    <p:sldId id="258" r:id="rId4"/>
    <p:sldId id="299" r:id="rId5"/>
    <p:sldId id="341" r:id="rId6"/>
    <p:sldId id="342" r:id="rId7"/>
    <p:sldId id="302" r:id="rId8"/>
    <p:sldId id="368" r:id="rId9"/>
    <p:sldId id="312" r:id="rId10"/>
    <p:sldId id="326" r:id="rId11"/>
    <p:sldId id="371" r:id="rId12"/>
    <p:sldId id="317" r:id="rId13"/>
    <p:sldId id="318" r:id="rId14"/>
    <p:sldId id="319" r:id="rId15"/>
    <p:sldId id="320" r:id="rId16"/>
    <p:sldId id="372" r:id="rId17"/>
    <p:sldId id="321" r:id="rId18"/>
    <p:sldId id="373" r:id="rId19"/>
    <p:sldId id="323" r:id="rId20"/>
    <p:sldId id="374" r:id="rId21"/>
    <p:sldId id="324" r:id="rId22"/>
    <p:sldId id="369" r:id="rId23"/>
    <p:sldId id="329" r:id="rId24"/>
    <p:sldId id="330" r:id="rId25"/>
    <p:sldId id="354" r:id="rId26"/>
    <p:sldId id="381" r:id="rId27"/>
    <p:sldId id="355" r:id="rId28"/>
    <p:sldId id="356" r:id="rId29"/>
    <p:sldId id="357" r:id="rId30"/>
    <p:sldId id="358" r:id="rId31"/>
    <p:sldId id="359" r:id="rId32"/>
    <p:sldId id="360" r:id="rId33"/>
    <p:sldId id="366" r:id="rId34"/>
    <p:sldId id="315" r:id="rId35"/>
    <p:sldId id="327" r:id="rId36"/>
    <p:sldId id="328" r:id="rId37"/>
    <p:sldId id="337" r:id="rId38"/>
    <p:sldId id="336" r:id="rId39"/>
    <p:sldId id="375" r:id="rId40"/>
    <p:sldId id="380" r:id="rId41"/>
    <p:sldId id="376" r:id="rId42"/>
    <p:sldId id="377" r:id="rId43"/>
    <p:sldId id="378" r:id="rId44"/>
    <p:sldId id="379" r:id="rId45"/>
    <p:sldId id="382" r:id="rId46"/>
    <p:sldId id="383" r:id="rId47"/>
    <p:sldId id="384" r:id="rId4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99FF"/>
    <a:srgbClr val="00FF00"/>
    <a:srgbClr val="FFFF66"/>
    <a:srgbClr val="FFFF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DD8F95-95E4-46F5-9747-75EEAEEBEEE8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654704-19E8-415A-9E2D-413516A397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54704-19E8-415A-9E2D-413516A397C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 txBox="1">
            <a:spLocks noGrp="1" noChangeArrowheads="1"/>
          </p:cNvSpPr>
          <p:nvPr/>
        </p:nvSpPr>
        <p:spPr bwMode="auto">
          <a:xfrm>
            <a:off x="3884120" y="8685413"/>
            <a:ext cx="2972280" cy="457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897" tIns="45447" rIns="90897" bIns="45447" anchor="b"/>
          <a:lstStyle>
            <a:lvl1pPr defTabSz="9048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048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048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048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048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048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048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048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048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19DFE5A-D942-498D-BD67-8A0B8ED2905D}" type="slidenum">
              <a:rPr lang="ru-RU" altLang="ru-RU" sz="1800">
                <a:latin typeface="Arial" charset="0"/>
                <a:cs typeface="Arial" charset="0"/>
              </a:rPr>
              <a:pPr algn="r" eaLnBrk="1" hangingPunct="1">
                <a:spcBef>
                  <a:spcPct val="0"/>
                </a:spcBef>
              </a:pPr>
              <a:t>44</a:t>
            </a:fld>
            <a:endParaRPr lang="ru-RU" altLang="ru-RU" sz="1800">
              <a:latin typeface="Arial" charset="0"/>
              <a:cs typeface="Arial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897" tIns="45447" rIns="90897" bIns="45447"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2482C-60E7-413A-93CB-38220DAD0787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9FC76-1A38-47A7-B729-E0F1291A065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142984"/>
            <a:ext cx="7772400" cy="228601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Применение </a:t>
            </a:r>
            <a:r>
              <a:rPr lang="ru-RU" b="1" dirty="0">
                <a:solidFill>
                  <a:srgbClr val="0070C0"/>
                </a:solidFill>
              </a:rPr>
              <a:t>методики анализа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  <a:ea typeface="+mn-ea"/>
                <a:cs typeface="+mn-cs"/>
              </a:rPr>
              <a:t>регулятивного </a:t>
            </a:r>
            <a:r>
              <a:rPr lang="ru-RU" b="1" dirty="0" smtClean="0">
                <a:solidFill>
                  <a:srgbClr val="0070C0"/>
                </a:solidFill>
              </a:rPr>
              <a:t>воздействия при подготовке проектов НПА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Измайлов К.</a:t>
            </a:r>
            <a:endParaRPr lang="ru-RU" smtClean="0"/>
          </a:p>
          <a:p>
            <a:pPr algn="r"/>
            <a:r>
              <a:rPr lang="ru-RU" smtClean="0"/>
              <a:t>Бишкек </a:t>
            </a:r>
            <a:r>
              <a:rPr lang="ru-RU" dirty="0" smtClean="0"/>
              <a:t>- 2019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Цель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презентации: </a:t>
            </a:r>
            <a:endParaRPr lang="ru-RU" dirty="0">
              <a:solidFill>
                <a:srgbClr val="0070C0"/>
              </a:solidFill>
            </a:endParaRPr>
          </a:p>
          <a:p>
            <a:pPr lvl="0">
              <a:buNone/>
            </a:pPr>
            <a:r>
              <a:rPr lang="ru-RU" dirty="0" smtClean="0"/>
              <a:t>Дать обзорную информацию о подготовке проектов НПА при помощи АРВ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Задача – показать, что</a:t>
            </a:r>
          </a:p>
          <a:p>
            <a:pPr lvl="0"/>
            <a:r>
              <a:rPr lang="ru-RU" dirty="0" smtClean="0"/>
              <a:t>АРВ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u="sng" dirty="0" smtClean="0"/>
              <a:t>способен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ответить на многие запросы и ожидания лиц, принимающих решения.</a:t>
            </a:r>
          </a:p>
          <a:p>
            <a:r>
              <a:rPr lang="ru-RU" dirty="0" smtClean="0"/>
              <a:t>АРВ – это неотъемлемая часть современной государственной политики.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Рассматриваемые вопросы: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r>
              <a:rPr lang="ru-RU" dirty="0" smtClean="0"/>
              <a:t>Примеры задач, в которых требуется проведение анализа регулирующего воздействия (АРВ).</a:t>
            </a:r>
            <a:endParaRPr lang="ru-RU" dirty="0"/>
          </a:p>
          <a:p>
            <a:r>
              <a:rPr lang="ru-RU" dirty="0" smtClean="0"/>
              <a:t>Этапы проведения АРВ.</a:t>
            </a:r>
          </a:p>
          <a:p>
            <a:r>
              <a:rPr lang="ru-RU" dirty="0" smtClean="0"/>
              <a:t>Международная практика применения АРВ. Современная </a:t>
            </a:r>
            <a:r>
              <a:rPr lang="ru-RU" dirty="0" err="1" smtClean="0"/>
              <a:t>гос</a:t>
            </a:r>
            <a:r>
              <a:rPr lang="ru-RU" dirty="0" smtClean="0"/>
              <a:t>. политика </a:t>
            </a:r>
            <a:r>
              <a:rPr lang="ru-RU" dirty="0"/>
              <a:t>«умного регулирования</a:t>
            </a:r>
            <a:r>
              <a:rPr lang="ru-RU" dirty="0" smtClean="0"/>
              <a:t>»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Пример. Полиэтиленовые пакеты загрязняют окружающую среду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Проблема:</a:t>
            </a:r>
          </a:p>
          <a:p>
            <a:r>
              <a:rPr lang="ru-RU" dirty="0" smtClean="0"/>
              <a:t>Кыргызстан – страна туризма и производства органической сельскохозяйственной продукции</a:t>
            </a:r>
          </a:p>
          <a:p>
            <a:pPr lvl="0"/>
            <a:r>
              <a:rPr lang="ru-RU" dirty="0" smtClean="0"/>
              <a:t>Кыргызстан импортирует примерно 3000 тонн пакетов в год.</a:t>
            </a:r>
          </a:p>
          <a:p>
            <a:r>
              <a:rPr lang="ru-RU" dirty="0" smtClean="0"/>
              <a:t>Вдоль важных трасс на деревьях и кустарниках видны разноцветные пакеты, имеются места с залежами пакетов на землях с/</a:t>
            </a:r>
            <a:r>
              <a:rPr lang="ru-RU" dirty="0" err="1" smtClean="0"/>
              <a:t>х</a:t>
            </a:r>
            <a:r>
              <a:rPr lang="ru-RU" dirty="0" smtClean="0"/>
              <a:t> назначения, дне озера Иссык-куль и в горах</a:t>
            </a:r>
          </a:p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768" y="357165"/>
            <a:ext cx="4165794" cy="2812799"/>
          </a:xfrm>
          <a:prstGeom prst="rect">
            <a:avLst/>
          </a:prstGeom>
          <a:noFill/>
        </p:spPr>
      </p:pic>
      <p:pic>
        <p:nvPicPr>
          <p:cNvPr id="103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00438"/>
            <a:ext cx="4071966" cy="2990475"/>
          </a:xfrm>
          <a:prstGeom prst="rect">
            <a:avLst/>
          </a:prstGeom>
          <a:noFill/>
        </p:spPr>
      </p:pic>
      <p:pic>
        <p:nvPicPr>
          <p:cNvPr id="1032" name="Picture 8" descr="Ð¤Ð¾ÑÐ¾ Ñ ÑÐ°Ð¹ÑÐ° Joshbergeron.com &#10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500438"/>
            <a:ext cx="4000526" cy="2928958"/>
          </a:xfrm>
          <a:prstGeom prst="rect">
            <a:avLst/>
          </a:prstGeom>
          <a:noFill/>
        </p:spPr>
      </p:pic>
      <p:pic>
        <p:nvPicPr>
          <p:cNvPr id="1036" name="Picture 12" descr="https://www.risk.ru/u/img/55/5466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43029" y="357167"/>
            <a:ext cx="4059979" cy="28575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8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4273" name="Group 1"/>
          <p:cNvGrpSpPr>
            <a:grpSpLocks noChangeAspect="1"/>
          </p:cNvGrpSpPr>
          <p:nvPr/>
        </p:nvGrpSpPr>
        <p:grpSpPr bwMode="auto">
          <a:xfrm>
            <a:off x="0" y="0"/>
            <a:ext cx="9353550" cy="6661150"/>
            <a:chOff x="2360" y="180"/>
            <a:chExt cx="11336" cy="8072"/>
          </a:xfrm>
        </p:grpSpPr>
        <p:sp>
          <p:nvSpPr>
            <p:cNvPr id="54284" name="AutoShape 12"/>
            <p:cNvSpPr>
              <a:spLocks noChangeAspect="1" noChangeArrowheads="1" noTextEdit="1"/>
            </p:cNvSpPr>
            <p:nvPr/>
          </p:nvSpPr>
          <p:spPr bwMode="auto">
            <a:xfrm>
              <a:off x="2360" y="180"/>
              <a:ext cx="11336" cy="807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54283" name="Text Box 11"/>
            <p:cNvSpPr txBox="1">
              <a:spLocks noChangeArrowheads="1"/>
            </p:cNvSpPr>
            <p:nvPr/>
          </p:nvSpPr>
          <p:spPr bwMode="auto">
            <a:xfrm>
              <a:off x="6516" y="180"/>
              <a:ext cx="3075" cy="20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Варианты решений</a:t>
              </a:r>
              <a:endPara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82" name="Text Box 10"/>
            <p:cNvSpPr txBox="1">
              <a:spLocks noChangeArrowheads="1"/>
            </p:cNvSpPr>
            <p:nvPr/>
          </p:nvSpPr>
          <p:spPr bwMode="auto">
            <a:xfrm>
              <a:off x="2759" y="849"/>
              <a:ext cx="3100" cy="76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Административные методы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81" name="Text Box 9"/>
            <p:cNvSpPr txBox="1">
              <a:spLocks noChangeArrowheads="1"/>
            </p:cNvSpPr>
            <p:nvPr/>
          </p:nvSpPr>
          <p:spPr bwMode="auto">
            <a:xfrm>
              <a:off x="6618" y="849"/>
              <a:ext cx="3027" cy="76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Экономические методы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80" name="Text Box 8"/>
            <p:cNvSpPr txBox="1">
              <a:spLocks noChangeArrowheads="1"/>
            </p:cNvSpPr>
            <p:nvPr/>
          </p:nvSpPr>
          <p:spPr bwMode="auto">
            <a:xfrm>
              <a:off x="10138" y="849"/>
              <a:ext cx="3232" cy="902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Морально-этические методы)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79" name="Text Box 7"/>
            <p:cNvSpPr txBox="1">
              <a:spLocks noChangeArrowheads="1"/>
            </p:cNvSpPr>
            <p:nvPr/>
          </p:nvSpPr>
          <p:spPr bwMode="auto">
            <a:xfrm>
              <a:off x="2360" y="1865"/>
              <a:ext cx="5438" cy="32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запретить производство и торговлю одноразовыми пакетами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запретить производство пакетов без БИО добавки (Англия), а также запретить импорт всех видов пакетов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запретить использование полиэтиленовых пакетов в супермаркетах 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штрафовать за загрязнение пакетами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78" name="Text Box 6"/>
            <p:cNvSpPr txBox="1">
              <a:spLocks noChangeArrowheads="1"/>
            </p:cNvSpPr>
            <p:nvPr/>
          </p:nvSpPr>
          <p:spPr bwMode="auto">
            <a:xfrm>
              <a:off x="8194" y="1865"/>
              <a:ext cx="2307" cy="168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вести дополнительный </a:t>
              </a:r>
              <a:r>
                <a:rPr kumimoji="0" lang="ru-RU" sz="18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эконалог</a:t>
              </a: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 на пакеты (пр-во, импорт)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77" name="Text Box 5"/>
            <p:cNvSpPr txBox="1">
              <a:spLocks noChangeArrowheads="1"/>
            </p:cNvSpPr>
            <p:nvPr/>
          </p:nvSpPr>
          <p:spPr bwMode="auto">
            <a:xfrm>
              <a:off x="10744" y="1825"/>
              <a:ext cx="2698" cy="1688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провести в обществе </a:t>
              </a:r>
              <a:r>
                <a:rPr kumimoji="0" lang="ru-RU" sz="18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информ</a:t>
              </a: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. компанию, чтобы люди сами ограничили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76" name="Text Box 4"/>
            <p:cNvSpPr txBox="1">
              <a:spLocks noChangeArrowheads="1"/>
            </p:cNvSpPr>
            <p:nvPr/>
          </p:nvSpPr>
          <p:spPr bwMode="auto">
            <a:xfrm>
              <a:off x="2360" y="5374"/>
              <a:ext cx="5039" cy="257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Возм</a:t>
              </a:r>
              <a:r>
                <a:rPr kumimoji="0" lang="ru-RU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. Последствия.</a:t>
              </a: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 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 -снижение объемов продаж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удорожание стоимости продаваемой продукции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закрытие предприятий по производству полиэтиленовых пакетов и рекламе на пакетах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75" name="Text Box 3"/>
            <p:cNvSpPr txBox="1">
              <a:spLocks noChangeArrowheads="1"/>
            </p:cNvSpPr>
            <p:nvPr/>
          </p:nvSpPr>
          <p:spPr bwMode="auto">
            <a:xfrm>
              <a:off x="8306" y="3825"/>
              <a:ext cx="2195" cy="4319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Последствия</a:t>
              </a: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 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сложное администрирование администрирования (если это не </a:t>
              </a:r>
              <a:r>
                <a:rPr kumimoji="0" lang="ru-RU" sz="18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запрети-тельное</a:t>
              </a: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 </a:t>
              </a:r>
              <a:r>
                <a:rPr kumimoji="0" lang="ru-RU" sz="18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налого-обложение</a:t>
              </a: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)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потенциально рост коррупции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74" name="Text Box 2"/>
            <p:cNvSpPr txBox="1">
              <a:spLocks noChangeArrowheads="1"/>
            </p:cNvSpPr>
            <p:nvPr/>
          </p:nvSpPr>
          <p:spPr bwMode="auto">
            <a:xfrm>
              <a:off x="10923" y="3825"/>
              <a:ext cx="2447" cy="4319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Последствия</a:t>
              </a: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 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- Потребуются большие средства и много времени. Изменение общественного сознания - длительный и затратный процесс</a:t>
              </a:r>
              <a:endPara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85728"/>
            <a:ext cx="8429684" cy="584043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Основные группы интересов</a:t>
            </a:r>
            <a:endParaRPr lang="ru-RU" sz="2400" dirty="0" smtClean="0">
              <a:solidFill>
                <a:srgbClr val="C00000"/>
              </a:solidFill>
            </a:endParaRPr>
          </a:p>
          <a:p>
            <a:pPr lvl="0">
              <a:spcBef>
                <a:spcPts val="0"/>
              </a:spcBef>
            </a:pPr>
            <a:r>
              <a:rPr lang="ru-RU" sz="2400" dirty="0" smtClean="0"/>
              <a:t>Вся торговая сеть, сетевые магазины (супермаркеты)</a:t>
            </a:r>
          </a:p>
          <a:p>
            <a:pPr lvl="0">
              <a:spcBef>
                <a:spcPts val="0"/>
              </a:spcBef>
            </a:pPr>
            <a:r>
              <a:rPr lang="ru-RU" sz="2400" dirty="0" smtClean="0"/>
              <a:t>Потребители/покупатели продукции</a:t>
            </a:r>
          </a:p>
          <a:p>
            <a:pPr lvl="0">
              <a:spcBef>
                <a:spcPts val="0"/>
              </a:spcBef>
            </a:pPr>
            <a:r>
              <a:rPr lang="ru-RU" sz="2400" dirty="0" smtClean="0"/>
              <a:t>Производители/импортеры полиэтилена</a:t>
            </a:r>
          </a:p>
          <a:p>
            <a:pPr lvl="0">
              <a:spcBef>
                <a:spcPts val="0"/>
              </a:spcBef>
            </a:pPr>
            <a:r>
              <a:rPr lang="ru-RU" sz="2400" dirty="0" smtClean="0"/>
              <a:t>Население (экологические организации) ныне живущее</a:t>
            </a:r>
          </a:p>
          <a:p>
            <a:pPr lvl="0">
              <a:spcBef>
                <a:spcPts val="0"/>
              </a:spcBef>
            </a:pPr>
            <a:r>
              <a:rPr lang="ru-RU" sz="2400" dirty="0" smtClean="0"/>
              <a:t>Будущие поколения</a:t>
            </a:r>
          </a:p>
          <a:p>
            <a:pPr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C00000"/>
                </a:solidFill>
              </a:rPr>
              <a:t> </a:t>
            </a:r>
            <a:r>
              <a:rPr lang="ru-RU" sz="2400" b="1" dirty="0" smtClean="0">
                <a:solidFill>
                  <a:srgbClr val="C00000"/>
                </a:solidFill>
              </a:rPr>
              <a:t>Вывод (почему нужен АРВ)</a:t>
            </a:r>
          </a:p>
          <a:p>
            <a:pPr marL="457200" indent="-457200">
              <a:spcBef>
                <a:spcPts val="0"/>
              </a:spcBef>
              <a:buFont typeface="Arial" pitchFamily="34" charset="0"/>
              <a:buAutoNum type="arabicPeriod"/>
            </a:pPr>
            <a:r>
              <a:rPr lang="ru-RU" sz="2400" dirty="0" smtClean="0"/>
              <a:t>Регулирование необходимо проводить исходя из долгосрочной цели (уменьшить загрязнение природы) и кратко- и среднесрочных эффектов для основных групп интересов (издержки, которые они понесут)</a:t>
            </a:r>
          </a:p>
          <a:p>
            <a:pPr marL="457200" indent="-457200">
              <a:spcBef>
                <a:spcPts val="0"/>
              </a:spcBef>
              <a:buFont typeface="Arial" pitchFamily="34" charset="0"/>
              <a:buAutoNum type="arabicPeriod"/>
            </a:pPr>
            <a:r>
              <a:rPr lang="ru-RU" sz="2400" dirty="0" smtClean="0"/>
              <a:t>Необходимо найти  компромиссное решение, которое приближает к цели и не приводит к неприемлемому ущербу для основных заинтересованных сторон в кратко- и среднесрочном периоде.</a:t>
            </a:r>
          </a:p>
          <a:p>
            <a:pPr>
              <a:spcBef>
                <a:spcPts val="0"/>
              </a:spcBef>
              <a:buNone/>
            </a:pPr>
            <a:endParaRPr lang="ru-RU" sz="2400" dirty="0" smtClean="0"/>
          </a:p>
          <a:p>
            <a:pPr>
              <a:spcBef>
                <a:spcPts val="0"/>
              </a:spcBef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/>
          <p:cNvSpPr>
            <a:spLocks noGrp="1"/>
          </p:cNvSpPr>
          <p:nvPr>
            <p:ph idx="1"/>
          </p:nvPr>
        </p:nvSpPr>
        <p:spPr>
          <a:xfrm>
            <a:off x="428625" y="1071563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endParaRPr lang="ru-RU" b="1" dirty="0" smtClean="0">
              <a:solidFill>
                <a:srgbClr val="0070C0"/>
              </a:solidFill>
            </a:endParaRPr>
          </a:p>
          <a:p>
            <a:pPr>
              <a:buFont typeface="Arial" charset="0"/>
              <a:buNone/>
            </a:pPr>
            <a:r>
              <a:rPr lang="ru-RU" b="1" dirty="0" smtClean="0">
                <a:solidFill>
                  <a:srgbClr val="0070C0"/>
                </a:solidFill>
              </a:rPr>
              <a:t>«Мудрый законодатель начинает не с издания законов, а с изучения их пригодности для общества» Ж.-Ж. Руссо</a:t>
            </a:r>
            <a:endParaRPr lang="en-US" b="1" dirty="0" smtClean="0">
              <a:solidFill>
                <a:srgbClr val="0070C0"/>
              </a:solidFill>
            </a:endParaRPr>
          </a:p>
          <a:p>
            <a:endParaRPr lang="ru-RU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Вопросы лиц, принимающих решение в отношении проектов НПА?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>
            <a:noAutofit/>
          </a:bodyPr>
          <a:lstStyle/>
          <a:p>
            <a:r>
              <a:rPr lang="ru-RU" sz="2400" dirty="0" smtClean="0"/>
              <a:t>Почему подготовлен проект НПА, какие проблемы возникли или могут возникнуть?</a:t>
            </a:r>
          </a:p>
          <a:p>
            <a:r>
              <a:rPr lang="ru-RU" sz="2400" dirty="0" smtClean="0"/>
              <a:t>Какая цель НПА, что предполагается достигнуть?</a:t>
            </a:r>
          </a:p>
          <a:p>
            <a:r>
              <a:rPr lang="ru-RU" sz="2400" dirty="0" smtClean="0"/>
              <a:t>Почему предлагается данное решение, какие есть еще другие варианты решений?</a:t>
            </a:r>
          </a:p>
          <a:p>
            <a:r>
              <a:rPr lang="ru-RU" sz="2400" dirty="0" smtClean="0"/>
              <a:t>К каким последствиям они могут привести?</a:t>
            </a:r>
          </a:p>
          <a:p>
            <a:r>
              <a:rPr lang="ru-RU" sz="2400" dirty="0" smtClean="0"/>
              <a:t>Какие существуют реализационные риски?</a:t>
            </a:r>
          </a:p>
          <a:p>
            <a:r>
              <a:rPr lang="ru-RU" sz="2400" dirty="0" smtClean="0"/>
              <a:t>Какими будут дополнительные затраты бюджета, предпринимателей, населения? Насколько они оправданы?</a:t>
            </a:r>
          </a:p>
          <a:p>
            <a:r>
              <a:rPr lang="ru-RU" sz="2400" dirty="0" smtClean="0"/>
              <a:t>Что думают по поводу предложенного решения заинтересованные стороны?</a:t>
            </a:r>
          </a:p>
          <a:p>
            <a:r>
              <a:rPr lang="ru-RU" sz="2400" dirty="0" smtClean="0"/>
              <a:t>Как внедрять данное решение?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АРВ – определение Организации экономического сотрудничества и развития (ОЭСР)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анализ регулирующего воздействия </a:t>
            </a:r>
            <a:r>
              <a:rPr lang="ru-RU" sz="2400" dirty="0" smtClean="0"/>
              <a:t>представляет собой </a:t>
            </a:r>
            <a:r>
              <a:rPr lang="ru-RU" sz="2400" b="1" dirty="0" smtClean="0">
                <a:solidFill>
                  <a:srgbClr val="FF0000"/>
                </a:solidFill>
              </a:rPr>
              <a:t>ПРОЦЕСС </a:t>
            </a:r>
            <a:r>
              <a:rPr lang="ru-RU" sz="2400" dirty="0" smtClean="0"/>
              <a:t>определения (1) проблем и целей регулирования, (2) выбора альтернатив достижения этих целей, с целью исключения излишнего и необдуманного регулирования, (3) с использованием научных и поддающихся последующей проверке техник, (4) применяемых на всей имеющейся доступной информации, (5) а также с учетом различных мнений, полученных в ходе консультаций, (6) анализа издержек и выгод выбранных альтернатив. 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Этапы проведения АРВ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Этап 1 необходим для оценки того, что происходит и почему надо изменять регулирование.</a:t>
            </a:r>
          </a:p>
          <a:p>
            <a:pPr>
              <a:buNone/>
            </a:pPr>
            <a:r>
              <a:rPr lang="ru-RU" dirty="0" smtClean="0"/>
              <a:t>Этапы с 2 по 4 необходимы для описания того, зачем и как возможно изменить регулирование.</a:t>
            </a:r>
          </a:p>
          <a:p>
            <a:pPr>
              <a:buNone/>
            </a:pPr>
            <a:r>
              <a:rPr lang="ru-RU" dirty="0" smtClean="0"/>
              <a:t>Этап с 5 по 8 необходимы для оценки предложенных изменений регулирования.</a:t>
            </a:r>
          </a:p>
          <a:p>
            <a:pPr>
              <a:buNone/>
            </a:pPr>
            <a:r>
              <a:rPr lang="ru-RU" dirty="0" smtClean="0"/>
              <a:t>Этапы 9-10 необходимы для выбора предпочтительного варианта регулирования и подготовки документов АРВ.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Основные этапы проведения АРВ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Может меняться количество этапов, но не содержание процесса.</a:t>
            </a:r>
          </a:p>
          <a:p>
            <a:pPr marL="365125" lvl="1" indent="-365125">
              <a:buFont typeface="+mj-lt"/>
              <a:buAutoNum type="arabicPeriod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Определение проблемы</a:t>
            </a:r>
          </a:p>
          <a:p>
            <a:pPr>
              <a:buNone/>
            </a:pPr>
            <a:r>
              <a:rPr lang="ru-RU" sz="3000" dirty="0" smtClean="0"/>
              <a:t>«Если понятно, почему плохо, это все равно, что хорошо»</a:t>
            </a:r>
            <a:r>
              <a:rPr lang="en-US" sz="3000" dirty="0" smtClean="0"/>
              <a:t> </a:t>
            </a:r>
            <a:r>
              <a:rPr lang="ru-RU" sz="3000" dirty="0" smtClean="0"/>
              <a:t>выражение</a:t>
            </a:r>
            <a:r>
              <a:rPr lang="en-US" sz="3000" dirty="0" smtClean="0"/>
              <a:t> </a:t>
            </a:r>
            <a:r>
              <a:rPr lang="ru-RU" sz="3000" dirty="0" smtClean="0"/>
              <a:t>в Китае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ru-RU" sz="2400" dirty="0" smtClean="0"/>
              <a:t>На </a:t>
            </a:r>
            <a:r>
              <a:rPr lang="ru-RU" sz="2400" dirty="0"/>
              <a:t>данном этапе осуществляется сбор всей информации, необходимой для понимания текущей ситуации, выявляются связи между негативными событиями и их причинами, отбираются проблемы, которые подлежат решению и определяются основания для их решения проблем </a:t>
            </a:r>
            <a:r>
              <a:rPr lang="ru-RU" sz="2400" dirty="0" smtClean="0"/>
              <a:t>государственным.</a:t>
            </a:r>
            <a:endParaRPr lang="ru-RU" sz="2400" dirty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357166"/>
            <a:ext cx="8229600" cy="5929354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2. Определение цели регулирования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cs typeface="Arial" pitchFamily="34" charset="0"/>
            </a:endParaRPr>
          </a:p>
          <a:p>
            <a:pPr>
              <a:buNone/>
            </a:pPr>
            <a:r>
              <a:rPr lang="ru-RU" sz="2400" dirty="0"/>
              <a:t>На данном этапе формулируются конкретные цели регулирования и определяются количественные и/или качественные индикаторы с целевыми значениями для мониторинга достижения целей. 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Количественные индикаторы</a:t>
            </a:r>
            <a:r>
              <a:rPr lang="ru-RU" sz="2400" dirty="0" smtClean="0"/>
              <a:t> - это индикаторы, которые выражаются в виде некоторого действительного числа, имеющего определенный экономический или физический смысл.</a:t>
            </a:r>
          </a:p>
          <a:p>
            <a:pPr>
              <a:buNone/>
            </a:pPr>
            <a:r>
              <a:rPr lang="ru-RU" sz="2400" b="1" dirty="0" smtClean="0"/>
              <a:t>Качественные индикаторы</a:t>
            </a:r>
            <a:r>
              <a:rPr lang="ru-RU" sz="2400" dirty="0" smtClean="0"/>
              <a:t> - это индикаторы, которые трудно оценить точными единицами стоимости, веса, длины, количества, эффективности и т.д. Они, как правило, показывают отношение людей к тем или иным фактам, явлениям, их предпочтения и оценку.</a:t>
            </a:r>
          </a:p>
          <a:p>
            <a:pPr>
              <a:buNone/>
            </a:pPr>
            <a:endParaRPr lang="ru-RU" sz="2400" dirty="0"/>
          </a:p>
          <a:p>
            <a:pPr>
              <a:buNone/>
            </a:pPr>
            <a:endParaRPr lang="ru-RU" sz="2400" dirty="0"/>
          </a:p>
          <a:p>
            <a:pPr>
              <a:buNone/>
            </a:pPr>
            <a:endParaRPr lang="ru-RU" sz="2400" dirty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3. Определение альтернатив регулирования</a:t>
            </a:r>
            <a:endParaRPr lang="ru-RU" sz="28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400" dirty="0" smtClean="0"/>
              <a:t>На данном этапе формулируются альтернативные варианты регулирования. </a:t>
            </a:r>
          </a:p>
          <a:p>
            <a:r>
              <a:rPr lang="ru-RU" sz="2400" dirty="0" smtClean="0"/>
              <a:t>альтернативы должны включать опцию «отсутствие регулирования» (</a:t>
            </a:r>
            <a:r>
              <a:rPr lang="en-US" sz="2400" dirty="0" smtClean="0"/>
              <a:t>status quo</a:t>
            </a:r>
            <a:r>
              <a:rPr lang="ru-RU" sz="2400" dirty="0" smtClean="0"/>
              <a:t>), а также альтернативы внедряемому регулированию (например, другие варианты регулирующей нормы, принятие новых нормативных актов, поправки в текущее законодательство и т.д.).</a:t>
            </a:r>
          </a:p>
          <a:p>
            <a:r>
              <a:rPr lang="ru-RU" sz="2400" dirty="0" smtClean="0"/>
              <a:t>Все рассматриваемые альтернативы (варианты регулирования) должны быть направлены на решение выявленных проблем и достижение цели регулирования.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 smtClean="0"/>
              <a:t>Сокращение списка возможных альтернатив</a:t>
            </a:r>
            <a:r>
              <a:rPr lang="ru-RU" sz="2400" dirty="0" smtClean="0"/>
              <a:t> для конкретной проблемы может быть произведено на базе ряда критериев:</a:t>
            </a:r>
          </a:p>
          <a:p>
            <a:pPr lvl="0"/>
            <a:r>
              <a:rPr lang="ru-RU" sz="2400" b="1" dirty="0" smtClean="0"/>
              <a:t>принципа пропорциональности </a:t>
            </a:r>
            <a:r>
              <a:rPr lang="ru-RU" sz="2400" dirty="0" smtClean="0"/>
              <a:t>(требует отказа от рычагов регулирования, которые явно несоразмерны масштабу проблемы);</a:t>
            </a:r>
          </a:p>
          <a:p>
            <a:pPr lvl="0"/>
            <a:r>
              <a:rPr lang="ru-RU" sz="2400" b="1" dirty="0" smtClean="0"/>
              <a:t>критерия </a:t>
            </a:r>
            <a:r>
              <a:rPr lang="ru-RU" sz="2400" b="1" dirty="0"/>
              <a:t>законности </a:t>
            </a:r>
            <a:r>
              <a:rPr lang="ru-RU" sz="2400" dirty="0" smtClean="0"/>
              <a:t>(наличия </a:t>
            </a:r>
            <a:r>
              <a:rPr lang="ru-RU" sz="2400" dirty="0"/>
              <a:t>у государственного органа-разработчика соответствующих регулятивных полномочий);</a:t>
            </a:r>
          </a:p>
          <a:p>
            <a:pPr lvl="0"/>
            <a:r>
              <a:rPr lang="ru-RU" sz="2400" b="1" dirty="0"/>
              <a:t>предварительной (по качественным показателям) анализа результативности и эффективности по затратам </a:t>
            </a:r>
            <a:r>
              <a:rPr lang="ru-RU" sz="2400" dirty="0"/>
              <a:t>(например, исключаются варианты, требующие несоразмерно высоких расходов).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4. Разработка регулирования</a:t>
            </a:r>
          </a:p>
          <a:p>
            <a:pPr>
              <a:buNone/>
            </a:pPr>
            <a:r>
              <a:rPr lang="ru-RU" sz="2400" dirty="0" smtClean="0"/>
              <a:t>На этом этапе необходимо </a:t>
            </a:r>
          </a:p>
          <a:p>
            <a:r>
              <a:rPr lang="ru-RU" sz="2400" dirty="0" smtClean="0"/>
              <a:t>описать конкретные регулирующие нормы вариантов, которые были определены на предыдущем этапе</a:t>
            </a:r>
          </a:p>
          <a:p>
            <a:r>
              <a:rPr lang="ru-RU" sz="2400" dirty="0" smtClean="0"/>
              <a:t>указать содержание предлагаемых ограничений и требований для основных адресатов регулирования</a:t>
            </a:r>
          </a:p>
          <a:p>
            <a:pPr>
              <a:buNone/>
            </a:pPr>
            <a:r>
              <a:rPr lang="ru-RU" sz="2400" dirty="0" smtClean="0"/>
              <a:t>Нормы регулирования - это установленное в НПА регулирование, которые предлагается применить для решения каждой задачи и которые касаются предпринимательской деятельности. </a:t>
            </a:r>
          </a:p>
          <a:p>
            <a:pPr>
              <a:buNone/>
            </a:pPr>
            <a:r>
              <a:rPr lang="ru-RU" sz="2400" dirty="0" smtClean="0"/>
              <a:t>Описываются ключевые нормы, которые отражают суть предлагаемого регулирования. Для описания используется понятный язык и формулировки. </a:t>
            </a:r>
          </a:p>
          <a:p>
            <a:pPr>
              <a:buNone/>
            </a:pPr>
            <a:r>
              <a:rPr lang="ru-RU" sz="2400" dirty="0" smtClean="0"/>
              <a:t>Надо убедиться во взаимосвязи между задачами и решаемыми проблемами</a:t>
            </a:r>
          </a:p>
          <a:p>
            <a:pPr>
              <a:buNone/>
            </a:pPr>
            <a:endParaRPr lang="ru-RU" sz="2400" dirty="0" smtClean="0">
              <a:solidFill>
                <a:srgbClr val="00CC00"/>
              </a:solidFill>
            </a:endParaRPr>
          </a:p>
          <a:p>
            <a:pPr>
              <a:buNone/>
            </a:pPr>
            <a:endParaRPr lang="ru-RU" sz="2400" dirty="0">
              <a:solidFill>
                <a:srgbClr val="00CC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Оценка ожидаемых последствий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182563" indent="-182563">
              <a:buNone/>
            </a:pPr>
            <a:r>
              <a:rPr lang="ru-RU" sz="2400" dirty="0"/>
              <a:t>На данном этапе осуществляется выявление и оценка последствий, </a:t>
            </a:r>
            <a:r>
              <a:rPr lang="ru-RU" sz="2400" u="sng" dirty="0"/>
              <a:t>которые произойдут с большой вероятностью </a:t>
            </a:r>
            <a:r>
              <a:rPr lang="ru-RU" sz="2400" dirty="0"/>
              <a:t>в случае реализации предложенного варианта </a:t>
            </a:r>
            <a:r>
              <a:rPr lang="ru-RU" sz="2400" dirty="0" smtClean="0"/>
              <a:t>регулирования. Это:</a:t>
            </a:r>
          </a:p>
          <a:p>
            <a:pPr marL="182563" indent="-182563"/>
            <a:r>
              <a:rPr lang="ru-RU" sz="2400" dirty="0" smtClean="0"/>
              <a:t>оценка воздействия предложенного регулирования на уровень достижения заявленной цели</a:t>
            </a:r>
          </a:p>
          <a:p>
            <a:pPr marL="182563" indent="-182563"/>
            <a:r>
              <a:rPr lang="ru-RU" sz="2400" dirty="0" smtClean="0"/>
              <a:t>оценка позитивных и негативных эффектов на экономику, социальный сектор, экологию. Например, влияния на конкуренцию, на малый бизнес, на инвестиционный климат, внешнюю торговлю и т.д. Или оценка распределения позитивных и негативных эффектов между различными социальными группами (определение «выигравших» и «проигравших»).</a:t>
            </a:r>
          </a:p>
          <a:p>
            <a:pPr marL="182563" lvl="0" indent="-182563"/>
            <a:r>
              <a:rPr lang="ru-RU" sz="2400" dirty="0" smtClean="0"/>
              <a:t>оценка конкретных выгод и издержек всех </a:t>
            </a:r>
            <a:r>
              <a:rPr lang="en-US" sz="2400" dirty="0" smtClean="0"/>
              <a:t> </a:t>
            </a:r>
            <a:r>
              <a:rPr lang="ru-RU" sz="2400" dirty="0" smtClean="0"/>
              <a:t>значимых заинтересованных сторон.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6. Анализ экономических последствий</a:t>
            </a:r>
          </a:p>
          <a:p>
            <a:pPr>
              <a:buNone/>
            </a:pPr>
            <a:r>
              <a:rPr lang="ru-RU" sz="2400" dirty="0" smtClean="0"/>
              <a:t>Анализ экономических последствий направлен на стоимостную оценку последствий принятия предложенных норм регулирования для предпринимателей, государственных органов и органов местного самоуправления (республиканского/местного бюджета)</a:t>
            </a:r>
          </a:p>
          <a:p>
            <a:pPr>
              <a:buNone/>
            </a:pPr>
            <a:r>
              <a:rPr lang="ru-RU" sz="2400" dirty="0" smtClean="0"/>
              <a:t>Для каждого варианта регулирования должны быть оценены и измерены в стоимостном выражении следующие показатели:</a:t>
            </a:r>
          </a:p>
          <a:p>
            <a:pPr lvl="0"/>
            <a:r>
              <a:rPr lang="ru-RU" sz="2400" dirty="0" smtClean="0"/>
              <a:t>Дополнительные издержки предпринимателей (на выполнение информационных и содержательных требований), </a:t>
            </a:r>
          </a:p>
          <a:p>
            <a:pPr lvl="0"/>
            <a:r>
              <a:rPr lang="ru-RU" sz="2400" dirty="0" smtClean="0"/>
              <a:t>Дополнительные затраты государства (на администрирование информационных и на инспектирование содержательных требований), 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28604"/>
            <a:ext cx="8229600" cy="5554683"/>
          </a:xfrm>
        </p:spPr>
        <p:txBody>
          <a:bodyPr>
            <a:noAutofit/>
          </a:bodyPr>
          <a:lstStyle/>
          <a:p>
            <a:pPr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7. Анализ реализационных рисков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lang="ru-RU" sz="2400" dirty="0" smtClean="0"/>
              <a:t>На данном этане осуществляется оценка рисков, которые могут препятствовать достижению цели рассматриваемого варианта регулирования в случае его принятия, и получению ожидаемых позитивных эффектов, а также определяются меры смягчения данных рисков. </a:t>
            </a:r>
            <a:endParaRPr lang="ru-RU" sz="2400" dirty="0"/>
          </a:p>
          <a:p>
            <a:pPr lvl="0"/>
            <a:r>
              <a:rPr lang="ru-RU" sz="2400" dirty="0" smtClean="0"/>
              <a:t>Ресурсные факторы - нехватка ресурсов для выполнения НПА (деньги, время)</a:t>
            </a:r>
          </a:p>
          <a:p>
            <a:r>
              <a:rPr lang="ru-RU" sz="2400" dirty="0" smtClean="0"/>
              <a:t>Организационно-правовые и управленческие факторы - неэффективность при реализации НПА (организационные,</a:t>
            </a:r>
          </a:p>
          <a:p>
            <a:pPr>
              <a:buNone/>
            </a:pPr>
            <a:r>
              <a:rPr lang="ru-RU" sz="2400" dirty="0" smtClean="0"/>
              <a:t>правовые, институциональные, информационные)</a:t>
            </a:r>
          </a:p>
          <a:p>
            <a:pPr lvl="0"/>
            <a:r>
              <a:rPr lang="ru-RU" sz="2400" dirty="0" smtClean="0"/>
              <a:t>Социально-</a:t>
            </a:r>
            <a:r>
              <a:rPr lang="en-US" sz="2400" dirty="0" err="1" smtClean="0"/>
              <a:t>экономико</a:t>
            </a:r>
            <a:r>
              <a:rPr lang="ru-RU" sz="2400" dirty="0" smtClean="0"/>
              <a:t>-политические факторы (социально-экономические, политические)</a:t>
            </a:r>
          </a:p>
          <a:p>
            <a:pPr lvl="0"/>
            <a:r>
              <a:rPr lang="ru-RU" sz="2400" dirty="0" smtClean="0"/>
              <a:t>Общеэкономические и случайные факторы - </a:t>
            </a:r>
            <a:r>
              <a:rPr lang="ru-RU" sz="2400" dirty="0" err="1" smtClean="0"/>
              <a:t>факторы</a:t>
            </a:r>
            <a:r>
              <a:rPr lang="ru-RU" sz="2400" dirty="0" smtClean="0"/>
              <a:t> среды и которые трудно было учесть ранее</a:t>
            </a:r>
          </a:p>
          <a:p>
            <a:pPr lvl="0"/>
            <a:endParaRPr lang="ru-RU" sz="2400" dirty="0" smtClean="0"/>
          </a:p>
          <a:p>
            <a:pPr lvl="0"/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/>
          </a:p>
          <a:p>
            <a:pPr lvl="0">
              <a:buNone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28604"/>
            <a:ext cx="8229600" cy="4525963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8. Анализ правовых,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антикоррупционных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аспектов альтернативы и воздействия на конкуренцию</a:t>
            </a:r>
            <a:endParaRPr lang="ru-RU" sz="28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400" dirty="0" smtClean="0"/>
              <a:t>Эти анализы позволяют снизить риски при принятии и регулирования (правовой анализ), при выполнении НПА (</a:t>
            </a:r>
            <a:r>
              <a:rPr lang="ru-RU" sz="2400" dirty="0" err="1" smtClean="0"/>
              <a:t>антикоррупционный</a:t>
            </a:r>
            <a:r>
              <a:rPr lang="ru-RU" sz="2400" dirty="0" smtClean="0"/>
              <a:t> анализ и анализ воздействия на конкуренцию)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9. Выбор варианта регулирования для реализации</a:t>
            </a:r>
          </a:p>
          <a:p>
            <a:r>
              <a:rPr lang="ru-RU" sz="2400" dirty="0" smtClean="0"/>
              <a:t>На данном этапе осуществляется сравнение всех рассмотренных вариантов регулирования и выбор наиболее предпочтительного варианта для реализации.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pPr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10. Подготовка документов АРВ</a:t>
            </a:r>
          </a:p>
          <a:p>
            <a:r>
              <a:rPr lang="ru-RU" sz="2400" dirty="0" smtClean="0"/>
              <a:t>На данном этапе разрабатываются окончательные варианты документов АРВ: проект НПА и аналитическая записка.</a:t>
            </a:r>
          </a:p>
          <a:p>
            <a:pPr>
              <a:buNone/>
            </a:pP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АРВ - инструмент повышения качества госрегулирования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Таким образом</a:t>
            </a:r>
          </a:p>
          <a:p>
            <a:pPr marL="0" indent="0">
              <a:buNone/>
            </a:pPr>
            <a:r>
              <a:rPr lang="ru-RU" sz="2400" dirty="0" smtClean="0"/>
              <a:t>АРВ является </a:t>
            </a:r>
            <a:r>
              <a:rPr lang="ru-RU" sz="2400" u="sng" dirty="0" smtClean="0"/>
              <a:t>не просто инструментом повышения качества решений </a:t>
            </a:r>
            <a:r>
              <a:rPr lang="ru-RU" sz="2400" dirty="0" smtClean="0"/>
              <a:t>отдельных задач государственного управления, а  является </a:t>
            </a:r>
          </a:p>
          <a:p>
            <a:pPr marL="457200" indent="-457200">
              <a:buAutoNum type="arabicParenBoth"/>
            </a:pPr>
            <a:r>
              <a:rPr lang="ru-RU" sz="2400" dirty="0" smtClean="0"/>
              <a:t>основой системы принятия сбалансированных государственных решений, </a:t>
            </a:r>
          </a:p>
          <a:p>
            <a:pPr marL="457200" indent="-457200">
              <a:buAutoNum type="arabicParenBoth"/>
            </a:pPr>
            <a:r>
              <a:rPr lang="ru-RU" sz="2400" dirty="0" smtClean="0"/>
              <a:t>учитывающей широкий спектр общественных проблем и </a:t>
            </a:r>
          </a:p>
          <a:p>
            <a:pPr marL="457200" indent="-457200">
              <a:buAutoNum type="arabicParenBoth"/>
            </a:pPr>
            <a:r>
              <a:rPr lang="ru-RU" sz="2400" dirty="0" smtClean="0"/>
              <a:t>позволяющей давать широкую оценку потенциальным последствиям государственного воздействия на экономику. 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Цикл жизни НПА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ru-RU" sz="3600" dirty="0" smtClean="0">
                <a:solidFill>
                  <a:srgbClr val="0070C0"/>
                </a:solidFill>
              </a:rPr>
              <a:t/>
            </a:r>
            <a:br>
              <a:rPr lang="ru-RU" sz="3600" dirty="0" smtClean="0">
                <a:solidFill>
                  <a:srgbClr val="0070C0"/>
                </a:solidFill>
              </a:rPr>
            </a:br>
            <a:r>
              <a:rPr lang="ru-RU" sz="2800" dirty="0" smtClean="0">
                <a:solidFill>
                  <a:srgbClr val="0070C0"/>
                </a:solidFill>
              </a:rPr>
              <a:t>(место АРВ в системе подготовки и реализации НПА)</a:t>
            </a:r>
            <a:endParaRPr lang="ru-RU" sz="3600" dirty="0" smtClean="0">
              <a:solidFill>
                <a:srgbClr val="0070C0"/>
              </a:solidFill>
            </a:endParaRPr>
          </a:p>
        </p:txBody>
      </p:sp>
      <p:pic>
        <p:nvPicPr>
          <p:cNvPr id="3075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500188"/>
            <a:ext cx="8215313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/>
          <p:cNvSpPr>
            <a:spLocks noGrp="1"/>
          </p:cNvSpPr>
          <p:nvPr>
            <p:ph idx="1"/>
          </p:nvPr>
        </p:nvSpPr>
        <p:spPr>
          <a:xfrm>
            <a:off x="457200" y="285750"/>
            <a:ext cx="8229600" cy="5840413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/>
              <a:t>Анализ регуляторного воздействия (АРВ) нормативных правовых актов. </a:t>
            </a:r>
            <a:r>
              <a:rPr lang="ru-RU" sz="2400" dirty="0" smtClean="0"/>
              <a:t>Это инструмент для разработки и оценки социально-экономических последствий государственного регулирования, вводимого или введённого ранее. 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Мониторинг нормативных правовых актов. </a:t>
            </a:r>
            <a:r>
              <a:rPr lang="ru-RU" sz="2400" dirty="0" smtClean="0"/>
              <a:t>Это инструмент для наблюдения за имплементацией принятого НПА и фиксации прогресса в достижении целей регулирования на основе определенного набора индикаторов мониторинга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Оценка фактического регуляторного воздействия (ОФРВ) нормативных правовых актов</a:t>
            </a:r>
            <a:r>
              <a:rPr lang="ru-RU" sz="2400" dirty="0" smtClean="0"/>
              <a:t> - это инструмент, предназначенный для оценки фактических результатов достижения целей регулирования</a:t>
            </a:r>
          </a:p>
          <a:p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Что надо для эффективного применения АРВ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Политическая поддержка АРВ – законодательная основа, поддержка правительства</a:t>
            </a:r>
          </a:p>
          <a:p>
            <a:pPr marL="514350" indent="-514350">
              <a:buAutoNum type="arabicPeriod"/>
            </a:pPr>
            <a:r>
              <a:rPr lang="ru-RU" dirty="0" smtClean="0"/>
              <a:t>Методика проведения АРВ и пакет вспомогательных методик</a:t>
            </a:r>
          </a:p>
          <a:p>
            <a:pPr marL="514350" indent="-514350">
              <a:buAutoNum type="arabicPeriod"/>
            </a:pPr>
            <a:r>
              <a:rPr lang="ru-RU" dirty="0" smtClean="0"/>
              <a:t>Институциональный механизм поддержки проведения АРВ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Подготовленные кадры, квалифицированные эксперты</a:t>
            </a:r>
          </a:p>
          <a:p>
            <a:pPr marL="514350" indent="-514350">
              <a:buAutoNum type="arabicPeriod"/>
            </a:pPr>
            <a:r>
              <a:rPr lang="ru-RU" dirty="0" smtClean="0"/>
              <a:t>Доступ к информации для квалифицированной оценки проблем и предложенных решений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Без доверия (активности) заинтересованных сторон при подготовке АВР крайне сложно добиться качественного результата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Политическая поддержка АРВ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Закон Кыргызской Республики «О нормативных правовых актах Кыргызской Республики» </a:t>
            </a:r>
          </a:p>
          <a:p>
            <a:r>
              <a:rPr lang="ru-RU" dirty="0" smtClean="0"/>
              <a:t>Проекты нормативных правовых актов, направленные на регулирование предпринимательской деятельности, подлежат анализу регулятивного воздействия в соответствии </a:t>
            </a:r>
            <a:r>
              <a:rPr lang="ru-RU" u="sng" dirty="0" smtClean="0"/>
              <a:t>с методикой, утвержденной Правительством</a:t>
            </a:r>
            <a:r>
              <a:rPr lang="ru-RU" dirty="0" smtClean="0"/>
              <a:t>. (ст. 19).</a:t>
            </a:r>
          </a:p>
          <a:p>
            <a:r>
              <a:rPr lang="ru-RU" b="1" dirty="0" smtClean="0"/>
              <a:t>Регламент Правительства Кыргызской Республики </a:t>
            </a:r>
            <a:r>
              <a:rPr lang="ru-RU" dirty="0" smtClean="0"/>
              <a:t>Проекты нормативных правовых актов, направленные на регулирование предпринимательской деятельности, подлежат анализу регулятивного воздействия ..., при этом анализ регулятивного воздействия осуществляется и </a:t>
            </a:r>
            <a:r>
              <a:rPr lang="ru-RU" u="sng" dirty="0" smtClean="0"/>
              <a:t>обеспечивается разработчиком нормативного правового акта </a:t>
            </a:r>
            <a:r>
              <a:rPr lang="ru-RU" dirty="0" smtClean="0"/>
              <a:t>(ст. 62).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ru-RU" sz="3200" b="1" dirty="0" smtClean="0">
                <a:solidFill>
                  <a:srgbClr val="0070C0"/>
                </a:solidFill>
              </a:rPr>
              <a:t>Методика проведения АРВ и пакет вспомогательных методик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282" y="2285992"/>
          <a:ext cx="8643998" cy="3474907"/>
        </p:xfrm>
        <a:graphic>
          <a:graphicData uri="http://schemas.openxmlformats.org/drawingml/2006/table">
            <a:tbl>
              <a:tblPr/>
              <a:tblGrid>
                <a:gridCol w="3579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64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788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Calibri"/>
                          <a:cs typeface="Times New Roman"/>
                        </a:rPr>
                        <a:t>Этапы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Calibri"/>
                          <a:cs typeface="Times New Roman"/>
                        </a:rPr>
                        <a:t>Необходимые методы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525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Calibri"/>
                          <a:ea typeface="Calibri"/>
                          <a:cs typeface="Times New Roman"/>
                        </a:rPr>
                        <a:t>Идентификация проблемы 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Calibri"/>
                          <a:cs typeface="Times New Roman"/>
                        </a:rPr>
                        <a:t>методы: ситуационный, причинно-следственный (дерево проблем, диаграмма </a:t>
                      </a:r>
                      <a:r>
                        <a:rPr lang="ru-RU" sz="2400" dirty="0" err="1">
                          <a:latin typeface="Calibri"/>
                          <a:ea typeface="Calibri"/>
                          <a:cs typeface="Times New Roman"/>
                        </a:rPr>
                        <a:t>Исикавы</a:t>
                      </a:r>
                      <a:r>
                        <a:rPr lang="ru-RU" sz="2400" dirty="0">
                          <a:latin typeface="Calibri"/>
                          <a:ea typeface="Calibri"/>
                          <a:cs typeface="Times New Roman"/>
                        </a:rPr>
                        <a:t>), статистические методы, методы оценки рисков и др.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17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Calibri"/>
                          <a:ea typeface="Calibri"/>
                          <a:cs typeface="Times New Roman"/>
                        </a:rPr>
                        <a:t>Определение цели 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Calibri"/>
                          <a:cs typeface="Times New Roman"/>
                        </a:rPr>
                        <a:t>методы: логические, мозговой атаки (коллективной генерации идей), сценарные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57158" y="1500174"/>
            <a:ext cx="835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Одной методики АРВ – недостаточно!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596" y="571477"/>
          <a:ext cx="8286808" cy="5866692"/>
        </p:xfrm>
        <a:graphic>
          <a:graphicData uri="http://schemas.openxmlformats.org/drawingml/2006/table">
            <a:tbl>
              <a:tblPr/>
              <a:tblGrid>
                <a:gridCol w="34290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577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038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Calibri"/>
                          <a:ea typeface="Calibri"/>
                          <a:cs typeface="Times New Roman"/>
                        </a:rPr>
                        <a:t>Определение альтернатив и механизма </a:t>
                      </a:r>
                      <a:r>
                        <a:rPr lang="ru-RU" sz="2200" dirty="0" smtClean="0">
                          <a:latin typeface="Calibri"/>
                          <a:ea typeface="Calibri"/>
                          <a:cs typeface="Times New Roman"/>
                        </a:rPr>
                        <a:t>регулирования</a:t>
                      </a:r>
                      <a:endParaRPr lang="ru-RU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latin typeface="Calibri"/>
                          <a:ea typeface="Calibri"/>
                          <a:cs typeface="Times New Roman"/>
                        </a:rPr>
                        <a:t>методы: логические, ведущего звена, сценарные, административные и экономические методы госрегулирования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69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Calibri"/>
                          <a:ea typeface="Calibri"/>
                          <a:cs typeface="Times New Roman"/>
                        </a:rPr>
                        <a:t>Анализ последствий </a:t>
                      </a:r>
                      <a:r>
                        <a:rPr lang="ru-RU" sz="2200" dirty="0" smtClean="0">
                          <a:latin typeface="Calibri"/>
                          <a:ea typeface="Calibri"/>
                          <a:cs typeface="Times New Roman"/>
                        </a:rPr>
                        <a:t>включая </a:t>
                      </a:r>
                      <a:r>
                        <a:rPr lang="ru-RU" sz="2200" dirty="0">
                          <a:latin typeface="Calibri"/>
                          <a:ea typeface="Calibri"/>
                          <a:cs typeface="Times New Roman"/>
                        </a:rPr>
                        <a:t>анализ экономических последствий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Calibri"/>
                          <a:ea typeface="Calibri"/>
                          <a:cs typeface="Times New Roman"/>
                        </a:rPr>
                        <a:t>методы: мозговой атаки, сценарные, математические методы прогнозирования, </a:t>
                      </a:r>
                      <a:r>
                        <a:rPr lang="ru-RU" sz="2200" dirty="0" smtClean="0">
                          <a:latin typeface="Calibri"/>
                          <a:ea typeface="Calibri"/>
                          <a:cs typeface="Times New Roman"/>
                        </a:rPr>
                        <a:t>методы экономического анализа </a:t>
                      </a:r>
                      <a:r>
                        <a:rPr lang="ru-RU" sz="2200" dirty="0">
                          <a:latin typeface="Calibri"/>
                          <a:ea typeface="Calibri"/>
                          <a:cs typeface="Times New Roman"/>
                        </a:rPr>
                        <a:t>и др.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0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latin typeface="Calibri"/>
                          <a:ea typeface="Calibri"/>
                          <a:cs typeface="Times New Roman"/>
                        </a:rPr>
                        <a:t>Анализ реализационных рисков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latin typeface="Calibri"/>
                          <a:ea typeface="Calibri"/>
                          <a:cs typeface="Times New Roman"/>
                        </a:rPr>
                        <a:t>Методы оценки рисков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38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latin typeface="Calibri"/>
                          <a:ea typeface="Calibri"/>
                          <a:cs typeface="Times New Roman"/>
                        </a:rPr>
                        <a:t>Анализ правовых, антикоррупционных аспектов и воздействия на конкуренцию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latin typeface="Calibri"/>
                          <a:ea typeface="Calibri"/>
                          <a:cs typeface="Times New Roman"/>
                        </a:rPr>
                        <a:t>методы правового, антикоррупционного анализа методы оценки конкуренции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02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Calibri"/>
                          <a:ea typeface="Calibri"/>
                          <a:cs typeface="Times New Roman"/>
                        </a:rPr>
                        <a:t>Обоснование </a:t>
                      </a:r>
                      <a:r>
                        <a:rPr lang="ru-RU" sz="2200" dirty="0" smtClean="0">
                          <a:latin typeface="Calibri"/>
                          <a:ea typeface="Calibri"/>
                          <a:cs typeface="Times New Roman"/>
                        </a:rPr>
                        <a:t>альтернативы </a:t>
                      </a:r>
                      <a:r>
                        <a:rPr lang="ru-RU" sz="2200" dirty="0">
                          <a:latin typeface="Calibri"/>
                          <a:ea typeface="Calibri"/>
                          <a:cs typeface="Times New Roman"/>
                        </a:rPr>
                        <a:t>регулирования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Calibri"/>
                          <a:ea typeface="Calibri"/>
                          <a:cs typeface="Times New Roman"/>
                        </a:rPr>
                        <a:t>методы: NPV оценки, метод иерархий</a:t>
                      </a:r>
                    </a:p>
                  </a:txBody>
                  <a:tcPr marL="33631" marR="33631" marT="830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Применение счетных методик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Счетные методики – это методики, дающие численное измерение в единицах денег, веса, длины, процентах</a:t>
            </a:r>
          </a:p>
          <a:p>
            <a:r>
              <a:rPr lang="ru-RU" sz="2400" dirty="0" smtClean="0"/>
              <a:t>Для расчета последствий используются количественные и качественные индикаторы, которые можно измерить</a:t>
            </a:r>
          </a:p>
          <a:p>
            <a:r>
              <a:rPr lang="ru-RU" sz="2400" dirty="0" smtClean="0"/>
              <a:t>Для расчета экономических последствий применяются </a:t>
            </a:r>
            <a:r>
              <a:rPr lang="en-US" sz="2400" i="1" dirty="0" smtClean="0">
                <a:ea typeface="Calibri"/>
                <a:cs typeface="Times New Roman"/>
              </a:rPr>
              <a:t>Cost-Benefit analysis</a:t>
            </a:r>
            <a:r>
              <a:rPr lang="ru-RU" sz="2400" dirty="0" smtClean="0">
                <a:ea typeface="Calibri"/>
                <a:cs typeface="Times New Roman"/>
              </a:rPr>
              <a:t>, метод стандартных издержек</a:t>
            </a:r>
          </a:p>
          <a:p>
            <a:r>
              <a:rPr lang="ru-RU" sz="2400" dirty="0" smtClean="0">
                <a:ea typeface="Calibri"/>
                <a:cs typeface="Times New Roman"/>
              </a:rPr>
              <a:t>В случае невозможности показать количественное значение индикатора показывают динамику и интенсивность его изменения.</a:t>
            </a:r>
          </a:p>
          <a:p>
            <a:r>
              <a:rPr lang="ru-RU" sz="2400" dirty="0" smtClean="0">
                <a:ea typeface="Calibri"/>
                <a:cs typeface="Times New Roman"/>
              </a:rPr>
              <a:t>Счетными методиками целесообразно измерять все: последствия, риски, воздействия, сравнения и др.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Институциональный механизм поддержки проведения АРВ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857784"/>
          </a:xfrm>
        </p:spPr>
        <p:txBody>
          <a:bodyPr>
            <a:noAutofit/>
          </a:bodyPr>
          <a:lstStyle/>
          <a:p>
            <a:pPr marL="0" indent="250825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Где и кем должен проводиться АРВ?</a:t>
            </a:r>
          </a:p>
          <a:p>
            <a:pPr marL="0" indent="250825" algn="just" fontAlgn="base">
              <a:spcBef>
                <a:spcPts val="0"/>
              </a:spcBef>
              <a:buNone/>
            </a:pPr>
            <a:endParaRPr lang="ru-RU" sz="2400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 marL="0" indent="250825" algn="just" fontAlgn="base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Выделяют две модели АРВ - централизованную и децентрализованную. </a:t>
            </a:r>
          </a:p>
          <a:p>
            <a:pPr marL="0" indent="250825" algn="just" fontAlgn="base">
              <a:spcBef>
                <a:spcPts val="0"/>
              </a:spcBef>
            </a:pP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При </a:t>
            </a:r>
            <a:r>
              <a:rPr lang="ru-RU" sz="2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централизованной модели </a:t>
            </a: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контролирующий орган фактически выполняет за разработчиков законопроектов их работу по выявлению ограничений для бизнеса. </a:t>
            </a:r>
          </a:p>
          <a:p>
            <a:pPr marL="0" indent="250825" algn="just" fontAlgn="base">
              <a:spcBef>
                <a:spcPts val="0"/>
              </a:spcBef>
            </a:pPr>
            <a:r>
              <a:rPr lang="ru-RU" sz="2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При децентрализованной модели </a:t>
            </a: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разработка АРВ полностью в госорганах. В функции контролирующего органа входят только мониторинг качества оценочного отчета, оказание консультаций авторам законопроектов и повышение качества проведения оценки.</a:t>
            </a:r>
            <a:endParaRPr lang="ru-RU" sz="2400" dirty="0" smtClean="0">
              <a:ea typeface="Calibri"/>
              <a:cs typeface="Times New Roman"/>
            </a:endParaRPr>
          </a:p>
          <a:p>
            <a:pPr>
              <a:spcBef>
                <a:spcPts val="0"/>
              </a:spcBef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ru-RU" sz="2400" dirty="0" smtClean="0"/>
              <a:t>На практике возможны следующие варианты реализации </a:t>
            </a:r>
            <a:r>
              <a:rPr lang="ru-RU" sz="2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децентрализованной модели </a:t>
            </a:r>
            <a:r>
              <a:rPr lang="ru-RU" sz="2400" dirty="0" smtClean="0"/>
              <a:t>:</a:t>
            </a:r>
          </a:p>
          <a:p>
            <a:pPr fontAlgn="base"/>
            <a:r>
              <a:rPr lang="ru-RU" sz="2400" dirty="0" smtClean="0"/>
              <a:t>орган, проводящий администрирование регулятивного анализа </a:t>
            </a:r>
            <a:r>
              <a:rPr lang="ru-RU" sz="2400" b="1" dirty="0" smtClean="0"/>
              <a:t>проводит независимую оценку качества предложенного регулирования</a:t>
            </a:r>
            <a:r>
              <a:rPr lang="ru-RU" sz="2400" dirty="0" smtClean="0"/>
              <a:t>, указывая на его слабые места и недостатки, и предлагает внести необходимые изменения;</a:t>
            </a:r>
          </a:p>
          <a:p>
            <a:pPr fontAlgn="base"/>
            <a:r>
              <a:rPr lang="ru-RU" sz="2400" dirty="0" smtClean="0"/>
              <a:t>орган, проводящий администрирование регулятивного анализа </a:t>
            </a:r>
            <a:r>
              <a:rPr lang="ru-RU" sz="2400" b="1" dirty="0" smtClean="0"/>
              <a:t>имеет право наложения вето </a:t>
            </a:r>
            <a:r>
              <a:rPr lang="ru-RU" sz="2400" dirty="0" smtClean="0"/>
              <a:t>в отношении предлагаемых регуляторами нормативных правовых актов.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14612" y="1643050"/>
            <a:ext cx="364333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" name="Group 1"/>
          <p:cNvGrpSpPr>
            <a:grpSpLocks noChangeAspect="1"/>
          </p:cNvGrpSpPr>
          <p:nvPr/>
        </p:nvGrpSpPr>
        <p:grpSpPr bwMode="auto">
          <a:xfrm>
            <a:off x="0" y="357165"/>
            <a:ext cx="8786842" cy="6143109"/>
            <a:chOff x="2361" y="12119"/>
            <a:chExt cx="7200" cy="5481"/>
          </a:xfrm>
        </p:grpSpPr>
        <p:sp>
          <p:nvSpPr>
            <p:cNvPr id="9" name="AutoShape 17"/>
            <p:cNvSpPr>
              <a:spLocks noChangeAspect="1" noChangeArrowheads="1" noTextEdit="1"/>
            </p:cNvSpPr>
            <p:nvPr/>
          </p:nvSpPr>
          <p:spPr bwMode="auto">
            <a:xfrm>
              <a:off x="2361" y="12119"/>
              <a:ext cx="7200" cy="5353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000"/>
            </a:p>
          </p:txBody>
        </p:sp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2748" y="12756"/>
              <a:ext cx="2438" cy="9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Министерство экономики / уполномоченный орган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Text Box 15"/>
            <p:cNvSpPr txBox="1">
              <a:spLocks noChangeArrowheads="1"/>
            </p:cNvSpPr>
            <p:nvPr/>
          </p:nvSpPr>
          <p:spPr bwMode="auto">
            <a:xfrm>
              <a:off x="2748" y="15396"/>
              <a:ext cx="2439" cy="55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2815" y="15477"/>
              <a:ext cx="2439" cy="55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2917" y="15555"/>
              <a:ext cx="2439" cy="20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Министерства и ведомства 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AutoShape 12"/>
            <p:cNvSpPr>
              <a:spLocks noChangeShapeType="1"/>
            </p:cNvSpPr>
            <p:nvPr/>
          </p:nvSpPr>
          <p:spPr bwMode="auto">
            <a:xfrm flipH="1" flipV="1">
              <a:off x="3967" y="13676"/>
              <a:ext cx="1" cy="172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000"/>
            </a:p>
          </p:txBody>
        </p:sp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3119" y="14200"/>
              <a:ext cx="791" cy="62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АРВ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AutoShape 10"/>
            <p:cNvSpPr>
              <a:spLocks noChangeShapeType="1"/>
            </p:cNvSpPr>
            <p:nvPr/>
          </p:nvSpPr>
          <p:spPr bwMode="auto">
            <a:xfrm flipV="1">
              <a:off x="5356" y="13216"/>
              <a:ext cx="2389" cy="3055"/>
            </a:xfrm>
            <a:prstGeom prst="bentConnector2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000"/>
            </a:p>
          </p:txBody>
        </p:sp>
        <p:sp>
          <p:nvSpPr>
            <p:cNvPr id="17" name="Text Box 9"/>
            <p:cNvSpPr txBox="1">
              <a:spLocks noChangeArrowheads="1"/>
            </p:cNvSpPr>
            <p:nvPr/>
          </p:nvSpPr>
          <p:spPr bwMode="auto">
            <a:xfrm>
              <a:off x="6645" y="12489"/>
              <a:ext cx="2199" cy="72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Правительство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Text Box 8"/>
            <p:cNvSpPr txBox="1">
              <a:spLocks noChangeArrowheads="1"/>
            </p:cNvSpPr>
            <p:nvPr/>
          </p:nvSpPr>
          <p:spPr bwMode="auto">
            <a:xfrm>
              <a:off x="8054" y="13766"/>
              <a:ext cx="1259" cy="171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Передается НПА в случае положительного заключения АРВ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AutoShape 7"/>
            <p:cNvSpPr>
              <a:spLocks noChangeShapeType="1"/>
            </p:cNvSpPr>
            <p:nvPr/>
          </p:nvSpPr>
          <p:spPr bwMode="auto">
            <a:xfrm flipH="1" flipV="1">
              <a:off x="4411" y="13676"/>
              <a:ext cx="1" cy="172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000"/>
            </a:p>
          </p:txBody>
        </p:sp>
        <p:sp>
          <p:nvSpPr>
            <p:cNvPr id="20" name="Text Box 6"/>
            <p:cNvSpPr txBox="1">
              <a:spLocks noChangeArrowheads="1"/>
            </p:cNvSpPr>
            <p:nvPr/>
          </p:nvSpPr>
          <p:spPr bwMode="auto">
            <a:xfrm>
              <a:off x="4508" y="13828"/>
              <a:ext cx="1200" cy="142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Экспертное заключение по АРВ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auto">
            <a:xfrm>
              <a:off x="3063" y="16198"/>
              <a:ext cx="2227" cy="139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prstDash val="lg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Обученные </a:t>
              </a:r>
              <a:r>
                <a:rPr kumimoji="0" lang="ru-RU" sz="20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спец-сты</a:t>
              </a: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 по АРВ министерств и ведомств (</a:t>
              </a: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с </a:t>
              </a:r>
              <a:r>
                <a:rPr kumimoji="0" lang="ru-RU" sz="2000" b="1" i="0" u="none" strike="noStrike" cap="none" normalizeH="0" baseline="0" dirty="0" err="1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свидетель-ствами</a:t>
              </a: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)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Text Box 4"/>
            <p:cNvSpPr txBox="1">
              <a:spLocks noChangeArrowheads="1"/>
            </p:cNvSpPr>
            <p:nvPr/>
          </p:nvSpPr>
          <p:spPr bwMode="auto">
            <a:xfrm>
              <a:off x="5900" y="13676"/>
              <a:ext cx="1560" cy="118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/>
              <a:r>
                <a:rPr lang="ru-RU" sz="2000" dirty="0" smtClean="0"/>
                <a:t>Экспертный совет </a:t>
              </a:r>
            </a:p>
            <a:p>
              <a:r>
                <a:rPr lang="ru-RU" sz="2000" dirty="0" smtClean="0"/>
                <a:t>при Мин. </a:t>
              </a:r>
              <a:r>
                <a:rPr lang="ru-RU" sz="2000" dirty="0" err="1" smtClean="0"/>
                <a:t>Экон</a:t>
              </a:r>
              <a:r>
                <a:rPr lang="ru-RU" sz="2000" dirty="0" smtClean="0"/>
                <a:t>. 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AutoShape 3"/>
            <p:cNvSpPr>
              <a:spLocks noChangeShapeType="1"/>
            </p:cNvSpPr>
            <p:nvPr/>
          </p:nvSpPr>
          <p:spPr bwMode="auto">
            <a:xfrm>
              <a:off x="5186" y="13397"/>
              <a:ext cx="714" cy="91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2000"/>
            </a:p>
          </p:txBody>
        </p:sp>
        <p:sp>
          <p:nvSpPr>
            <p:cNvPr id="24" name="Text Box 2"/>
            <p:cNvSpPr txBox="1">
              <a:spLocks noChangeArrowheads="1"/>
            </p:cNvSpPr>
            <p:nvPr/>
          </p:nvSpPr>
          <p:spPr bwMode="auto">
            <a:xfrm>
              <a:off x="5729" y="16415"/>
              <a:ext cx="3584" cy="100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rgbClr val="0070C0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Предпочтительной для вариант институциональной модели организации проведения АРВ</a:t>
              </a:r>
              <a:endPara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Кадры и информация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b="1" dirty="0" smtClean="0"/>
              <a:t>Кадры:</a:t>
            </a:r>
          </a:p>
          <a:p>
            <a:r>
              <a:rPr lang="ru-RU" sz="2400" dirty="0" smtClean="0"/>
              <a:t>Для проведения АРВ необходимы подготовленные специалисты.</a:t>
            </a:r>
          </a:p>
          <a:p>
            <a:r>
              <a:rPr lang="ru-RU" sz="2400" dirty="0" smtClean="0"/>
              <a:t>Минимальное время подготовки – 1 месяц.</a:t>
            </a:r>
          </a:p>
          <a:p>
            <a:r>
              <a:rPr lang="ru-RU" sz="2400" dirty="0" smtClean="0"/>
              <a:t>Необходимы постоянные тренинги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Информация:</a:t>
            </a:r>
          </a:p>
          <a:p>
            <a:r>
              <a:rPr lang="ru-RU" sz="2400" dirty="0" smtClean="0"/>
              <a:t>Группа по проведению АРВ должна иметь доступ к необходимой информации для оценки проблем и оценки ожидаемых последствий (устойчивый процесс </a:t>
            </a:r>
            <a:r>
              <a:rPr lang="ru-RU" sz="2400" dirty="0" err="1" smtClean="0"/>
              <a:t>консултаций</a:t>
            </a:r>
            <a:r>
              <a:rPr lang="ru-RU" sz="2400" dirty="0" smtClean="0"/>
              <a:t>)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Международный опыт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Признано, что всякое вмешательство государства в социально-экономические отношения может вызвать ряд нежелательных последствий, которые вступают в противоречие с изначальными целями регулирования.</a:t>
            </a:r>
          </a:p>
          <a:p>
            <a:endParaRPr lang="ru-RU" sz="2400" dirty="0" smtClean="0"/>
          </a:p>
          <a:p>
            <a:r>
              <a:rPr lang="ru-RU" sz="2400" dirty="0" smtClean="0"/>
              <a:t>Сегодня </a:t>
            </a:r>
            <a:r>
              <a:rPr lang="ru-RU" sz="2400" u="sng" dirty="0" smtClean="0"/>
              <a:t>Анализ регулятивного воздействия </a:t>
            </a:r>
            <a:r>
              <a:rPr lang="ru-RU" sz="2400" dirty="0" smtClean="0"/>
              <a:t>рекомендуется Организацией экономического сотрудничества и развития (ОЭСР) в качестве </a:t>
            </a:r>
            <a:r>
              <a:rPr lang="ru-RU" sz="2400" u="sng" dirty="0" smtClean="0"/>
              <a:t>обязательной процедуры при принятии нормативных актов</a:t>
            </a:r>
            <a:r>
              <a:rPr lang="ru-RU" sz="2400" dirty="0" smtClean="0"/>
              <a:t>.  Эта процедура применяется в том или ином виде во всех странах с развитой экономикой.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 «хорошего» регулирования к «умному» регулированию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Первые попытки ограничить произвольное и излишнее правовое регулирование происходили в рамках концепции «хорошего» регулирования (</a:t>
            </a:r>
            <a:r>
              <a:rPr lang="ru-RU" sz="2400" dirty="0" err="1" smtClean="0"/>
              <a:t>better</a:t>
            </a:r>
            <a:r>
              <a:rPr lang="ru-RU" sz="2400" dirty="0" smtClean="0"/>
              <a:t> </a:t>
            </a:r>
            <a:r>
              <a:rPr lang="ru-RU" sz="2400" dirty="0" err="1" smtClean="0"/>
              <a:t>regulation</a:t>
            </a:r>
            <a:r>
              <a:rPr lang="ru-RU" sz="2400" dirty="0" smtClean="0"/>
              <a:t>), которое осуществлялась в рамках концепции </a:t>
            </a:r>
            <a:r>
              <a:rPr lang="ru-RU" sz="2400" dirty="0" err="1" smtClean="0"/>
              <a:t>дерегулирования</a:t>
            </a:r>
            <a:r>
              <a:rPr lang="ru-RU" sz="2400" dirty="0" smtClean="0"/>
              <a:t> (</a:t>
            </a:r>
            <a:r>
              <a:rPr lang="ru-RU" sz="2400" dirty="0" err="1" smtClean="0"/>
              <a:t>deregulation</a:t>
            </a:r>
            <a:r>
              <a:rPr lang="ru-RU" sz="2400" dirty="0" smtClean="0"/>
              <a:t>)</a:t>
            </a:r>
            <a:r>
              <a:rPr lang="ru-RU" sz="2400" b="1" dirty="0" smtClean="0"/>
              <a:t> </a:t>
            </a:r>
            <a:r>
              <a:rPr lang="ru-RU" sz="2400" dirty="0" smtClean="0"/>
              <a:t>- в 80-90-х гг. XX века. </a:t>
            </a:r>
          </a:p>
          <a:p>
            <a:endParaRPr lang="ru-RU" sz="2400" dirty="0" smtClean="0"/>
          </a:p>
          <a:p>
            <a:r>
              <a:rPr lang="ru-RU" sz="2400" dirty="0" smtClean="0"/>
              <a:t>Примерно с 2010 года в Европейском Союзе начался переход от концепции </a:t>
            </a:r>
            <a:r>
              <a:rPr lang="ru-RU" sz="2400" i="1" dirty="0" smtClean="0"/>
              <a:t>«</a:t>
            </a:r>
            <a:r>
              <a:rPr lang="ru-RU" sz="2800" b="1" i="1" dirty="0" smtClean="0">
                <a:solidFill>
                  <a:srgbClr val="0070C0"/>
                </a:solidFill>
              </a:rPr>
              <a:t>хорошего</a:t>
            </a:r>
            <a:r>
              <a:rPr lang="ru-RU" sz="2400" i="1" dirty="0" smtClean="0"/>
              <a:t>» регулирования, </a:t>
            </a:r>
            <a:r>
              <a:rPr lang="ru-RU" sz="2400" dirty="0" smtClean="0"/>
              <a:t>к концепции так называемого «</a:t>
            </a:r>
            <a:r>
              <a:rPr lang="ru-RU" sz="2800" b="1" dirty="0" smtClean="0">
                <a:solidFill>
                  <a:srgbClr val="0070C0"/>
                </a:solidFill>
              </a:rPr>
              <a:t>умного</a:t>
            </a:r>
            <a:r>
              <a:rPr lang="ru-RU" sz="2400" dirty="0" smtClean="0"/>
              <a:t>» регулирования (</a:t>
            </a:r>
            <a:r>
              <a:rPr lang="ru-RU" sz="2400" dirty="0" err="1" smtClean="0"/>
              <a:t>smart</a:t>
            </a:r>
            <a:r>
              <a:rPr lang="ru-RU" sz="2400" dirty="0" smtClean="0"/>
              <a:t> </a:t>
            </a:r>
            <a:r>
              <a:rPr lang="ru-RU" sz="2400" dirty="0" err="1" smtClean="0"/>
              <a:t>regulation</a:t>
            </a:r>
            <a:r>
              <a:rPr lang="ru-RU" sz="2400" dirty="0" smtClean="0"/>
              <a:t>). 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 основе концепции «</a:t>
            </a:r>
            <a:r>
              <a:rPr lang="ru-RU" sz="2800" b="1" dirty="0" smtClean="0">
                <a:solidFill>
                  <a:srgbClr val="0070C0"/>
                </a:solidFill>
              </a:rPr>
              <a:t>умного</a:t>
            </a:r>
            <a:r>
              <a:rPr lang="ru-RU" sz="2400" dirty="0" smtClean="0">
                <a:solidFill>
                  <a:srgbClr val="0070C0"/>
                </a:solidFill>
              </a:rPr>
              <a:t>» </a:t>
            </a:r>
            <a:r>
              <a:rPr lang="ru-RU" sz="2400" dirty="0" smtClean="0"/>
              <a:t>регулирования лежит идея о том, что присутствие государственного регулирования в экономике не плохо, и не хорошо само по себе, а может проводиться лучше («умнее») или хуже (не эффективно).</a:t>
            </a:r>
          </a:p>
          <a:p>
            <a:endParaRPr lang="ru-RU" sz="2400" dirty="0" smtClean="0"/>
          </a:p>
          <a:p>
            <a:r>
              <a:rPr lang="ru-RU" sz="2400" dirty="0" smtClean="0"/>
              <a:t>Чтобы считаться «умным», согласно современным взглядам, регулирование должно </a:t>
            </a:r>
          </a:p>
          <a:p>
            <a:pPr marL="708025" lvl="0">
              <a:buFont typeface="Courier New" pitchFamily="49" charset="0"/>
              <a:buChar char="o"/>
            </a:pPr>
            <a:r>
              <a:rPr lang="ru-RU" sz="2400" dirty="0" smtClean="0"/>
              <a:t>не только </a:t>
            </a:r>
            <a:r>
              <a:rPr lang="ru-RU" sz="2400" b="1" dirty="0" smtClean="0"/>
              <a:t>приносить чистую выгоду обществу</a:t>
            </a:r>
            <a:r>
              <a:rPr lang="ru-RU" sz="2400" dirty="0" smtClean="0"/>
              <a:t>, </a:t>
            </a:r>
          </a:p>
          <a:p>
            <a:pPr marL="708025" lvl="0">
              <a:buFont typeface="Courier New" pitchFamily="49" charset="0"/>
              <a:buChar char="o"/>
            </a:pPr>
            <a:r>
              <a:rPr lang="ru-RU" sz="2400" dirty="0" smtClean="0"/>
              <a:t>но и </a:t>
            </a:r>
            <a:r>
              <a:rPr lang="ru-RU" sz="2400" b="1" dirty="0" smtClean="0"/>
              <a:t>использовать максимально эффективный способ воздействия </a:t>
            </a:r>
            <a:r>
              <a:rPr lang="ru-RU" sz="2400" dirty="0" smtClean="0"/>
              <a:t>на имеющуюся проблему и </a:t>
            </a:r>
          </a:p>
          <a:p>
            <a:pPr marL="708025" lvl="0">
              <a:buFont typeface="Courier New" pitchFamily="49" charset="0"/>
              <a:buChar char="o"/>
            </a:pPr>
            <a:r>
              <a:rPr lang="ru-RU" sz="2400" dirty="0" smtClean="0"/>
              <a:t>создавать </a:t>
            </a:r>
            <a:r>
              <a:rPr lang="ru-RU" sz="2400" b="1" dirty="0" smtClean="0"/>
              <a:t>минимальное количество дополнительной нагрузки на объекты регулирования и общество в целом. 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Год внедрения АРВ</a:t>
            </a:r>
            <a:endParaRPr lang="ru-RU" b="1" dirty="0">
              <a:solidFill>
                <a:srgbClr val="0070C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596" y="1071540"/>
          <a:ext cx="8286808" cy="5214979"/>
        </p:xfrm>
        <a:graphic>
          <a:graphicData uri="http://schemas.openxmlformats.org/drawingml/2006/table">
            <a:tbl>
              <a:tblPr/>
              <a:tblGrid>
                <a:gridCol w="2141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24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21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7124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Страна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Страна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Дания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1966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Чехия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США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1974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Корея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Финляндия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1975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Новая Зеландия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Канада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1978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Швеция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Австрия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1979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Исландия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Германия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1984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Ирландия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Австралия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1985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Италия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Нидерланды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1985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Швейцария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2000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Великобрит</a:t>
                      </a:r>
                      <a:r>
                        <a:rPr lang="ru-RU" sz="2400" spc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1985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Польша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2001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Венгрия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1987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Словакия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2001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Эстония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Словения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2004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Норвегия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1995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Турция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Франция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1996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Япония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2008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Мексика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1996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Бельгия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2013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585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Испания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1997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Израиль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2014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4339" marR="433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Оценка практики АРВ в некоторых странах ОЭСР по индикаторам: системность внедрения; методология; надзор; контроль качества и прозрачность (итоговое значение от 0 – худшая оценка, до 4 – лучшая оценка)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" y="1785926"/>
            <a:ext cx="861060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solidFill>
                  <a:srgbClr val="0070C0"/>
                </a:solidFill>
              </a:rPr>
              <a:t>С</a:t>
            </a:r>
            <a:r>
              <a:rPr lang="ru-RU" sz="3200" b="1" dirty="0" smtClean="0">
                <a:solidFill>
                  <a:srgbClr val="0070C0"/>
                </a:solidFill>
              </a:rPr>
              <a:t>уществующие</a:t>
            </a:r>
            <a:r>
              <a:rPr lang="ru-RU" sz="3200" dirty="0" smtClean="0">
                <a:solidFill>
                  <a:srgbClr val="0070C0"/>
                </a:solidFill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</a:rPr>
              <a:t>тенденции относительно роли АРВ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sz="2400" u="sng" dirty="0"/>
              <a:t>АРВ считается необходимым условием </a:t>
            </a:r>
            <a:r>
              <a:rPr lang="ru-RU" sz="2400" dirty="0"/>
              <a:t>существования современной </a:t>
            </a:r>
            <a:r>
              <a:rPr lang="ru-RU" sz="2400" dirty="0" smtClean="0"/>
              <a:t>регулятивной </a:t>
            </a:r>
            <a:r>
              <a:rPr lang="ru-RU" sz="2400" dirty="0"/>
              <a:t>политики </a:t>
            </a:r>
            <a:r>
              <a:rPr lang="ru-RU" sz="2400" dirty="0" smtClean="0"/>
              <a:t>в </a:t>
            </a:r>
            <a:r>
              <a:rPr lang="ru-RU" sz="2400" dirty="0"/>
              <a:t>развитых </a:t>
            </a:r>
            <a:r>
              <a:rPr lang="ru-RU" sz="2400" dirty="0" smtClean="0"/>
              <a:t>странах.</a:t>
            </a:r>
            <a:endParaRPr lang="ru-RU" sz="2400" dirty="0"/>
          </a:p>
          <a:p>
            <a:pPr lvl="0"/>
            <a:endParaRPr lang="ru-RU" sz="2400" u="sng" dirty="0" smtClean="0"/>
          </a:p>
          <a:p>
            <a:pPr lvl="0"/>
            <a:r>
              <a:rPr lang="ru-RU" sz="2400" u="sng" dirty="0" smtClean="0"/>
              <a:t>АРВ </a:t>
            </a:r>
            <a:r>
              <a:rPr lang="ru-RU" sz="2400" u="sng" dirty="0"/>
              <a:t>стала носить постоянный, а не эпизодический характер </a:t>
            </a:r>
            <a:r>
              <a:rPr lang="ru-RU" sz="2400" dirty="0"/>
              <a:t>- с установленными планами-графиками, четкими целями и налаженными механизмами анализа.</a:t>
            </a:r>
          </a:p>
          <a:p>
            <a:pPr lvl="0"/>
            <a:endParaRPr lang="ru-RU" sz="2400" u="sng" dirty="0" smtClean="0"/>
          </a:p>
          <a:p>
            <a:pPr lvl="0"/>
            <a:r>
              <a:rPr lang="ru-RU" sz="2400" u="sng" dirty="0" smtClean="0"/>
              <a:t>Какая-либо единая модель АРВ отсутствует</a:t>
            </a:r>
            <a:r>
              <a:rPr lang="ru-RU" sz="2400" dirty="0" smtClean="0"/>
              <a:t>. Внедрение </a:t>
            </a:r>
            <a:r>
              <a:rPr lang="ru-RU" sz="2400" dirty="0"/>
              <a:t>процедур АРВ </a:t>
            </a:r>
            <a:r>
              <a:rPr lang="ru-RU" sz="2400" dirty="0" smtClean="0"/>
              <a:t>происходит с </a:t>
            </a:r>
            <a:r>
              <a:rPr lang="ru-RU" sz="2400" dirty="0"/>
              <a:t>учетом политической, конституционной и административной среды, а также социальных, культурных и правовых особенностей разных стран.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Политическая поддержка АРВ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8641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b="1" dirty="0" smtClean="0"/>
              <a:t>Политическая поддержка регулятивной политики </a:t>
            </a:r>
            <a:r>
              <a:rPr lang="ru-RU" sz="2400" dirty="0" smtClean="0"/>
              <a:t>на высшем уровне является ключевым условием успешности применения метода АРВ для проведения реформ.</a:t>
            </a:r>
          </a:p>
          <a:p>
            <a:pPr fontAlgn="base">
              <a:spcBef>
                <a:spcPts val="0"/>
              </a:spcBef>
            </a:pPr>
            <a:r>
              <a:rPr lang="ru-RU" sz="2400" dirty="0" smtClean="0"/>
              <a:t>ОЭСР делит формы реализации АРВ на </a:t>
            </a:r>
            <a:r>
              <a:rPr lang="ru-RU" sz="2400" b="1" dirty="0" smtClean="0"/>
              <a:t>четыре группы</a:t>
            </a:r>
            <a:r>
              <a:rPr lang="ru-RU" sz="2400" dirty="0" smtClean="0"/>
              <a:t>:</a:t>
            </a:r>
          </a:p>
          <a:p>
            <a:pPr fontAlgn="base">
              <a:spcBef>
                <a:spcPts val="0"/>
              </a:spcBef>
              <a:buNone/>
            </a:pPr>
            <a:r>
              <a:rPr lang="ru-RU" sz="2400" dirty="0" smtClean="0"/>
              <a:t>1) </a:t>
            </a:r>
            <a:r>
              <a:rPr lang="ru-RU" sz="2400" u="sng" dirty="0" smtClean="0"/>
              <a:t>на основании закона</a:t>
            </a:r>
            <a:r>
              <a:rPr lang="ru-RU" sz="2400" dirty="0" smtClean="0"/>
              <a:t>: Чешская Республика, Корея, Мексика;</a:t>
            </a:r>
          </a:p>
          <a:p>
            <a:pPr fontAlgn="base">
              <a:spcBef>
                <a:spcPts val="0"/>
              </a:spcBef>
              <a:buNone/>
            </a:pPr>
            <a:r>
              <a:rPr lang="ru-RU" sz="2400" dirty="0" smtClean="0"/>
              <a:t>2) </a:t>
            </a:r>
            <a:r>
              <a:rPr lang="ru-RU" sz="2400" u="sng" dirty="0" smtClean="0"/>
              <a:t>на основании президентского распоряжения</a:t>
            </a:r>
            <a:r>
              <a:rPr lang="ru-RU" sz="2400" dirty="0" smtClean="0"/>
              <a:t>: США;</a:t>
            </a:r>
          </a:p>
          <a:p>
            <a:pPr fontAlgn="base">
              <a:spcBef>
                <a:spcPts val="0"/>
              </a:spcBef>
              <a:buNone/>
            </a:pPr>
            <a:r>
              <a:rPr lang="ru-RU" sz="2400" dirty="0" smtClean="0"/>
              <a:t>3) </a:t>
            </a:r>
            <a:r>
              <a:rPr lang="ru-RU" sz="2400" u="sng" dirty="0" smtClean="0"/>
              <a:t>на указах и распоряжениях премьер-министра</a:t>
            </a:r>
            <a:r>
              <a:rPr lang="ru-RU" sz="2400" dirty="0" smtClean="0"/>
              <a:t>: Австралия, Австрия, Франция, Италия и Нидерланды;</a:t>
            </a:r>
          </a:p>
          <a:p>
            <a:pPr fontAlgn="base">
              <a:spcBef>
                <a:spcPts val="0"/>
              </a:spcBef>
              <a:buNone/>
            </a:pPr>
            <a:r>
              <a:rPr lang="ru-RU" sz="2400" dirty="0" smtClean="0"/>
              <a:t>4) </a:t>
            </a:r>
            <a:r>
              <a:rPr lang="ru-RU" sz="2400" u="sng" dirty="0" smtClean="0"/>
              <a:t>основываясь на директиве кабинета министров</a:t>
            </a:r>
            <a:r>
              <a:rPr lang="ru-RU" sz="2400" dirty="0" smtClean="0"/>
              <a:t>, решении кабинета министров, постановлении правительства, и т.д.: Канада, Дания, Финляндия, Ирландия, Япония, Новой Зеландия, Норвегия, Польша, Германия, Португалия, Швеция и Соединенное Королевство</a:t>
            </a:r>
          </a:p>
          <a:p>
            <a:pPr>
              <a:spcBef>
                <a:spcPts val="0"/>
              </a:spcBef>
            </a:pPr>
            <a:r>
              <a:rPr lang="ru-RU" sz="2400" dirty="0" smtClean="0"/>
              <a:t> </a:t>
            </a:r>
          </a:p>
          <a:p>
            <a:pPr>
              <a:spcBef>
                <a:spcPts val="0"/>
              </a:spcBef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В Австралии, Германии, Канаде</a:t>
            </a:r>
            <a:r>
              <a:rPr lang="ru-RU" sz="2400" b="1" dirty="0" smtClean="0"/>
              <a:t>, </a:t>
            </a:r>
            <a:r>
              <a:rPr lang="ru-RU" sz="2400" dirty="0" smtClean="0"/>
              <a:t>оценке подвергаются все НПА, включая законы и подзаконные акты на всех уровнях государственного регулирования, которые оказывают влияние на бизнес, конкуренцию.</a:t>
            </a:r>
          </a:p>
          <a:p>
            <a:r>
              <a:rPr lang="ru-RU" sz="2400" dirty="0" smtClean="0"/>
              <a:t>В них имеется четкое закрепление ответственности за качественное проведение АРВ и за последствия, которые наступают в связи с применением предлагаемой меры регулирования.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Чехия, Эстония, Германия, Мексика, Великобритания </a:t>
            </a:r>
            <a:r>
              <a:rPr lang="ru-RU" sz="2400" dirty="0" smtClean="0"/>
              <a:t>вкладываются в прозрачность и поднадзорность из систем оценки. Это - публикация заключений по оценке в централизованной базе </a:t>
            </a:r>
            <a:r>
              <a:rPr lang="ru-RU" sz="2400" dirty="0" err="1" smtClean="0"/>
              <a:t>онлайн</a:t>
            </a:r>
            <a:r>
              <a:rPr lang="ru-RU" sz="2400" dirty="0" smtClean="0"/>
              <a:t>, формирование надзорного органа, который имеет право возвращать некачественные заключения по </a:t>
            </a:r>
            <a:r>
              <a:rPr lang="en-US" sz="2400" dirty="0" smtClean="0"/>
              <a:t>А</a:t>
            </a:r>
            <a:r>
              <a:rPr lang="ru-RU" sz="2400" dirty="0" smtClean="0"/>
              <a:t>РВ для переработки и др.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В </a:t>
            </a:r>
            <a:r>
              <a:rPr lang="ru-RU" sz="2800" b="1" dirty="0" smtClean="0">
                <a:solidFill>
                  <a:srgbClr val="C00000"/>
                </a:solidFill>
              </a:rPr>
              <a:t>США</a:t>
            </a:r>
            <a:r>
              <a:rPr lang="ru-RU" sz="2400" dirty="0" smtClean="0"/>
              <a:t> АРВ под процедуру АРВ обязательно попадают проекты нормативных актов, которые: </a:t>
            </a:r>
          </a:p>
          <a:p>
            <a:pPr lvl="0"/>
            <a:r>
              <a:rPr lang="ru-RU" sz="2400" dirty="0" smtClean="0"/>
              <a:t>оказывают годовой эффект на экономику, оцениваемый в более чем 100 миллионов долларов, или оказывают существенный негативный эффект на экономику в целом, отдельный сектор экономики, производительность, конкуренцию, занятость, окружающую среду и др., </a:t>
            </a:r>
          </a:p>
          <a:p>
            <a:pPr lvl="0"/>
            <a:r>
              <a:rPr lang="ru-RU" sz="2400" dirty="0" smtClean="0"/>
              <a:t>создают серьезную рассогласованность между действиями ведомств;</a:t>
            </a:r>
          </a:p>
          <a:p>
            <a:pPr lvl="0"/>
            <a:r>
              <a:rPr lang="ru-RU" sz="2400" dirty="0" smtClean="0"/>
              <a:t>существенно изменяют последствия для бюджета от систем выплат и субсидий, сборов, кредитных программ или права и обязанности получателей таковых;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dirty="0" smtClean="0"/>
              <a:t>Система АРВ </a:t>
            </a:r>
            <a:r>
              <a:rPr lang="ru-RU" sz="2800" dirty="0" smtClean="0"/>
              <a:t>в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Австралии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400" dirty="0" smtClean="0"/>
              <a:t>ориентирована на показатели эффективности и результативности законодательства. </a:t>
            </a:r>
          </a:p>
          <a:p>
            <a:pPr>
              <a:spcBef>
                <a:spcPts val="0"/>
              </a:spcBef>
            </a:pPr>
            <a:r>
              <a:rPr lang="ru-RU" sz="2400" dirty="0" smtClean="0"/>
              <a:t>НПА попадает под обязательную процедуру АРВ в случае, если он оказывает влияние на отдельные группы граждан, на сообщество в целом, на окружающую среду или социальные вопросы.</a:t>
            </a:r>
          </a:p>
          <a:p>
            <a:pPr>
              <a:spcBef>
                <a:spcPts val="0"/>
              </a:spcBef>
              <a:buNone/>
            </a:pPr>
            <a:r>
              <a:rPr lang="ru-RU" sz="2400" dirty="0" smtClean="0"/>
              <a:t>Одним из ключевых этапов АРВ признаются публичные консультации:</a:t>
            </a:r>
          </a:p>
          <a:p>
            <a:pPr lvl="0">
              <a:spcBef>
                <a:spcPts val="0"/>
              </a:spcBef>
            </a:pPr>
            <a:r>
              <a:rPr lang="ru-RU" sz="2400" dirty="0" smtClean="0"/>
              <a:t> должны быть установлены цели консультаций,</a:t>
            </a:r>
          </a:p>
          <a:p>
            <a:pPr lvl="0">
              <a:spcBef>
                <a:spcPts val="0"/>
              </a:spcBef>
            </a:pPr>
            <a:r>
              <a:rPr lang="ru-RU" sz="2400" dirty="0" smtClean="0"/>
              <a:t>должна быть установлена методология проведения консультаций, включая описание используемых методов и временные рамки,</a:t>
            </a:r>
          </a:p>
          <a:p>
            <a:pPr lvl="0">
              <a:spcBef>
                <a:spcPts val="0"/>
              </a:spcBef>
            </a:pPr>
            <a:r>
              <a:rPr lang="ru-RU" sz="2400" dirty="0" smtClean="0"/>
              <a:t> должны быть определены целевые группы для консультаций, их мнения (включая сферы согласия и расхождения),</a:t>
            </a:r>
          </a:p>
          <a:p>
            <a:pPr lvl="0">
              <a:spcBef>
                <a:spcPts val="0"/>
              </a:spcBef>
            </a:pPr>
            <a:r>
              <a:rPr lang="ru-RU" sz="2400" dirty="0" smtClean="0"/>
              <a:t> должны быть указаны мнения, которые были использованы для переработки проекта акта).</a:t>
            </a:r>
          </a:p>
          <a:p>
            <a:pPr>
              <a:spcBef>
                <a:spcPts val="0"/>
              </a:spcBef>
            </a:pPr>
            <a:endParaRPr lang="ru-RU" sz="2400" dirty="0" smtClean="0"/>
          </a:p>
          <a:p>
            <a:pPr>
              <a:spcBef>
                <a:spcPts val="0"/>
              </a:spcBef>
              <a:buNone/>
            </a:pPr>
            <a:endParaRPr lang="ru-RU" sz="24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4363"/>
            <a:ext cx="9144000" cy="574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Номер слайда 13"/>
          <p:cNvSpPr txBox="1">
            <a:spLocks noGrp="1"/>
          </p:cNvSpPr>
          <p:nvPr/>
        </p:nvSpPr>
        <p:spPr>
          <a:xfrm>
            <a:off x="8607425" y="6378575"/>
            <a:ext cx="533400" cy="3651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anchor="ctr"/>
          <a:lstStyle/>
          <a:p>
            <a:pPr algn="r">
              <a:defRPr/>
            </a:pPr>
            <a:fld id="{0362F416-188D-4C00-AAA4-7A73BF99654B}" type="slidenum">
              <a:rPr lang="ru-RU" sz="1600" b="1">
                <a:solidFill>
                  <a:srgbClr val="FFFFFF"/>
                </a:solidFill>
                <a:latin typeface="Calibri" pitchFamily="34" charset="0"/>
              </a:rPr>
              <a:pPr algn="r">
                <a:defRPr/>
              </a:pPr>
              <a:t>44</a:t>
            </a:fld>
            <a:endParaRPr lang="ru-RU" sz="16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7892" name="TextBox 19"/>
          <p:cNvSpPr txBox="1">
            <a:spLocks noChangeArrowheads="1"/>
          </p:cNvSpPr>
          <p:nvPr/>
        </p:nvSpPr>
        <p:spPr bwMode="auto">
          <a:xfrm>
            <a:off x="258763" y="947738"/>
            <a:ext cx="2660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10253F"/>
              </a:solidFill>
              <a:latin typeface="Arial" charset="0"/>
            </a:endParaRPr>
          </a:p>
        </p:txBody>
      </p:sp>
      <p:sp>
        <p:nvSpPr>
          <p:cNvPr id="105477" name="Rectangle 5"/>
          <p:cNvSpPr>
            <a:spLocks noChangeArrowheads="1"/>
          </p:cNvSpPr>
          <p:nvPr/>
        </p:nvSpPr>
        <p:spPr bwMode="auto">
          <a:xfrm>
            <a:off x="527050" y="1231900"/>
            <a:ext cx="8382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defRPr/>
            </a:pPr>
            <a:endParaRPr lang="ru-RU" sz="1600">
              <a:latin typeface="Calibri" pitchFamily="34" charset="0"/>
            </a:endParaRPr>
          </a:p>
        </p:txBody>
      </p:sp>
      <p:sp>
        <p:nvSpPr>
          <p:cNvPr id="37894" name="Oval 7"/>
          <p:cNvSpPr>
            <a:spLocks noChangeArrowheads="1"/>
          </p:cNvSpPr>
          <p:nvPr/>
        </p:nvSpPr>
        <p:spPr bwMode="auto">
          <a:xfrm>
            <a:off x="3705225" y="1231900"/>
            <a:ext cx="3022600" cy="6350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9219" name="TextBox 6"/>
          <p:cNvSpPr txBox="1">
            <a:spLocks noChangeArrowheads="1"/>
          </p:cNvSpPr>
          <p:nvPr/>
        </p:nvSpPr>
        <p:spPr bwMode="auto">
          <a:xfrm>
            <a:off x="4763" y="16728"/>
            <a:ext cx="9144000" cy="573669"/>
          </a:xfrm>
          <a:prstGeom prst="rect">
            <a:avLst/>
          </a:prstGeom>
          <a:solidFill>
            <a:srgbClr val="37609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/>
        </p:spPr>
        <p:txBody>
          <a:bodyPr anchor="ctr"/>
          <a:lstStyle/>
          <a:p>
            <a:pPr marL="342900" indent="-342900">
              <a:defRPr/>
            </a:pPr>
            <a:endParaRPr lang="ru-RU" sz="2800" b="1">
              <a:solidFill>
                <a:srgbClr val="FFFFFF"/>
              </a:solidFill>
            </a:endParaRPr>
          </a:p>
          <a:p>
            <a:pPr marL="342900" indent="-342900">
              <a:defRPr/>
            </a:pPr>
            <a:r>
              <a:rPr lang="ru-RU" sz="2800" b="1">
                <a:solidFill>
                  <a:srgbClr val="FFFFFF"/>
                </a:solidFill>
              </a:rPr>
              <a:t>Портал </a:t>
            </a:r>
            <a:r>
              <a:rPr lang="en-US" sz="2800" b="1">
                <a:solidFill>
                  <a:srgbClr val="FFFFFF"/>
                </a:solidFill>
              </a:rPr>
              <a:t>regulation.gov.ru</a:t>
            </a:r>
            <a:r>
              <a:rPr lang="ru-RU" sz="2800" b="1">
                <a:solidFill>
                  <a:srgbClr val="FFFFFF"/>
                </a:solidFill>
              </a:rPr>
              <a:t> и региональные порталы</a:t>
            </a:r>
          </a:p>
          <a:p>
            <a:pPr marL="342900" indent="-342900" algn="ctr" eaLnBrk="0" hangingPunct="0">
              <a:defRPr/>
            </a:pPr>
            <a:endParaRPr lang="ru-RU" sz="2800" b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3076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Autofit/>
          </a:bodyPr>
          <a:lstStyle/>
          <a:p>
            <a:r>
              <a:rPr lang="ru-RU" sz="2100" dirty="0" smtClean="0"/>
              <a:t>Экологи провели исследования и утверждают, что выращивание в садках радужной форели в озере Иссык-куль привело к неконтролируемому распространению этой рыбы в озере. В результате резко сократились стада </a:t>
            </a:r>
            <a:r>
              <a:rPr lang="ru-RU" sz="2100" dirty="0" err="1" smtClean="0"/>
              <a:t>эндемичных</a:t>
            </a:r>
            <a:r>
              <a:rPr lang="ru-RU" sz="2100" dirty="0" smtClean="0"/>
              <a:t> рыб, которые стали кормом для радужной форели, ухудшилось существовавшее веками биологическое разнообразие рыбы в озере.</a:t>
            </a:r>
          </a:p>
          <a:p>
            <a:r>
              <a:rPr lang="ru-RU" sz="2100" dirty="0" smtClean="0"/>
              <a:t>Местные рыболовные хозяйства говорят о сокращении своих уловов традиционных видов рыб из-за снижения </a:t>
            </a:r>
            <a:r>
              <a:rPr lang="ru-RU" sz="2100" dirty="0" err="1" smtClean="0"/>
              <a:t>рыбопродуктивности</a:t>
            </a:r>
            <a:r>
              <a:rPr lang="ru-RU" sz="2100" dirty="0" smtClean="0"/>
              <a:t> озера. </a:t>
            </a:r>
          </a:p>
          <a:p>
            <a:r>
              <a:rPr lang="ru-RU" sz="2100" dirty="0" smtClean="0"/>
              <a:t>Дома отдыха и пансионаты говорят что для туристов на озере потерял привлекательность туристический продукт "пляжный отдых + рыбалка с берега".</a:t>
            </a:r>
          </a:p>
          <a:p>
            <a:r>
              <a:rPr lang="ru-RU" sz="2100" dirty="0" smtClean="0"/>
              <a:t>Это проблемная ситуация, при которой сторонники защиты окружающей среды и туристические компании имеют противоречия/конфликтуют с сторонниками </a:t>
            </a:r>
            <a:r>
              <a:rPr lang="ru-RU" sz="2100" dirty="0" err="1" smtClean="0"/>
              <a:t>рыбохозяйственного</a:t>
            </a:r>
            <a:r>
              <a:rPr lang="ru-RU" sz="2100" dirty="0" smtClean="0"/>
              <a:t> освоения озера, с предпринимателями, разводящими в нем радужную форель, которая пользуется большим спросом.</a:t>
            </a:r>
          </a:p>
          <a:p>
            <a:r>
              <a:rPr lang="ru-RU" sz="2100" dirty="0" smtClean="0"/>
              <a:t>Она должна быть рассмотрена уполномоченным органом.</a:t>
            </a:r>
          </a:p>
          <a:p>
            <a:pPr>
              <a:buNone/>
            </a:pPr>
            <a:endParaRPr lang="ru-RU" sz="21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500042"/>
          <a:ext cx="7858179" cy="5694367"/>
        </p:xfrm>
        <a:graphic>
          <a:graphicData uri="http://schemas.openxmlformats.org/drawingml/2006/table">
            <a:tbl>
              <a:tblPr/>
              <a:tblGrid>
                <a:gridCol w="2643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4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9332">
                <a:tc>
                  <a:txBody>
                    <a:bodyPr/>
                    <a:lstStyle/>
                    <a:p>
                      <a:pPr marL="0"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Times New Roman"/>
                          <a:cs typeface="Times New Roman"/>
                        </a:rPr>
                        <a:t>Наименование компоненты формулировки проблемы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Times New Roman"/>
                          <a:cs typeface="Times New Roman"/>
                        </a:rPr>
                        <a:t>Содержание компоненты формулировки проблемы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9332">
                <a:tc>
                  <a:txBody>
                    <a:bodyPr/>
                    <a:lstStyle/>
                    <a:p>
                      <a:pPr marL="0"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Times New Roman"/>
                          <a:cs typeface="Times New Roman"/>
                        </a:rPr>
                        <a:t>Что имеет место быть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Times New Roman"/>
                          <a:cs typeface="Times New Roman"/>
                        </a:rPr>
                        <a:t>Выращивание в садках радужной форели в озере Иссык-куль 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1995">
                <a:tc>
                  <a:txBody>
                    <a:bodyPr/>
                    <a:lstStyle/>
                    <a:p>
                      <a:pPr marL="0"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Times New Roman"/>
                          <a:cs typeface="Times New Roman"/>
                        </a:rPr>
                        <a:t>Какой вред/неприятность/ущерб/ это создает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/>
                          <a:ea typeface="Times New Roman"/>
                          <a:cs typeface="Times New Roman"/>
                        </a:rPr>
                        <a:t>привело к неконтролируемому распространению этой рыбы во всем озере, ухудшению </a:t>
                      </a:r>
                      <a:r>
                        <a:rPr lang="ru-RU" sz="2400" dirty="0" err="1">
                          <a:latin typeface="Calibri"/>
                          <a:ea typeface="Times New Roman"/>
                          <a:cs typeface="Times New Roman"/>
                        </a:rPr>
                        <a:t>биоразнообразия</a:t>
                      </a:r>
                      <a:r>
                        <a:rPr lang="ru-RU" sz="2400" dirty="0">
                          <a:latin typeface="Calibri"/>
                          <a:ea typeface="Times New Roman"/>
                          <a:cs typeface="Times New Roman"/>
                        </a:rPr>
                        <a:t> и исчезновению эндемических видов рыбы в озере, у местных рыболовных хозяйств сократились уловы рыбы, ухудшилась туристическая привлекательность озера.</a:t>
                      </a: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200" dirty="0" smtClean="0"/>
              <a:t>Строим дерево проблем.</a:t>
            </a:r>
          </a:p>
          <a:p>
            <a:pPr marL="0" lvl="2" indent="0">
              <a:spcBef>
                <a:spcPts val="0"/>
              </a:spcBef>
            </a:pPr>
            <a:r>
              <a:rPr lang="ru-RU" sz="2200" dirty="0" smtClean="0"/>
              <a:t>Проблемы первого уровня (ответы на вопрос "почему это имеет место?"):</a:t>
            </a:r>
          </a:p>
          <a:p>
            <a:pPr marL="457200" lvl="1" indent="-457200">
              <a:spcBef>
                <a:spcPts val="0"/>
              </a:spcBef>
              <a:buFont typeface="+mj-lt"/>
              <a:buAutoNum type="arabicPeriod"/>
            </a:pPr>
            <a:r>
              <a:rPr lang="ru-RU" sz="2200" dirty="0" smtClean="0"/>
              <a:t>Садковые хозяйства используют некачественные садки для выращивания радужной форели, сетка в которых часто рвется и часть рыбы попадает в озеро.</a:t>
            </a:r>
          </a:p>
          <a:p>
            <a:pPr marL="457200" lvl="1" indent="-457200">
              <a:spcBef>
                <a:spcPts val="0"/>
              </a:spcBef>
              <a:buFont typeface="+mj-lt"/>
              <a:buAutoNum type="arabicPeriod"/>
            </a:pPr>
            <a:r>
              <a:rPr lang="ru-RU" sz="2200" dirty="0" smtClean="0"/>
              <a:t>Садки не обслуживаются должным образом, хозяйства экономят на профилактике оборудования, нет специалистов.</a:t>
            </a:r>
          </a:p>
          <a:p>
            <a:pPr marL="457200" lvl="1" indent="-457200">
              <a:spcBef>
                <a:spcPts val="0"/>
              </a:spcBef>
              <a:buFont typeface="+mj-lt"/>
              <a:buAutoNum type="arabicPeriod"/>
            </a:pPr>
            <a:r>
              <a:rPr lang="ru-RU" sz="2200" dirty="0" smtClean="0"/>
              <a:t>Технические требования к садкам для </a:t>
            </a:r>
            <a:r>
              <a:rPr lang="ru-RU" sz="2200" dirty="0" err="1" smtClean="0"/>
              <a:t>рыбохозяйственной</a:t>
            </a:r>
            <a:r>
              <a:rPr lang="ru-RU" sz="2200" dirty="0" smtClean="0"/>
              <a:t> деятельности не устанавливают надлежащие требования к надежности используемого оборудования.</a:t>
            </a:r>
          </a:p>
          <a:p>
            <a:pPr marL="457200" lvl="1" indent="-457200">
              <a:spcBef>
                <a:spcPts val="0"/>
              </a:spcBef>
              <a:buFont typeface="+mj-lt"/>
              <a:buAutoNum type="arabicPeriod"/>
            </a:pPr>
            <a:r>
              <a:rPr lang="ru-RU" sz="2200" dirty="0" smtClean="0"/>
              <a:t>Система государственного контроля и надзора за выполнением технических требований к садкам для </a:t>
            </a:r>
            <a:r>
              <a:rPr lang="ru-RU" sz="2200" dirty="0" err="1" smtClean="0"/>
              <a:t>рыбохозяйственной</a:t>
            </a:r>
            <a:r>
              <a:rPr lang="ru-RU" sz="2200" dirty="0" smtClean="0"/>
              <a:t> деятельности не справляется с обеспечением надлежащего контроля.</a:t>
            </a:r>
          </a:p>
          <a:p>
            <a:pPr marL="0" lvl="2" indent="0">
              <a:spcBef>
                <a:spcPts val="0"/>
              </a:spcBef>
            </a:pPr>
            <a:endParaRPr lang="en-US" sz="2200" dirty="0" smtClean="0"/>
          </a:p>
          <a:p>
            <a:pPr marL="0" lvl="2" indent="0">
              <a:spcBef>
                <a:spcPts val="0"/>
              </a:spcBef>
            </a:pPr>
            <a:r>
              <a:rPr lang="ru-RU" sz="2200" dirty="0" smtClean="0"/>
              <a:t>Проблемы второго уровня (далее таким же образом раскрываются проблемы первого уровня).</a:t>
            </a:r>
          </a:p>
          <a:p>
            <a:pPr marL="0" indent="0">
              <a:spcBef>
                <a:spcPts val="0"/>
              </a:spcBef>
            </a:pPr>
            <a:endParaRPr lang="ru-RU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1620</TotalTime>
  <Words>3033</Words>
  <Application>Microsoft Office PowerPoint</Application>
  <PresentationFormat>Экран (4:3)</PresentationFormat>
  <Paragraphs>325</Paragraphs>
  <Slides>47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52" baseType="lpstr">
      <vt:lpstr>Arial</vt:lpstr>
      <vt:lpstr>Calibri</vt:lpstr>
      <vt:lpstr>Courier New</vt:lpstr>
      <vt:lpstr>Times New Roman</vt:lpstr>
      <vt:lpstr>Тема Office</vt:lpstr>
      <vt:lpstr>Применение методики анализа регулятивного воздействия при подготовке проектов НПА</vt:lpstr>
      <vt:lpstr>Презентация PowerPoint</vt:lpstr>
      <vt:lpstr>Рассматриваемые вопросы:</vt:lpstr>
      <vt:lpstr>Пример. Полиэтиленовые пакеты загрязняют окружающую среду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Вопросы лиц, принимающих решение в отношении проектов НПА?</vt:lpstr>
      <vt:lpstr>АРВ – определение Организации экономического сотрудничества и развития (ОЭСР)</vt:lpstr>
      <vt:lpstr>Этапы проведения АРВ</vt:lpstr>
      <vt:lpstr>Основные этапы проведения АРВ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АРВ - инструмент повышения качества госрегулирования</vt:lpstr>
      <vt:lpstr>Цикл жизни НПА  (место АРВ в системе подготовки и реализации НПА)</vt:lpstr>
      <vt:lpstr>Презентация PowerPoint</vt:lpstr>
      <vt:lpstr>Что надо для эффективного применения АРВ</vt:lpstr>
      <vt:lpstr>Политическая поддержка АРВ</vt:lpstr>
      <vt:lpstr>Методика проведения АРВ и пакет вспомогательных методик</vt:lpstr>
      <vt:lpstr>Презентация PowerPoint</vt:lpstr>
      <vt:lpstr>Применение счетных методик</vt:lpstr>
      <vt:lpstr>Институциональный механизм поддержки проведения АРВ</vt:lpstr>
      <vt:lpstr>Презентация PowerPoint</vt:lpstr>
      <vt:lpstr>Презентация PowerPoint</vt:lpstr>
      <vt:lpstr>Кадры и информация</vt:lpstr>
      <vt:lpstr>Международный опыт</vt:lpstr>
      <vt:lpstr>От «хорошего» регулирования к «умному» регулированию</vt:lpstr>
      <vt:lpstr>Презентация PowerPoint</vt:lpstr>
      <vt:lpstr>Год внедрения АРВ</vt:lpstr>
      <vt:lpstr>Оценка практики АРВ в некоторых странах ОЭСР по индикаторам: системность внедрения; методология; надзор; контроль качества и прозрачность (итоговое значение от 0 – худшая оценка, до 4 – лучшая оценка) </vt:lpstr>
      <vt:lpstr>Существующие тенденции относительно роли АРВ</vt:lpstr>
      <vt:lpstr>Политическая поддержка АРВ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Kemal</dc:creator>
  <cp:lastModifiedBy>USER</cp:lastModifiedBy>
  <cp:revision>132</cp:revision>
  <dcterms:created xsi:type="dcterms:W3CDTF">2018-11-30T01:36:48Z</dcterms:created>
  <dcterms:modified xsi:type="dcterms:W3CDTF">2019-11-27T09:48:06Z</dcterms:modified>
</cp:coreProperties>
</file>