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08" r:id="rId1"/>
  </p:sldMasterIdLst>
  <p:notesMasterIdLst>
    <p:notesMasterId r:id="rId15"/>
  </p:notesMasterIdLst>
  <p:handoutMasterIdLst>
    <p:handoutMasterId r:id="rId16"/>
  </p:handoutMasterIdLst>
  <p:sldIdLst>
    <p:sldId id="501" r:id="rId2"/>
    <p:sldId id="504" r:id="rId3"/>
    <p:sldId id="505" r:id="rId4"/>
    <p:sldId id="506" r:id="rId5"/>
    <p:sldId id="507" r:id="rId6"/>
    <p:sldId id="508" r:id="rId7"/>
    <p:sldId id="509" r:id="rId8"/>
    <p:sldId id="510" r:id="rId9"/>
    <p:sldId id="511" r:id="rId10"/>
    <p:sldId id="515" r:id="rId11"/>
    <p:sldId id="516" r:id="rId12"/>
    <p:sldId id="512" r:id="rId13"/>
    <p:sldId id="513" r:id="rId14"/>
  </p:sldIdLst>
  <p:sldSz cx="9144000" cy="6858000" type="screen4x3"/>
  <p:notesSz cx="7023100" cy="9309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FF2121"/>
    <a:srgbClr val="FF6600"/>
    <a:srgbClr val="FF8029"/>
    <a:srgbClr val="FF9933"/>
    <a:srgbClr val="FF3B3B"/>
    <a:srgbClr val="D91515"/>
    <a:srgbClr val="ABD5FF"/>
    <a:srgbClr val="CCFFFF"/>
    <a:srgbClr val="FFA6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0824" autoAdjust="0"/>
  </p:normalViewPr>
  <p:slideViewPr>
    <p:cSldViewPr>
      <p:cViewPr varScale="1">
        <p:scale>
          <a:sx n="63" d="100"/>
          <a:sy n="63" d="100"/>
        </p:scale>
        <p:origin x="152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62" y="-84"/>
      </p:cViewPr>
      <p:guideLst>
        <p:guide orient="horz" pos="2932"/>
        <p:guide pos="221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2498" cy="4565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55248" y="0"/>
            <a:ext cx="3042498" cy="4565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7158"/>
            <a:ext cx="3042498" cy="4565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4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55248" y="8827158"/>
            <a:ext cx="3042498" cy="4565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BCC4018-7457-40CF-AD24-5C031BF2E79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7061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2498" cy="4565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55248" y="0"/>
            <a:ext cx="3042498" cy="4565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5225" y="684213"/>
            <a:ext cx="4667250" cy="35004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2749" y="4413579"/>
            <a:ext cx="5172247" cy="418529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9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7158"/>
            <a:ext cx="3042498" cy="4565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55248" y="8827158"/>
            <a:ext cx="3042498" cy="4565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294" tIns="45647" rIns="91294" bIns="4564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EC8497F-FC28-4E2E-86D0-297CA045261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5651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EC8497F-FC28-4E2E-86D0-297CA0452613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71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517B54D-1708-4099-8CFC-7502F9A4FCF1}" type="slidenum">
              <a:rPr lang="ru-RU" altLang="ru-RU"/>
              <a:pPr eaLnBrk="1" hangingPunct="1"/>
              <a:t>2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28445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7411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870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3388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84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792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275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372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33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7526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267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928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2363903-5BF3-4652-B743-261129FA75F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>
            <a:spLocks noChangeArrowheads="1"/>
          </p:cNvSpPr>
          <p:nvPr userDrawn="1"/>
        </p:nvSpPr>
        <p:spPr bwMode="auto">
          <a:xfrm>
            <a:off x="0" y="1066800"/>
            <a:ext cx="9144000" cy="152400"/>
          </a:xfrm>
          <a:prstGeom prst="rect">
            <a:avLst/>
          </a:prstGeom>
          <a:solidFill>
            <a:srgbClr val="C2113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Rectangle 11"/>
          <p:cNvSpPr>
            <a:spLocks noChangeArrowheads="1"/>
          </p:cNvSpPr>
          <p:nvPr userDrawn="1"/>
        </p:nvSpPr>
        <p:spPr bwMode="auto">
          <a:xfrm>
            <a:off x="0" y="1219200"/>
            <a:ext cx="152400" cy="5638800"/>
          </a:xfrm>
          <a:prstGeom prst="rect">
            <a:avLst/>
          </a:prstGeom>
          <a:solidFill>
            <a:srgbClr val="002A6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A6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9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268760"/>
            <a:ext cx="8071048" cy="2520280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3366"/>
                </a:solidFill>
                <a:latin typeface="Calibri" panose="020F0502020204030204" pitchFamily="34" charset="0"/>
              </a:rPr>
              <a:t>Стандарты услуг – как основа для общественного мониторинга</a:t>
            </a:r>
            <a:endParaRPr lang="en-US" sz="4400" dirty="0">
              <a:solidFill>
                <a:srgbClr val="003366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70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7700" y="800492"/>
            <a:ext cx="8229600" cy="6858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003366"/>
                </a:solidFill>
                <a:latin typeface="Calibri" panose="020F0502020204030204" pitchFamily="34" charset="0"/>
              </a:rPr>
              <a:t>Зачем нужны стандарты услуг?</a:t>
            </a:r>
            <a:r>
              <a:rPr lang="ru-RU" sz="3200" dirty="0" smtClean="0">
                <a:solidFill>
                  <a:srgbClr val="003366"/>
                </a:solidFill>
                <a:latin typeface="Calibri" panose="020F0502020204030204" pitchFamily="34" charset="0"/>
              </a:rPr>
              <a:t/>
            </a:r>
            <a:br>
              <a:rPr lang="ru-RU" sz="3200" dirty="0" smtClean="0">
                <a:solidFill>
                  <a:srgbClr val="003366"/>
                </a:solidFill>
                <a:latin typeface="Calibri" panose="020F0502020204030204" pitchFamily="34" charset="0"/>
              </a:rPr>
            </a:br>
            <a:endParaRPr lang="ru-RU" sz="3200" dirty="0">
              <a:solidFill>
                <a:srgbClr val="003366"/>
              </a:solidFill>
              <a:latin typeface="Calibri" panose="020F0502020204030204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39752" y="1634616"/>
            <a:ext cx="5991934" cy="3182907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>
                <a:latin typeface="Calibri" panose="020F0502020204030204" pitchFamily="34" charset="0"/>
              </a:rPr>
              <a:t>Государственная и муниципальная услуга</a:t>
            </a:r>
            <a:r>
              <a:rPr lang="ru-RU" sz="2000" dirty="0">
                <a:latin typeface="Calibri" panose="020F0502020204030204" pitchFamily="34" charset="0"/>
              </a:rPr>
              <a:t> - результат деятельности государственных </a:t>
            </a:r>
            <a:r>
              <a:rPr lang="ru-RU" sz="2000" dirty="0" smtClean="0">
                <a:latin typeface="Calibri" panose="020F0502020204030204" pitchFamily="34" charset="0"/>
              </a:rPr>
              <a:t>и муниципальных </a:t>
            </a:r>
            <a:r>
              <a:rPr lang="ru-RU" sz="2000" dirty="0">
                <a:latin typeface="Calibri" panose="020F0502020204030204" pitchFamily="34" charset="0"/>
              </a:rPr>
              <a:t>учреждений, осуществляемой в рамках их компетенции по исполнению запроса физических и юридических лиц, направленного на реализацию их прав, удовлетворение законных интересов либо исполнение гражданских обязанностей, возложенных на них нормативными правовыми </a:t>
            </a:r>
            <a:r>
              <a:rPr lang="ru-RU" sz="2000" dirty="0" smtClean="0">
                <a:latin typeface="Calibri" panose="020F0502020204030204" pitchFamily="34" charset="0"/>
              </a:rPr>
              <a:t>актами</a:t>
            </a:r>
            <a:endParaRPr lang="ru-RU" sz="2000" cap="small" dirty="0">
              <a:solidFill>
                <a:schemeClr val="tx2"/>
              </a:solidFill>
              <a:latin typeface="Calibri" panose="020F0502020204030204" pitchFamily="34" charset="0"/>
              <a:ea typeface="+mj-ea"/>
              <a:cs typeface="+mj-cs"/>
            </a:endParaRPr>
          </a:p>
        </p:txBody>
      </p:sp>
      <p:pic>
        <p:nvPicPr>
          <p:cNvPr id="2050" name="Picture 2" descr="http://www.school688.ru/uploads/images/old/art/novCHEL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2723688"/>
            <a:ext cx="1810385" cy="164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6200" y="4896484"/>
            <a:ext cx="1752600" cy="1748357"/>
          </a:xfrm>
          <a:prstGeom prst="rect">
            <a:avLst/>
          </a:prstGeom>
        </p:spPr>
      </p:pic>
      <p:pic>
        <p:nvPicPr>
          <p:cNvPr id="2052" name="Picture 4" descr="https://encrypted-tbn1.gstatic.com/images?q=tbn:ANd9GcTWiKtw8wM4cX8QVzcBW1xQkHJdw6bQmlyIqqwBt-NYFfzX4gY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4874740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68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2787" y="605448"/>
            <a:ext cx="7572375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3366"/>
                </a:solidFill>
                <a:latin typeface="Calibri" panose="020F0502020204030204" pitchFamily="34" charset="0"/>
              </a:rPr>
              <a:t>Параметры </a:t>
            </a:r>
            <a:r>
              <a:rPr lang="ru-RU" sz="2400" b="1" dirty="0">
                <a:solidFill>
                  <a:srgbClr val="003366"/>
                </a:solidFill>
                <a:latin typeface="Calibri" panose="020F0502020204030204" pitchFamily="34" charset="0"/>
              </a:rPr>
              <a:t>качества оказания услуги определяются </a:t>
            </a:r>
            <a:r>
              <a:rPr lang="ru-RU" sz="2400" b="1" dirty="0" smtClean="0">
                <a:solidFill>
                  <a:srgbClr val="003366"/>
                </a:solidFill>
                <a:latin typeface="Calibri" panose="020F0502020204030204" pitchFamily="34" charset="0"/>
              </a:rPr>
              <a:t>стандартом</a:t>
            </a:r>
            <a:endParaRPr lang="ru-RU" sz="2400" dirty="0">
              <a:solidFill>
                <a:srgbClr val="003366"/>
              </a:solidFill>
              <a:latin typeface="Calibri" panose="020F0502020204030204" pitchFamily="34" charset="0"/>
            </a:endParaRPr>
          </a:p>
        </p:txBody>
      </p:sp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971601" y="1772816"/>
            <a:ext cx="5315568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 b="1" dirty="0"/>
              <a:t>Стандарт государственной услуги и стандарт муниципальной услуги </a:t>
            </a:r>
            <a:r>
              <a:rPr lang="ru-RU" altLang="ru-RU" sz="2000" dirty="0"/>
              <a:t>– систематизированный набор требований, утвержденный Правительством Кыргызской Республики, предъявляемых к государственной и муниципальной услуге, определяющий процедуру взаимодействия государственного и муниципального учреждения с получателем услуги.</a:t>
            </a:r>
            <a:endParaRPr lang="ru-RU" altLang="ru-RU" sz="2000" dirty="0">
              <a:latin typeface="Century Schoolbook" panose="02040604050505020304" pitchFamily="18" charset="0"/>
            </a:endParaRPr>
          </a:p>
        </p:txBody>
      </p:sp>
      <p:pic>
        <p:nvPicPr>
          <p:cNvPr id="4098" name="Picture 2" descr="Картинки по запросу 3d  человечки требова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169" y="4005064"/>
            <a:ext cx="1997993" cy="20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066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371600"/>
            <a:ext cx="7776864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spcBef>
                <a:spcPts val="1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500" dirty="0" smtClean="0">
                <a:latin typeface="Calibri" panose="020F0502020204030204" pitchFamily="34" charset="0"/>
              </a:rPr>
              <a:t>Общие </a:t>
            </a:r>
            <a:r>
              <a:rPr lang="ru-RU" sz="2500" dirty="0">
                <a:latin typeface="Calibri" panose="020F0502020204030204" pitchFamily="34" charset="0"/>
              </a:rPr>
              <a:t>требования к стандартам утверждаются Правительством.</a:t>
            </a:r>
          </a:p>
          <a:p>
            <a:pPr marL="342900" indent="-342900" fontAlgn="auto">
              <a:spcBef>
                <a:spcPts val="1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500" dirty="0" smtClean="0">
                <a:latin typeface="Calibri" panose="020F0502020204030204" pitchFamily="34" charset="0"/>
              </a:rPr>
              <a:t>Стандарты </a:t>
            </a:r>
            <a:r>
              <a:rPr lang="ru-RU" sz="2500" dirty="0">
                <a:latin typeface="Calibri" panose="020F0502020204030204" pitchFamily="34" charset="0"/>
              </a:rPr>
              <a:t>по каждой услуге Единого реестра государственных услуг и Базового реестра муниципальных услуг разрабатываются уполномоченными органами и утверждаются </a:t>
            </a:r>
            <a:r>
              <a:rPr lang="ru-RU" sz="2500" dirty="0" smtClean="0">
                <a:latin typeface="Calibri" panose="020F0502020204030204" pitchFamily="34" charset="0"/>
              </a:rPr>
              <a:t>Правительством</a:t>
            </a:r>
            <a:r>
              <a:rPr lang="ru-RU" sz="2500" dirty="0">
                <a:latin typeface="Calibri" panose="020F0502020204030204" pitchFamily="34" charset="0"/>
              </a:rPr>
              <a:t>.</a:t>
            </a:r>
          </a:p>
          <a:p>
            <a:pPr marL="342900" indent="-342900" fontAlgn="auto">
              <a:spcBef>
                <a:spcPts val="10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500" dirty="0" smtClean="0">
                <a:latin typeface="Calibri" panose="020F0502020204030204" pitchFamily="34" charset="0"/>
              </a:rPr>
              <a:t>Стандарты </a:t>
            </a:r>
            <a:r>
              <a:rPr lang="ru-RU" sz="2500" dirty="0">
                <a:latin typeface="Calibri" panose="020F0502020204030204" pitchFamily="34" charset="0"/>
              </a:rPr>
              <a:t>муниципальных услуг, входящих в дополнительный перечень формируются исполнительными органами местного самоуправления и </a:t>
            </a:r>
            <a:r>
              <a:rPr lang="ru-RU" sz="2500" dirty="0" smtClean="0">
                <a:latin typeface="Calibri" panose="020F0502020204030204" pitchFamily="34" charset="0"/>
              </a:rPr>
              <a:t>утверждаются </a:t>
            </a:r>
            <a:r>
              <a:rPr lang="ru-RU" sz="2500" dirty="0">
                <a:latin typeface="Calibri" panose="020F0502020204030204" pitchFamily="34" charset="0"/>
              </a:rPr>
              <a:t>местными кенешами.</a:t>
            </a:r>
          </a:p>
          <a:p>
            <a:pPr marL="342900" indent="-342900" fontAlgn="auto">
              <a:spcBef>
                <a:spcPts val="100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sz="2500" dirty="0">
              <a:latin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341293"/>
            <a:ext cx="8705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003366"/>
                </a:solidFill>
                <a:latin typeface="Calibri" panose="020F0502020204030204" pitchFamily="34" charset="0"/>
              </a:rPr>
              <a:t>По Закону </a:t>
            </a:r>
            <a:r>
              <a:rPr lang="ru-RU" b="1" dirty="0" smtClean="0">
                <a:solidFill>
                  <a:srgbClr val="003366"/>
                </a:solidFill>
                <a:latin typeface="Calibri" panose="020F0502020204030204" pitchFamily="34" charset="0"/>
              </a:rPr>
              <a:t>«О </a:t>
            </a:r>
            <a:r>
              <a:rPr lang="ru-RU" b="1" dirty="0">
                <a:solidFill>
                  <a:srgbClr val="003366"/>
                </a:solidFill>
                <a:latin typeface="Calibri" panose="020F0502020204030204" pitchFamily="34" charset="0"/>
              </a:rPr>
              <a:t>государственных и муниципальных </a:t>
            </a:r>
            <a:r>
              <a:rPr lang="ru-RU" b="1" dirty="0" smtClean="0">
                <a:solidFill>
                  <a:srgbClr val="003366"/>
                </a:solidFill>
                <a:latin typeface="Calibri" panose="020F0502020204030204" pitchFamily="34" charset="0"/>
              </a:rPr>
              <a:t>услугах»</a:t>
            </a:r>
            <a:endParaRPr lang="ru-RU" b="1" dirty="0">
              <a:solidFill>
                <a:srgbClr val="003366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68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714375" y="2286000"/>
            <a:ext cx="78581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dirty="0">
                <a:solidFill>
                  <a:srgbClr val="003366"/>
                </a:solidFill>
                <a:latin typeface="Calibri" panose="020F0502020204030204" pitchFamily="34" charset="0"/>
              </a:rPr>
              <a:t>Что </a:t>
            </a:r>
            <a:r>
              <a:rPr lang="ru-RU" altLang="ru-RU" sz="3600" b="1" dirty="0" smtClean="0">
                <a:solidFill>
                  <a:srgbClr val="003366"/>
                </a:solidFill>
                <a:latin typeface="Calibri" panose="020F0502020204030204" pitchFamily="34" charset="0"/>
              </a:rPr>
              <a:t>включают в себя стандарты </a:t>
            </a:r>
            <a:r>
              <a:rPr lang="ru-RU" altLang="ru-RU" sz="3600" b="1" dirty="0">
                <a:solidFill>
                  <a:srgbClr val="003366"/>
                </a:solidFill>
                <a:latin typeface="Calibri" panose="020F0502020204030204" pitchFamily="34" charset="0"/>
              </a:rPr>
              <a:t>государственных и муниципальных услуг?</a:t>
            </a:r>
          </a:p>
        </p:txBody>
      </p:sp>
    </p:spTree>
    <p:extLst>
      <p:ext uri="{BB962C8B-B14F-4D97-AF65-F5344CB8AC3E}">
        <p14:creationId xmlns:p14="http://schemas.microsoft.com/office/powerpoint/2010/main" val="193379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315416"/>
            <a:ext cx="8287072" cy="108012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003366"/>
                </a:solidFill>
              </a:rPr>
              <a:t>Компоненты стандартов государственных и муниципальных услуг</a:t>
            </a:r>
            <a:endParaRPr lang="ru-RU" sz="2400" b="1" dirty="0">
              <a:solidFill>
                <a:srgbClr val="0033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204864"/>
            <a:ext cx="7772400" cy="3886200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sz="2800" dirty="0" smtClean="0">
                <a:latin typeface="Calibri" panose="020F0502020204030204" pitchFamily="34" charset="0"/>
              </a:rPr>
              <a:t>Паспорт </a:t>
            </a:r>
            <a:r>
              <a:rPr lang="ru-RU" sz="2800" dirty="0">
                <a:latin typeface="Calibri" panose="020F0502020204030204" pitchFamily="34" charset="0"/>
              </a:rPr>
              <a:t>государственной </a:t>
            </a:r>
            <a:r>
              <a:rPr lang="ru-RU" sz="2800" dirty="0" smtClean="0">
                <a:latin typeface="Calibri" panose="020F0502020204030204" pitchFamily="34" charset="0"/>
              </a:rPr>
              <a:t>услуги</a:t>
            </a:r>
            <a:endParaRPr lang="en-US" sz="2800" dirty="0">
              <a:latin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800" dirty="0" smtClean="0">
                <a:latin typeface="Calibri" panose="020F0502020204030204" pitchFamily="34" charset="0"/>
              </a:rPr>
              <a:t>Информирование </a:t>
            </a:r>
            <a:r>
              <a:rPr lang="ru-RU" sz="2800" dirty="0">
                <a:latin typeface="Calibri" panose="020F0502020204030204" pitchFamily="34" charset="0"/>
              </a:rPr>
              <a:t>получателей государственной услуги </a:t>
            </a:r>
            <a:endParaRPr lang="en-US" sz="2800" dirty="0" smtClean="0">
              <a:latin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800" dirty="0" smtClean="0">
                <a:latin typeface="Calibri" panose="020F0502020204030204" pitchFamily="34" charset="0"/>
              </a:rPr>
              <a:t>Обслуживание </a:t>
            </a:r>
            <a:r>
              <a:rPr lang="ru-RU" sz="2800" dirty="0">
                <a:latin typeface="Calibri" panose="020F0502020204030204" pitchFamily="34" charset="0"/>
              </a:rPr>
              <a:t>и оказание государственной </a:t>
            </a:r>
            <a:r>
              <a:rPr lang="ru-RU" sz="2800" dirty="0" smtClean="0">
                <a:latin typeface="Calibri" panose="020F0502020204030204" pitchFamily="34" charset="0"/>
              </a:rPr>
              <a:t>услуги</a:t>
            </a:r>
            <a:endParaRPr lang="en-US" sz="2800" dirty="0" smtClean="0">
              <a:latin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800" dirty="0" smtClean="0">
                <a:latin typeface="Calibri" panose="020F0502020204030204" pitchFamily="34" charset="0"/>
              </a:rPr>
              <a:t>Отказ </a:t>
            </a:r>
            <a:r>
              <a:rPr lang="ru-RU" sz="2800" dirty="0">
                <a:latin typeface="Calibri" panose="020F0502020204030204" pitchFamily="34" charset="0"/>
              </a:rPr>
              <a:t>в предоставлении государственной услуги </a:t>
            </a:r>
            <a:r>
              <a:rPr lang="ru-RU" sz="2800" dirty="0" smtClean="0">
                <a:latin typeface="Calibri" panose="020F0502020204030204" pitchFamily="34" charset="0"/>
              </a:rPr>
              <a:t>и </a:t>
            </a:r>
            <a:r>
              <a:rPr lang="ru-RU" sz="2800" dirty="0">
                <a:latin typeface="Calibri" panose="020F0502020204030204" pitchFamily="34" charset="0"/>
              </a:rPr>
              <a:t>порядок обжалования    </a:t>
            </a:r>
          </a:p>
        </p:txBody>
      </p:sp>
    </p:spTree>
    <p:extLst>
      <p:ext uri="{BB962C8B-B14F-4D97-AF65-F5344CB8AC3E}">
        <p14:creationId xmlns:p14="http://schemas.microsoft.com/office/powerpoint/2010/main" val="318441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04800"/>
            <a:ext cx="7467600" cy="725487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2800" b="1" dirty="0" smtClean="0">
                <a:solidFill>
                  <a:srgbClr val="003366"/>
                </a:solidFill>
              </a:rPr>
              <a:t>1. </a:t>
            </a:r>
            <a:r>
              <a:rPr lang="ru-RU" sz="2800" dirty="0" smtClean="0">
                <a:solidFill>
                  <a:srgbClr val="003366"/>
                </a:solidFill>
              </a:rPr>
              <a:t>Паспорт государственной услуги</a:t>
            </a:r>
            <a:endParaRPr lang="ru-RU" sz="2800" b="1" dirty="0">
              <a:solidFill>
                <a:srgbClr val="0033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2348880"/>
            <a:ext cx="7772400" cy="38862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Наименование услуги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Полное </a:t>
            </a:r>
            <a:r>
              <a:rPr lang="ru-RU" dirty="0"/>
              <a:t>наименование госоргана (учреждения), органа местного самоуправления(муниципального </a:t>
            </a:r>
            <a:r>
              <a:rPr lang="ru-RU" dirty="0" smtClean="0"/>
              <a:t>учреждения)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Получатели </a:t>
            </a:r>
            <a:r>
              <a:rPr lang="ru-RU" dirty="0"/>
              <a:t>государственной </a:t>
            </a:r>
            <a:r>
              <a:rPr lang="ru-RU" dirty="0" smtClean="0"/>
              <a:t>услуги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Правовые основания получения услуги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Конечный результат предоставляемой услуги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Условия предоставления услуги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Сроки предоставления услуги</a:t>
            </a:r>
          </a:p>
        </p:txBody>
      </p:sp>
    </p:spTree>
    <p:extLst>
      <p:ext uri="{BB962C8B-B14F-4D97-AF65-F5344CB8AC3E}">
        <p14:creationId xmlns:p14="http://schemas.microsoft.com/office/powerpoint/2010/main" val="233625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113" y="260648"/>
            <a:ext cx="8243887" cy="821754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2400" dirty="0" smtClean="0">
                <a:solidFill>
                  <a:srgbClr val="003366"/>
                </a:solidFill>
              </a:rPr>
              <a:t>2. Информирование </a:t>
            </a:r>
            <a:r>
              <a:rPr lang="ru-RU" sz="2400" dirty="0">
                <a:solidFill>
                  <a:srgbClr val="003366"/>
                </a:solidFill>
              </a:rPr>
              <a:t>получателей государственной услуги</a:t>
            </a:r>
            <a:endParaRPr lang="ru-RU" sz="2400" b="1" dirty="0">
              <a:solidFill>
                <a:srgbClr val="003366"/>
              </a:solidFill>
            </a:endParaRPr>
          </a:p>
        </p:txBody>
      </p:sp>
      <p:sp>
        <p:nvSpPr>
          <p:cNvPr id="1029" name="Содержимое 2"/>
          <p:cNvSpPr>
            <a:spLocks noGrp="1"/>
          </p:cNvSpPr>
          <p:nvPr>
            <p:ph idx="1"/>
          </p:nvPr>
        </p:nvSpPr>
        <p:spPr>
          <a:xfrm>
            <a:off x="907256" y="1951038"/>
            <a:ext cx="7467600" cy="43307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dirty="0" smtClean="0"/>
              <a:t>8. Информирование о государственной и муниципальной услуге, перечень необходимой информации о госоргане и ОМСУ, ответственных за стандартизацию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dirty="0" smtClean="0"/>
              <a:t>9. Способы распространения информации об услуге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286500" y="4116388"/>
          <a:ext cx="1357313" cy="1643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Visio" r:id="rId3" imgW="1288447" imgH="1489043" progId="">
                  <p:embed/>
                </p:oleObj>
              </mc:Choice>
              <mc:Fallback>
                <p:oleObj name="Visio" r:id="rId3" imgW="1288447" imgH="1489043" progId="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86500" y="4116388"/>
                        <a:ext cx="1357313" cy="1643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3786188" y="4973638"/>
          <a:ext cx="466725" cy="884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9" name="Visio" r:id="rId5" imgW="467106" imgH="883539" progId="">
                  <p:embed/>
                </p:oleObj>
              </mc:Choice>
              <mc:Fallback>
                <p:oleObj name="Visio" r:id="rId5" imgW="467106" imgH="883539" progId="">
                  <p:embed/>
                  <p:pic>
                    <p:nvPicPr>
                      <p:cNvPr id="0" name="Picture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8" y="4973638"/>
                        <a:ext cx="466725" cy="884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Стрелка вниз 6">
            <a:hlinkClick r:id="" action="ppaction://noaction">
              <a:snd r:embed="rId7" name="laser.wav"/>
            </a:hlinkClick>
          </p:cNvPr>
          <p:cNvSpPr/>
          <p:nvPr/>
        </p:nvSpPr>
        <p:spPr>
          <a:xfrm rot="15149519">
            <a:off x="5226844" y="4404519"/>
            <a:ext cx="157162" cy="16383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 rot="4349519">
            <a:off x="5298282" y="4690269"/>
            <a:ext cx="157162" cy="16383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17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857500"/>
            <a:ext cx="4953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1143000"/>
            <a:ext cx="14478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214438"/>
            <a:ext cx="7810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2357438"/>
            <a:ext cx="19621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2428875"/>
            <a:ext cx="58102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201" y="3852862"/>
            <a:ext cx="1193799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4643438"/>
            <a:ext cx="1643064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2786063"/>
            <a:ext cx="177165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Стрелка вправо с вырезом 11"/>
          <p:cNvSpPr/>
          <p:nvPr/>
        </p:nvSpPr>
        <p:spPr>
          <a:xfrm>
            <a:off x="1500188" y="3357563"/>
            <a:ext cx="642937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Стрелка вправо с вырезом 12"/>
          <p:cNvSpPr/>
          <p:nvPr/>
        </p:nvSpPr>
        <p:spPr>
          <a:xfrm>
            <a:off x="6215063" y="3357563"/>
            <a:ext cx="642937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Стрелка вправо с вырезом 13"/>
          <p:cNvSpPr/>
          <p:nvPr/>
        </p:nvSpPr>
        <p:spPr>
          <a:xfrm>
            <a:off x="2500313" y="1500188"/>
            <a:ext cx="642937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Стрелка вправо с вырезом 14"/>
          <p:cNvSpPr/>
          <p:nvPr/>
        </p:nvSpPr>
        <p:spPr>
          <a:xfrm>
            <a:off x="4214813" y="1500188"/>
            <a:ext cx="642937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Стрелка вправо с вырезом 15"/>
          <p:cNvSpPr/>
          <p:nvPr/>
        </p:nvSpPr>
        <p:spPr>
          <a:xfrm>
            <a:off x="2500313" y="2786063"/>
            <a:ext cx="642937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Стрелка вправо с вырезом 16"/>
          <p:cNvSpPr/>
          <p:nvPr/>
        </p:nvSpPr>
        <p:spPr>
          <a:xfrm>
            <a:off x="4286250" y="2786063"/>
            <a:ext cx="642938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Стрелка вправо с вырезом 17"/>
          <p:cNvSpPr/>
          <p:nvPr/>
        </p:nvSpPr>
        <p:spPr>
          <a:xfrm>
            <a:off x="2500313" y="3929063"/>
            <a:ext cx="642937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Стрелка вправо с вырезом 18"/>
          <p:cNvSpPr/>
          <p:nvPr/>
        </p:nvSpPr>
        <p:spPr>
          <a:xfrm>
            <a:off x="5214938" y="3929063"/>
            <a:ext cx="642937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Стрелка вправо с вырезом 19"/>
          <p:cNvSpPr/>
          <p:nvPr/>
        </p:nvSpPr>
        <p:spPr>
          <a:xfrm>
            <a:off x="2571750" y="4857750"/>
            <a:ext cx="642938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Стрелка вправо с вырезом 20"/>
          <p:cNvSpPr/>
          <p:nvPr/>
        </p:nvSpPr>
        <p:spPr>
          <a:xfrm>
            <a:off x="5214938" y="4857750"/>
            <a:ext cx="642937" cy="142875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2286000" y="1571625"/>
            <a:ext cx="71438" cy="3429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072188" y="1571625"/>
            <a:ext cx="71437" cy="3429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2" name="Группа 29"/>
          <p:cNvGrpSpPr>
            <a:grpSpLocks/>
          </p:cNvGrpSpPr>
          <p:nvPr/>
        </p:nvGrpSpPr>
        <p:grpSpPr bwMode="auto">
          <a:xfrm>
            <a:off x="1104900" y="5135660"/>
            <a:ext cx="6757987" cy="1155504"/>
            <a:chOff x="785786" y="5715016"/>
            <a:chExt cx="7215238" cy="540797"/>
          </a:xfrm>
        </p:grpSpPr>
        <p:sp>
          <p:nvSpPr>
            <p:cNvPr id="28" name="Развернутая стрелка 27"/>
            <p:cNvSpPr/>
            <p:nvPr/>
          </p:nvSpPr>
          <p:spPr>
            <a:xfrm rot="10800000">
              <a:off x="785786" y="5715016"/>
              <a:ext cx="7215238" cy="356941"/>
            </a:xfrm>
            <a:prstGeom prst="utur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16409" name="TextBox 28"/>
            <p:cNvSpPr txBox="1">
              <a:spLocks noChangeArrowheads="1"/>
            </p:cNvSpPr>
            <p:nvPr/>
          </p:nvSpPr>
          <p:spPr bwMode="auto">
            <a:xfrm>
              <a:off x="2046801" y="6054150"/>
              <a:ext cx="4881345" cy="201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ru-RU" sz="2200" dirty="0" smtClean="0"/>
                <a:t>Результат услуги</a:t>
              </a:r>
              <a:endParaRPr lang="ru-RU" altLang="ru-RU" sz="2200" dirty="0"/>
            </a:p>
          </p:txBody>
        </p:sp>
      </p:grpSp>
      <p:sp>
        <p:nvSpPr>
          <p:cNvPr id="16407" name="TextBox 30"/>
          <p:cNvSpPr txBox="1">
            <a:spLocks noChangeArrowheads="1"/>
          </p:cNvSpPr>
          <p:nvPr/>
        </p:nvSpPr>
        <p:spPr bwMode="auto">
          <a:xfrm>
            <a:off x="714375" y="428625"/>
            <a:ext cx="7786688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200" b="1" dirty="0">
                <a:solidFill>
                  <a:srgbClr val="003366"/>
                </a:solidFill>
              </a:rPr>
              <a:t>Варианты форм </a:t>
            </a:r>
            <a:r>
              <a:rPr lang="ru-RU" altLang="ru-RU" sz="2200" b="1" dirty="0" smtClean="0">
                <a:solidFill>
                  <a:srgbClr val="003366"/>
                </a:solidFill>
              </a:rPr>
              <a:t>информирования об услуге</a:t>
            </a:r>
            <a:endParaRPr lang="ru-RU" altLang="ru-RU" sz="2200" b="1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013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64356" y="332656"/>
            <a:ext cx="8243887" cy="71596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800" kern="0" dirty="0" smtClean="0">
                <a:solidFill>
                  <a:srgbClr val="003366"/>
                </a:solidFill>
              </a:rPr>
              <a:t>3. Обслуживание и оказание услуги</a:t>
            </a:r>
            <a:endParaRPr lang="ru-RU" sz="2800" kern="0" dirty="0">
              <a:solidFill>
                <a:srgbClr val="003366"/>
              </a:solidFill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500648" y="1048618"/>
            <a:ext cx="8610600" cy="43307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000" kern="0" dirty="0" smtClean="0"/>
              <a:t>10. Общение с посетителями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000" kern="0" dirty="0" smtClean="0"/>
              <a:t>11. Способы обеспечения конфиденциальности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000" kern="0" dirty="0" smtClean="0"/>
              <a:t>12. Перечень необходимых документов и/или действий со стороны потребителей услуги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000" kern="0" dirty="0" smtClean="0"/>
              <a:t>13. Стоимость услуги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000" kern="0" dirty="0" smtClean="0"/>
              <a:t>14. Параметры качества услуги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000" kern="0" dirty="0" smtClean="0"/>
              <a:t>15. Способы предоставления в электронном формате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3000" kern="0" dirty="0" smtClean="0"/>
          </a:p>
        </p:txBody>
      </p:sp>
    </p:spTree>
    <p:extLst>
      <p:ext uri="{BB962C8B-B14F-4D97-AF65-F5344CB8AC3E}">
        <p14:creationId xmlns:p14="http://schemas.microsoft.com/office/powerpoint/2010/main" val="38675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81013" y="620688"/>
            <a:ext cx="8243887" cy="715962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800" kern="0" dirty="0" smtClean="0">
                <a:solidFill>
                  <a:srgbClr val="003366"/>
                </a:solidFill>
              </a:rPr>
              <a:t>4. Отказ в предоставлении услуги и порядок обжалования</a:t>
            </a:r>
            <a:endParaRPr lang="ru-RU" sz="2800" kern="0" dirty="0">
              <a:solidFill>
                <a:srgbClr val="003366"/>
              </a:solidFill>
            </a:endParaRPr>
          </a:p>
        </p:txBody>
      </p:sp>
      <p:sp>
        <p:nvSpPr>
          <p:cNvPr id="3" name="Содержимое 2"/>
          <p:cNvSpPr txBox="1">
            <a:spLocks/>
          </p:cNvSpPr>
          <p:nvPr/>
        </p:nvSpPr>
        <p:spPr>
          <a:xfrm>
            <a:off x="481013" y="1905000"/>
            <a:ext cx="7467600" cy="43307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200" kern="0" dirty="0" smtClean="0"/>
              <a:t>16. Отказ в предоставлении услуги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200" kern="0" dirty="0" smtClean="0"/>
              <a:t>17. Порядок обжалования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3200" kern="0" dirty="0" smtClean="0"/>
              <a:t>18. Периодичность пересмотра стандарта услуги</a:t>
            </a:r>
          </a:p>
        </p:txBody>
      </p:sp>
    </p:spTree>
    <p:extLst>
      <p:ext uri="{BB962C8B-B14F-4D97-AF65-F5344CB8AC3E}">
        <p14:creationId xmlns:p14="http://schemas.microsoft.com/office/powerpoint/2010/main" val="38679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962" y="404664"/>
            <a:ext cx="7772400" cy="6096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800" b="1" dirty="0" smtClean="0">
                <a:solidFill>
                  <a:srgbClr val="003366"/>
                </a:solidFill>
                <a:latin typeface="Calibri" panose="020F0502020204030204" pitchFamily="34" charset="0"/>
              </a:rPr>
              <a:t>Принципы оказания услуги</a:t>
            </a:r>
            <a:endParaRPr lang="ru-RU" sz="2800" b="1" dirty="0">
              <a:solidFill>
                <a:srgbClr val="003366"/>
              </a:solidFill>
              <a:latin typeface="Calibri" panose="020F0502020204030204" pitchFamily="34" charset="0"/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899592" y="2060848"/>
            <a:ext cx="7416824" cy="3798614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ru-RU" altLang="ru-RU" sz="3200" dirty="0" smtClean="0">
                <a:latin typeface="Calibri" panose="020F0502020204030204" pitchFamily="34" charset="0"/>
              </a:rPr>
              <a:t>Вежливость и обеспечение комфортный условий</a:t>
            </a:r>
          </a:p>
          <a:p>
            <a:pPr eaLnBrk="1" hangingPunct="1"/>
            <a:r>
              <a:rPr lang="ru-RU" altLang="ru-RU" sz="3200" dirty="0" smtClean="0">
                <a:latin typeface="Calibri" panose="020F0502020204030204" pitchFamily="34" charset="0"/>
              </a:rPr>
              <a:t>Время ожидания в очереди</a:t>
            </a:r>
          </a:p>
          <a:p>
            <a:pPr eaLnBrk="1" hangingPunct="1"/>
            <a:r>
              <a:rPr lang="ru-RU" altLang="ru-RU" sz="3200" dirty="0" smtClean="0">
                <a:latin typeface="Calibri" panose="020F0502020204030204" pitchFamily="34" charset="0"/>
              </a:rPr>
              <a:t>Наличие исчерпывающей информации</a:t>
            </a:r>
          </a:p>
          <a:p>
            <a:pPr eaLnBrk="1" hangingPunct="1"/>
            <a:r>
              <a:rPr lang="ru-RU" altLang="ru-RU" sz="3200" dirty="0" smtClean="0">
                <a:latin typeface="Calibri" panose="020F0502020204030204" pitchFamily="34" charset="0"/>
              </a:rPr>
              <a:t>Сохранность документов</a:t>
            </a:r>
          </a:p>
          <a:p>
            <a:pPr eaLnBrk="1" hangingPunct="1"/>
            <a:r>
              <a:rPr lang="ru-RU" altLang="ru-RU" sz="3200" dirty="0" smtClean="0">
                <a:latin typeface="Calibri" panose="020F0502020204030204" pitchFamily="34" charset="0"/>
              </a:rPr>
              <a:t>Конфиденциальность информации</a:t>
            </a:r>
          </a:p>
          <a:p>
            <a:pPr eaLnBrk="1" hangingPunct="1"/>
            <a:r>
              <a:rPr lang="ru-RU" altLang="ru-RU" sz="3200" dirty="0" smtClean="0">
                <a:latin typeface="Calibri" panose="020F0502020204030204" pitchFamily="34" charset="0"/>
              </a:rPr>
              <a:t>Соблюдение сроков предоставления услуги</a:t>
            </a:r>
          </a:p>
          <a:p>
            <a:pPr eaLnBrk="1" hangingPunct="1"/>
            <a:endParaRPr lang="ru-RU" altLang="ru-RU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91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3900" y="404664"/>
            <a:ext cx="7772400" cy="6096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2800" b="1" dirty="0" smtClean="0">
                <a:solidFill>
                  <a:srgbClr val="003366"/>
                </a:solidFill>
                <a:latin typeface="Calibri" panose="020F0502020204030204" pitchFamily="34" charset="0"/>
              </a:rPr>
              <a:t>Порядок обжалования качества услуги</a:t>
            </a:r>
            <a:endParaRPr lang="ru-RU" sz="2800" b="1" dirty="0">
              <a:solidFill>
                <a:srgbClr val="003366"/>
              </a:solidFill>
              <a:latin typeface="Calibri" panose="020F0502020204030204" pitchFamily="34" charset="0"/>
            </a:endParaRPr>
          </a:p>
        </p:txBody>
      </p:sp>
      <p:sp>
        <p:nvSpPr>
          <p:cNvPr id="18435" name="Содержимое 2"/>
          <p:cNvSpPr>
            <a:spLocks noGrp="1"/>
          </p:cNvSpPr>
          <p:nvPr>
            <p:ph idx="1"/>
          </p:nvPr>
        </p:nvSpPr>
        <p:spPr>
          <a:xfrm>
            <a:off x="899592" y="2564904"/>
            <a:ext cx="7416824" cy="3427908"/>
          </a:xfrm>
        </p:spPr>
        <p:txBody>
          <a:bodyPr/>
          <a:lstStyle/>
          <a:p>
            <a:pPr eaLnBrk="1" hangingPunct="1"/>
            <a:r>
              <a:rPr lang="ru-RU" altLang="ru-RU" sz="2800" dirty="0" smtClean="0">
                <a:latin typeface="Calibri" panose="020F0502020204030204" pitchFamily="34" charset="0"/>
              </a:rPr>
              <a:t>Указание инстанции, разъясняющей порядок обжалования</a:t>
            </a:r>
          </a:p>
          <a:p>
            <a:pPr eaLnBrk="1" hangingPunct="1"/>
            <a:r>
              <a:rPr lang="ru-RU" altLang="ru-RU" sz="2800" dirty="0" smtClean="0">
                <a:latin typeface="Calibri" panose="020F0502020204030204" pitchFamily="34" charset="0"/>
              </a:rPr>
              <a:t>Указание инстанции(-</a:t>
            </a:r>
            <a:r>
              <a:rPr lang="ru-RU" altLang="ru-RU" sz="2800" dirty="0" err="1" smtClean="0">
                <a:latin typeface="Calibri" panose="020F0502020204030204" pitchFamily="34" charset="0"/>
              </a:rPr>
              <a:t>ий</a:t>
            </a:r>
            <a:r>
              <a:rPr lang="ru-RU" altLang="ru-RU" sz="2800" dirty="0" smtClean="0">
                <a:latin typeface="Calibri" panose="020F0502020204030204" pitchFamily="34" charset="0"/>
              </a:rPr>
              <a:t>) для обжалования</a:t>
            </a:r>
          </a:p>
          <a:p>
            <a:pPr eaLnBrk="1" hangingPunct="1"/>
            <a:r>
              <a:rPr lang="ru-RU" altLang="ru-RU" sz="2800" dirty="0" smtClean="0">
                <a:latin typeface="Calibri" panose="020F0502020204030204" pitchFamily="34" charset="0"/>
              </a:rPr>
              <a:t>Форма подачи заявления для обжалования</a:t>
            </a:r>
          </a:p>
          <a:p>
            <a:pPr eaLnBrk="1" hangingPunct="1"/>
            <a:r>
              <a:rPr lang="ru-RU" altLang="ru-RU" sz="2800" dirty="0" smtClean="0">
                <a:latin typeface="Calibri" panose="020F0502020204030204" pitchFamily="34" charset="0"/>
              </a:rPr>
              <a:t>Форма и сроки реагирования</a:t>
            </a:r>
          </a:p>
        </p:txBody>
      </p:sp>
    </p:spTree>
    <p:extLst>
      <p:ext uri="{BB962C8B-B14F-4D97-AF65-F5344CB8AC3E}">
        <p14:creationId xmlns:p14="http://schemas.microsoft.com/office/powerpoint/2010/main" val="264269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8528</TotalTime>
  <Words>370</Words>
  <Application>Microsoft Office PowerPoint</Application>
  <PresentationFormat>Экран (4:3)</PresentationFormat>
  <Paragraphs>54</Paragraphs>
  <Slides>13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Century Schoolbook</vt:lpstr>
      <vt:lpstr>Times</vt:lpstr>
      <vt:lpstr>Wingdings</vt:lpstr>
      <vt:lpstr>Ретро</vt:lpstr>
      <vt:lpstr>Visio</vt:lpstr>
      <vt:lpstr>Стандарты услуг – как основа для общественного мониторинга</vt:lpstr>
      <vt:lpstr>Зачем нужны стандарты услуг? </vt:lpstr>
      <vt:lpstr>Презентация PowerPoint</vt:lpstr>
      <vt:lpstr>Презентация PowerPoint</vt:lpstr>
      <vt:lpstr>Презентация PowerPoint</vt:lpstr>
      <vt:lpstr>Компоненты стандартов государственных и муниципальных услуг</vt:lpstr>
      <vt:lpstr>1. Паспорт государственной услуги</vt:lpstr>
      <vt:lpstr>2. Информирование получателей государственной услуги</vt:lpstr>
      <vt:lpstr>Презентация PowerPoint</vt:lpstr>
      <vt:lpstr>Презентация PowerPoint</vt:lpstr>
      <vt:lpstr>Презентация PowerPoint</vt:lpstr>
      <vt:lpstr>Принципы оказания услуги</vt:lpstr>
      <vt:lpstr>Порядок обжалования качества услуги</vt:lpstr>
    </vt:vector>
  </TitlesOfParts>
  <Company>JDG Communications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Design Studio</dc:creator>
  <cp:lastModifiedBy>USER</cp:lastModifiedBy>
  <cp:revision>445</cp:revision>
  <cp:lastPrinted>2016-01-22T08:40:30Z</cp:lastPrinted>
  <dcterms:created xsi:type="dcterms:W3CDTF">2004-09-17T20:07:42Z</dcterms:created>
  <dcterms:modified xsi:type="dcterms:W3CDTF">2019-11-27T09:11:05Z</dcterms:modified>
</cp:coreProperties>
</file>